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6"/>
  </p:notesMasterIdLst>
  <p:sldIdLst>
    <p:sldId id="256" r:id="rId2"/>
    <p:sldId id="257" r:id="rId3"/>
    <p:sldId id="296" r:id="rId4"/>
    <p:sldId id="1076" r:id="rId5"/>
    <p:sldId id="1093" r:id="rId6"/>
    <p:sldId id="258" r:id="rId7"/>
    <p:sldId id="315" r:id="rId8"/>
    <p:sldId id="1074" r:id="rId9"/>
    <p:sldId id="318" r:id="rId10"/>
    <p:sldId id="319" r:id="rId11"/>
    <p:sldId id="297" r:id="rId12"/>
    <p:sldId id="1104" r:id="rId13"/>
    <p:sldId id="1099" r:id="rId14"/>
    <p:sldId id="1064" r:id="rId15"/>
    <p:sldId id="298" r:id="rId16"/>
    <p:sldId id="1105" r:id="rId17"/>
    <p:sldId id="302" r:id="rId18"/>
    <p:sldId id="341" r:id="rId19"/>
    <p:sldId id="299" r:id="rId20"/>
    <p:sldId id="326" r:id="rId21"/>
    <p:sldId id="322" r:id="rId22"/>
    <p:sldId id="1066" r:id="rId23"/>
    <p:sldId id="300" r:id="rId24"/>
    <p:sldId id="1089" r:id="rId25"/>
    <p:sldId id="1101" r:id="rId26"/>
    <p:sldId id="301" r:id="rId27"/>
    <p:sldId id="360" r:id="rId28"/>
    <p:sldId id="366" r:id="rId29"/>
    <p:sldId id="361" r:id="rId30"/>
    <p:sldId id="370" r:id="rId31"/>
    <p:sldId id="368" r:id="rId32"/>
    <p:sldId id="303" r:id="rId33"/>
    <p:sldId id="1106" r:id="rId34"/>
    <p:sldId id="1107" r:id="rId35"/>
    <p:sldId id="337" r:id="rId36"/>
    <p:sldId id="1108" r:id="rId37"/>
    <p:sldId id="1109" r:id="rId38"/>
    <p:sldId id="1110" r:id="rId39"/>
    <p:sldId id="1111" r:id="rId40"/>
    <p:sldId id="1112" r:id="rId41"/>
    <p:sldId id="1091" r:id="rId42"/>
    <p:sldId id="1102" r:id="rId43"/>
    <p:sldId id="1103" r:id="rId44"/>
    <p:sldId id="37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5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802D4-76C0-415E-9219-0A3D33B8D768}" v="2" dt="2021-03-02T15:21:38.177"/>
    <p1510:client id="{62C930A1-F60F-DCD5-D888-AFAF2CB90CF3}" v="64" dt="2021-03-02T12:57:08.23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7584" autoAdjust="0"/>
  </p:normalViewPr>
  <p:slideViewPr>
    <p:cSldViewPr snapToGrid="0">
      <p:cViewPr varScale="1">
        <p:scale>
          <a:sx n="100" d="100"/>
          <a:sy n="100" d="100"/>
        </p:scale>
        <p:origin x="11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5206E-7C6C-4732-A970-97EEACA4F6E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FCD8D1B4-7BD9-45CE-A1E3-7D6FD7C5A0DC}">
      <dgm:prSet phldrT="[Texte]"/>
      <dgm:spPr>
        <a:solidFill>
          <a:schemeClr val="tx2">
            <a:lumMod val="50000"/>
          </a:schemeClr>
        </a:solidFill>
      </dgm:spPr>
      <dgm:t>
        <a:bodyPr/>
        <a:lstStyle/>
        <a:p>
          <a:r>
            <a:rPr lang="en-GB" b="1" dirty="0"/>
            <a:t>People</a:t>
          </a:r>
        </a:p>
      </dgm:t>
    </dgm:pt>
    <dgm:pt modelId="{4E8EF239-6072-4B70-A84D-36E7C2150833}" type="parTrans" cxnId="{43B12187-8C9E-41E0-8F28-03C6BBB02EA4}">
      <dgm:prSet/>
      <dgm:spPr/>
      <dgm:t>
        <a:bodyPr/>
        <a:lstStyle/>
        <a:p>
          <a:endParaRPr lang="en-GB"/>
        </a:p>
      </dgm:t>
    </dgm:pt>
    <dgm:pt modelId="{D1B352E2-A119-4501-AEDF-EFC48FA17CC8}" type="sibTrans" cxnId="{43B12187-8C9E-41E0-8F28-03C6BBB02EA4}">
      <dgm:prSet/>
      <dgm:spPr/>
      <dgm:t>
        <a:bodyPr/>
        <a:lstStyle/>
        <a:p>
          <a:endParaRPr lang="en-GB"/>
        </a:p>
      </dgm:t>
    </dgm:pt>
    <dgm:pt modelId="{9734C3FD-8459-4B98-B7D1-AA003782C5AC}">
      <dgm:prSet phldrT="[Texte]"/>
      <dgm:spPr>
        <a:solidFill>
          <a:schemeClr val="tx2">
            <a:lumMod val="50000"/>
          </a:schemeClr>
        </a:solidFill>
      </dgm:spPr>
      <dgm:t>
        <a:bodyPr/>
        <a:lstStyle/>
        <a:p>
          <a:r>
            <a:rPr lang="en-GB" b="1" dirty="0"/>
            <a:t>Organisations</a:t>
          </a:r>
        </a:p>
      </dgm:t>
    </dgm:pt>
    <dgm:pt modelId="{0565DD95-0A68-4FEA-A6D2-9DC4A0C5DBA8}" type="parTrans" cxnId="{97792EA2-6CD4-4EB5-96E2-52784C4C6850}">
      <dgm:prSet/>
      <dgm:spPr/>
      <dgm:t>
        <a:bodyPr/>
        <a:lstStyle/>
        <a:p>
          <a:endParaRPr lang="en-GB"/>
        </a:p>
      </dgm:t>
    </dgm:pt>
    <dgm:pt modelId="{AC98C9CD-62D2-4F14-86A1-30470463C6D3}" type="sibTrans" cxnId="{97792EA2-6CD4-4EB5-96E2-52784C4C6850}">
      <dgm:prSet/>
      <dgm:spPr/>
      <dgm:t>
        <a:bodyPr/>
        <a:lstStyle/>
        <a:p>
          <a:endParaRPr lang="en-GB"/>
        </a:p>
      </dgm:t>
    </dgm:pt>
    <dgm:pt modelId="{3F9A844E-22F7-40ED-9D80-1C7581C92E01}">
      <dgm:prSet phldrT="[Texte]"/>
      <dgm:spPr>
        <a:solidFill>
          <a:schemeClr val="tx2">
            <a:lumMod val="50000"/>
          </a:schemeClr>
        </a:solidFill>
      </dgm:spPr>
      <dgm:t>
        <a:bodyPr/>
        <a:lstStyle/>
        <a:p>
          <a:r>
            <a:rPr lang="en-GB" b="1" dirty="0"/>
            <a:t>Interactions</a:t>
          </a:r>
        </a:p>
      </dgm:t>
    </dgm:pt>
    <dgm:pt modelId="{58305B50-4887-4C68-89D5-0E1715DC68F5}" type="parTrans" cxnId="{BEFE3369-A37D-472F-A4A8-61B70FA43152}">
      <dgm:prSet/>
      <dgm:spPr/>
      <dgm:t>
        <a:bodyPr/>
        <a:lstStyle/>
        <a:p>
          <a:endParaRPr lang="en-GB"/>
        </a:p>
      </dgm:t>
    </dgm:pt>
    <dgm:pt modelId="{8A30702B-4FD8-4D35-89CA-A2766F3D3A02}" type="sibTrans" cxnId="{BEFE3369-A37D-472F-A4A8-61B70FA43152}">
      <dgm:prSet/>
      <dgm:spPr/>
      <dgm:t>
        <a:bodyPr/>
        <a:lstStyle/>
        <a:p>
          <a:endParaRPr lang="en-GB"/>
        </a:p>
      </dgm:t>
    </dgm:pt>
    <dgm:pt modelId="{88B978A2-3FE2-43FE-99F0-DF2C498AB2A2}">
      <dgm:prSet phldrT="[Texte]"/>
      <dgm:spPr/>
      <dgm:t>
        <a:bodyPr/>
        <a:lstStyle/>
        <a:p>
          <a:r>
            <a:rPr lang="fr-FR" dirty="0"/>
            <a:t>Learning </a:t>
          </a:r>
          <a:r>
            <a:rPr lang="fr-FR" dirty="0" err="1"/>
            <a:t>Ecosystems</a:t>
          </a:r>
          <a:endParaRPr lang="en-GB" dirty="0"/>
        </a:p>
      </dgm:t>
    </dgm:pt>
    <dgm:pt modelId="{959AF684-611F-4B21-9CD6-8DC127E09A23}" type="parTrans" cxnId="{79BA96BB-FFD6-4905-9D8A-98B59BEECF0F}">
      <dgm:prSet/>
      <dgm:spPr/>
      <dgm:t>
        <a:bodyPr/>
        <a:lstStyle/>
        <a:p>
          <a:endParaRPr lang="en-GB"/>
        </a:p>
      </dgm:t>
    </dgm:pt>
    <dgm:pt modelId="{822B6B13-987C-430A-BCDD-DF5AB6AB65D4}" type="sibTrans" cxnId="{79BA96BB-FFD6-4905-9D8A-98B59BEECF0F}">
      <dgm:prSet/>
      <dgm:spPr/>
      <dgm:t>
        <a:bodyPr/>
        <a:lstStyle/>
        <a:p>
          <a:endParaRPr lang="en-GB"/>
        </a:p>
      </dgm:t>
    </dgm:pt>
    <dgm:pt modelId="{BD88267C-9486-4BE0-8EE6-49BAB1C713F9}" type="pres">
      <dgm:prSet presAssocID="{A675206E-7C6C-4732-A970-97EEACA4F6E3}" presName="Name0" presStyleCnt="0">
        <dgm:presLayoutVars>
          <dgm:chMax val="4"/>
          <dgm:resizeHandles val="exact"/>
        </dgm:presLayoutVars>
      </dgm:prSet>
      <dgm:spPr/>
    </dgm:pt>
    <dgm:pt modelId="{59388E21-6DAA-4BC6-9219-F226F6CEB8A6}" type="pres">
      <dgm:prSet presAssocID="{A675206E-7C6C-4732-A970-97EEACA4F6E3}" presName="ellipse" presStyleLbl="trBgShp" presStyleIdx="0" presStyleCnt="1"/>
      <dgm:spPr/>
    </dgm:pt>
    <dgm:pt modelId="{CEA1176C-D17F-4E79-B1F0-7DFDE859125F}" type="pres">
      <dgm:prSet presAssocID="{A675206E-7C6C-4732-A970-97EEACA4F6E3}" presName="arrow1" presStyleLbl="fgShp" presStyleIdx="0" presStyleCnt="1"/>
      <dgm:spPr/>
    </dgm:pt>
    <dgm:pt modelId="{CFBF6CC5-659E-4DFC-9324-2E2F948251DC}" type="pres">
      <dgm:prSet presAssocID="{A675206E-7C6C-4732-A970-97EEACA4F6E3}" presName="rectangle" presStyleLbl="revTx" presStyleIdx="0" presStyleCnt="1">
        <dgm:presLayoutVars>
          <dgm:bulletEnabled val="1"/>
        </dgm:presLayoutVars>
      </dgm:prSet>
      <dgm:spPr/>
    </dgm:pt>
    <dgm:pt modelId="{546D942A-81E3-4723-ACC2-60E0863A222D}" type="pres">
      <dgm:prSet presAssocID="{9734C3FD-8459-4B98-B7D1-AA003782C5AC}" presName="item1" presStyleLbl="node1" presStyleIdx="0" presStyleCnt="3">
        <dgm:presLayoutVars>
          <dgm:bulletEnabled val="1"/>
        </dgm:presLayoutVars>
      </dgm:prSet>
      <dgm:spPr/>
    </dgm:pt>
    <dgm:pt modelId="{ED41970F-DB83-43C5-830B-289D5953B04A}" type="pres">
      <dgm:prSet presAssocID="{3F9A844E-22F7-40ED-9D80-1C7581C92E01}" presName="item2" presStyleLbl="node1" presStyleIdx="1" presStyleCnt="3">
        <dgm:presLayoutVars>
          <dgm:bulletEnabled val="1"/>
        </dgm:presLayoutVars>
      </dgm:prSet>
      <dgm:spPr/>
    </dgm:pt>
    <dgm:pt modelId="{8EF741A2-5188-419C-9935-FC504485ED51}" type="pres">
      <dgm:prSet presAssocID="{88B978A2-3FE2-43FE-99F0-DF2C498AB2A2}" presName="item3" presStyleLbl="node1" presStyleIdx="2" presStyleCnt="3">
        <dgm:presLayoutVars>
          <dgm:bulletEnabled val="1"/>
        </dgm:presLayoutVars>
      </dgm:prSet>
      <dgm:spPr/>
    </dgm:pt>
    <dgm:pt modelId="{FF4E07D5-59DD-4433-9202-EC55422F0497}" type="pres">
      <dgm:prSet presAssocID="{A675206E-7C6C-4732-A970-97EEACA4F6E3}" presName="funnel" presStyleLbl="trAlignAcc1" presStyleIdx="0" presStyleCnt="1"/>
      <dgm:spPr>
        <a:solidFill>
          <a:schemeClr val="tx2">
            <a:lumMod val="60000"/>
            <a:lumOff val="40000"/>
            <a:alpha val="40000"/>
          </a:schemeClr>
        </a:solidFill>
      </dgm:spPr>
    </dgm:pt>
  </dgm:ptLst>
  <dgm:cxnLst>
    <dgm:cxn modelId="{E357853D-AB7F-4A74-B027-D4B839C8578D}" type="presOf" srcId="{3F9A844E-22F7-40ED-9D80-1C7581C92E01}" destId="{546D942A-81E3-4723-ACC2-60E0863A222D}" srcOrd="0" destOrd="0" presId="urn:microsoft.com/office/officeart/2005/8/layout/funnel1"/>
    <dgm:cxn modelId="{BEFE3369-A37D-472F-A4A8-61B70FA43152}" srcId="{A675206E-7C6C-4732-A970-97EEACA4F6E3}" destId="{3F9A844E-22F7-40ED-9D80-1C7581C92E01}" srcOrd="2" destOrd="0" parTransId="{58305B50-4887-4C68-89D5-0E1715DC68F5}" sibTransId="{8A30702B-4FD8-4D35-89CA-A2766F3D3A02}"/>
    <dgm:cxn modelId="{447FDE7C-25DC-457D-9091-10C42F562175}" type="presOf" srcId="{FCD8D1B4-7BD9-45CE-A1E3-7D6FD7C5A0DC}" destId="{8EF741A2-5188-419C-9935-FC504485ED51}" srcOrd="0" destOrd="0" presId="urn:microsoft.com/office/officeart/2005/8/layout/funnel1"/>
    <dgm:cxn modelId="{43B12187-8C9E-41E0-8F28-03C6BBB02EA4}" srcId="{A675206E-7C6C-4732-A970-97EEACA4F6E3}" destId="{FCD8D1B4-7BD9-45CE-A1E3-7D6FD7C5A0DC}" srcOrd="0" destOrd="0" parTransId="{4E8EF239-6072-4B70-A84D-36E7C2150833}" sibTransId="{D1B352E2-A119-4501-AEDF-EFC48FA17CC8}"/>
    <dgm:cxn modelId="{8B8853A1-7E62-40FE-8B58-B0FF8976B266}" type="presOf" srcId="{9734C3FD-8459-4B98-B7D1-AA003782C5AC}" destId="{ED41970F-DB83-43C5-830B-289D5953B04A}" srcOrd="0" destOrd="0" presId="urn:microsoft.com/office/officeart/2005/8/layout/funnel1"/>
    <dgm:cxn modelId="{97792EA2-6CD4-4EB5-96E2-52784C4C6850}" srcId="{A675206E-7C6C-4732-A970-97EEACA4F6E3}" destId="{9734C3FD-8459-4B98-B7D1-AA003782C5AC}" srcOrd="1" destOrd="0" parTransId="{0565DD95-0A68-4FEA-A6D2-9DC4A0C5DBA8}" sibTransId="{AC98C9CD-62D2-4F14-86A1-30470463C6D3}"/>
    <dgm:cxn modelId="{79BA96BB-FFD6-4905-9D8A-98B59BEECF0F}" srcId="{A675206E-7C6C-4732-A970-97EEACA4F6E3}" destId="{88B978A2-3FE2-43FE-99F0-DF2C498AB2A2}" srcOrd="3" destOrd="0" parTransId="{959AF684-611F-4B21-9CD6-8DC127E09A23}" sibTransId="{822B6B13-987C-430A-BCDD-DF5AB6AB65D4}"/>
    <dgm:cxn modelId="{466939CE-F43B-47E2-9CB1-EF4A76F1132C}" type="presOf" srcId="{88B978A2-3FE2-43FE-99F0-DF2C498AB2A2}" destId="{CFBF6CC5-659E-4DFC-9324-2E2F948251DC}" srcOrd="0" destOrd="0" presId="urn:microsoft.com/office/officeart/2005/8/layout/funnel1"/>
    <dgm:cxn modelId="{84418EF6-C8A1-478C-84CC-4FA2676F139C}" type="presOf" srcId="{A675206E-7C6C-4732-A970-97EEACA4F6E3}" destId="{BD88267C-9486-4BE0-8EE6-49BAB1C713F9}" srcOrd="0" destOrd="0" presId="urn:microsoft.com/office/officeart/2005/8/layout/funnel1"/>
    <dgm:cxn modelId="{1551ACD6-85D0-47C2-9F44-D982B92ACDAD}" type="presParOf" srcId="{BD88267C-9486-4BE0-8EE6-49BAB1C713F9}" destId="{59388E21-6DAA-4BC6-9219-F226F6CEB8A6}" srcOrd="0" destOrd="0" presId="urn:microsoft.com/office/officeart/2005/8/layout/funnel1"/>
    <dgm:cxn modelId="{8B2707DE-8CCA-4449-8231-EB0A6336D15B}" type="presParOf" srcId="{BD88267C-9486-4BE0-8EE6-49BAB1C713F9}" destId="{CEA1176C-D17F-4E79-B1F0-7DFDE859125F}" srcOrd="1" destOrd="0" presId="urn:microsoft.com/office/officeart/2005/8/layout/funnel1"/>
    <dgm:cxn modelId="{CE7EBEB9-1F3E-4D4F-B977-F54B2EDA388C}" type="presParOf" srcId="{BD88267C-9486-4BE0-8EE6-49BAB1C713F9}" destId="{CFBF6CC5-659E-4DFC-9324-2E2F948251DC}" srcOrd="2" destOrd="0" presId="urn:microsoft.com/office/officeart/2005/8/layout/funnel1"/>
    <dgm:cxn modelId="{CA44DD6E-1CB0-41F8-8F3C-F92C9C15561C}" type="presParOf" srcId="{BD88267C-9486-4BE0-8EE6-49BAB1C713F9}" destId="{546D942A-81E3-4723-ACC2-60E0863A222D}" srcOrd="3" destOrd="0" presId="urn:microsoft.com/office/officeart/2005/8/layout/funnel1"/>
    <dgm:cxn modelId="{D72518AE-6C32-48C8-8890-EC6826FF72C4}" type="presParOf" srcId="{BD88267C-9486-4BE0-8EE6-49BAB1C713F9}" destId="{ED41970F-DB83-43C5-830B-289D5953B04A}" srcOrd="4" destOrd="0" presId="urn:microsoft.com/office/officeart/2005/8/layout/funnel1"/>
    <dgm:cxn modelId="{E191A33A-C754-4DF1-B44F-70A168E2A335}" type="presParOf" srcId="{BD88267C-9486-4BE0-8EE6-49BAB1C713F9}" destId="{8EF741A2-5188-419C-9935-FC504485ED51}" srcOrd="5" destOrd="0" presId="urn:microsoft.com/office/officeart/2005/8/layout/funnel1"/>
    <dgm:cxn modelId="{9E4FB2E6-7041-4F3E-8457-EC5CFB6BA07D}" type="presParOf" srcId="{BD88267C-9486-4BE0-8EE6-49BAB1C713F9}" destId="{FF4E07D5-59DD-4433-9202-EC55422F049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33C31-BA6B-4781-863D-08EE97BF4D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95D80DD-33E4-4498-9959-33A5C3FC9DAD}">
      <dgm:prSet phldrT="[Texte]"/>
      <dgm:spPr>
        <a:solidFill>
          <a:schemeClr val="accent2">
            <a:lumMod val="75000"/>
          </a:schemeClr>
        </a:solidFill>
        <a:ln w="76200">
          <a:solidFill>
            <a:schemeClr val="accent2">
              <a:lumMod val="50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en-US" b="0" i="0" dirty="0">
              <a:effectLst/>
              <a:latin typeface="Segoe UI" panose="020B0502040204020203" pitchFamily="34" charset="0"/>
            </a:rPr>
            <a:t>Citizenship in our local and global society</a:t>
          </a:r>
          <a:endParaRPr lang="en-GB" dirty="0"/>
        </a:p>
      </dgm:t>
    </dgm:pt>
    <dgm:pt modelId="{E2C0E32A-46E6-4E19-BE86-40B1C77B26DF}" type="parTrans" cxnId="{47C82C46-028B-48EC-8235-10BA00EC0A39}">
      <dgm:prSet/>
      <dgm:spPr/>
      <dgm:t>
        <a:bodyPr/>
        <a:lstStyle/>
        <a:p>
          <a:endParaRPr lang="en-GB"/>
        </a:p>
      </dgm:t>
    </dgm:pt>
    <dgm:pt modelId="{EE7B608E-AE8E-4169-A0B4-9BE0103401F4}" type="sibTrans" cxnId="{47C82C46-028B-48EC-8235-10BA00EC0A39}">
      <dgm:prSet/>
      <dgm:spPr/>
      <dgm:t>
        <a:bodyPr/>
        <a:lstStyle/>
        <a:p>
          <a:endParaRPr lang="en-GB"/>
        </a:p>
      </dgm:t>
    </dgm:pt>
    <dgm:pt modelId="{ADD05063-A4A9-430F-ACA6-6BD8A9907ABA}">
      <dgm:prSet phldrT="[Texte]"/>
      <dgm:spPr>
        <a:solidFill>
          <a:schemeClr val="bg2">
            <a:lumMod val="40000"/>
            <a:lumOff val="60000"/>
          </a:schemeClr>
        </a:solidFill>
        <a:ln w="76200">
          <a:solidFill>
            <a:schemeClr val="bg2">
              <a:lumMod val="60000"/>
              <a:lumOff val="40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en-US" b="0" i="0" dirty="0">
              <a:effectLst/>
              <a:latin typeface="Segoe UI" panose="020B0502040204020203" pitchFamily="34" charset="0"/>
            </a:rPr>
            <a:t>Being good at life in the 21</a:t>
          </a:r>
          <a:r>
            <a:rPr lang="en-US" b="0" i="0" baseline="30000" dirty="0">
              <a:effectLst/>
              <a:latin typeface="Segoe UI" panose="020B0502040204020203" pitchFamily="34" charset="0"/>
            </a:rPr>
            <a:t>st</a:t>
          </a:r>
          <a:r>
            <a:rPr lang="en-US" b="0" i="0" dirty="0">
              <a:effectLst/>
              <a:latin typeface="Segoe UI" panose="020B0502040204020203" pitchFamily="34" charset="0"/>
            </a:rPr>
            <a:t> century</a:t>
          </a:r>
          <a:endParaRPr lang="en-GB" dirty="0"/>
        </a:p>
      </dgm:t>
    </dgm:pt>
    <dgm:pt modelId="{66885B86-94FB-4ED6-A8A9-D0BEE3DD791E}" type="parTrans" cxnId="{2EDC2C51-4E77-4BAA-B089-5253112C6050}">
      <dgm:prSet/>
      <dgm:spPr/>
      <dgm:t>
        <a:bodyPr/>
        <a:lstStyle/>
        <a:p>
          <a:endParaRPr lang="en-GB"/>
        </a:p>
      </dgm:t>
    </dgm:pt>
    <dgm:pt modelId="{1A2BF09E-E7E4-4993-8410-E611C15431D6}" type="sibTrans" cxnId="{2EDC2C51-4E77-4BAA-B089-5253112C6050}">
      <dgm:prSet/>
      <dgm:spPr/>
      <dgm:t>
        <a:bodyPr/>
        <a:lstStyle/>
        <a:p>
          <a:endParaRPr lang="en-GB"/>
        </a:p>
      </dgm:t>
    </dgm:pt>
    <dgm:pt modelId="{EE82BC24-BAEF-4151-A5BA-7982396694A6}">
      <dgm:prSet phldrT="[Texte]"/>
      <dgm:spPr>
        <a:solidFill>
          <a:schemeClr val="accent1">
            <a:lumMod val="60000"/>
            <a:lumOff val="40000"/>
          </a:schemeClr>
        </a:solidFill>
        <a:ln w="76200">
          <a:solidFill>
            <a:schemeClr val="accent1">
              <a:lumMod val="75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en-US" dirty="0">
              <a:latin typeface="Segoe UI" panose="020B0502040204020203" pitchFamily="34" charset="0"/>
            </a:rPr>
            <a:t>Form and function</a:t>
          </a:r>
          <a:endParaRPr lang="en-GB" dirty="0"/>
        </a:p>
      </dgm:t>
    </dgm:pt>
    <dgm:pt modelId="{E53D908E-397E-45C9-8D17-D3E0A8458CA2}" type="parTrans" cxnId="{90BFFFFD-2121-41EB-A192-E4030D56EF5C}">
      <dgm:prSet/>
      <dgm:spPr/>
      <dgm:t>
        <a:bodyPr/>
        <a:lstStyle/>
        <a:p>
          <a:endParaRPr lang="en-GB"/>
        </a:p>
      </dgm:t>
    </dgm:pt>
    <dgm:pt modelId="{DC84662D-6702-4F66-A6AB-F35881623C25}" type="sibTrans" cxnId="{90BFFFFD-2121-41EB-A192-E4030D56EF5C}">
      <dgm:prSet/>
      <dgm:spPr/>
      <dgm:t>
        <a:bodyPr/>
        <a:lstStyle/>
        <a:p>
          <a:endParaRPr lang="en-GB"/>
        </a:p>
      </dgm:t>
    </dgm:pt>
    <dgm:pt modelId="{7BEA5B5F-EE50-4CE8-A2EE-112569B6365C}">
      <dgm:prSet phldrT="[Texte]"/>
      <dgm:spPr>
        <a:solidFill>
          <a:schemeClr val="accent3">
            <a:lumMod val="60000"/>
            <a:lumOff val="40000"/>
          </a:schemeClr>
        </a:solidFill>
        <a:ln w="76200">
          <a:solidFill>
            <a:schemeClr val="accent3">
              <a:lumMod val="75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en-US" b="0" i="0" dirty="0">
              <a:effectLst/>
              <a:latin typeface="Segoe UI" panose="020B0502040204020203" pitchFamily="34" charset="0"/>
            </a:rPr>
            <a:t>Technology</a:t>
          </a:r>
          <a:endParaRPr lang="en-GB" dirty="0"/>
        </a:p>
      </dgm:t>
    </dgm:pt>
    <dgm:pt modelId="{4B790B2E-FE1F-4493-AE90-804C243F27CC}" type="parTrans" cxnId="{AA11ECC8-AFFF-48DE-AB40-1BE33167DC58}">
      <dgm:prSet/>
      <dgm:spPr/>
      <dgm:t>
        <a:bodyPr/>
        <a:lstStyle/>
        <a:p>
          <a:endParaRPr lang="en-GB"/>
        </a:p>
      </dgm:t>
    </dgm:pt>
    <dgm:pt modelId="{F5AEC953-FB03-4874-865B-CBF201112CD2}" type="sibTrans" cxnId="{AA11ECC8-AFFF-48DE-AB40-1BE33167DC58}">
      <dgm:prSet/>
      <dgm:spPr/>
      <dgm:t>
        <a:bodyPr/>
        <a:lstStyle/>
        <a:p>
          <a:endParaRPr lang="en-GB"/>
        </a:p>
      </dgm:t>
    </dgm:pt>
    <dgm:pt modelId="{98F4EF5A-2EC7-4B11-843E-19823DF90433}">
      <dgm:prSet phldrT="[Texte]"/>
      <dgm:spPr>
        <a:solidFill>
          <a:schemeClr val="accent4">
            <a:lumMod val="60000"/>
            <a:lumOff val="40000"/>
          </a:schemeClr>
        </a:solidFill>
        <a:ln w="76200">
          <a:solidFill>
            <a:schemeClr val="accent4">
              <a:lumMod val="50000"/>
            </a:schemeClr>
          </a:solidFill>
        </a:ln>
        <a:scene3d>
          <a:camera prst="orthographicFront"/>
          <a:lightRig rig="threePt" dir="t"/>
        </a:scene3d>
        <a:sp3d>
          <a:bevelT w="152400" h="50800" prst="softRound"/>
        </a:sp3d>
      </dgm:spPr>
      <dgm:t>
        <a:bodyPr/>
        <a:lstStyle/>
        <a:p>
          <a:pPr>
            <a:buFont typeface="Wingdings" panose="05000000000000000000" pitchFamily="2" charset="2"/>
            <a:buChar char="Ø"/>
          </a:pPr>
          <a:r>
            <a:rPr lang="en-US" dirty="0">
              <a:latin typeface="Segoe UI" panose="020B0502040204020203" pitchFamily="34" charset="0"/>
            </a:rPr>
            <a:t>Career, personal and professional advancement</a:t>
          </a:r>
          <a:endParaRPr lang="en-GB" dirty="0"/>
        </a:p>
      </dgm:t>
    </dgm:pt>
    <dgm:pt modelId="{24E66C99-8461-4AF2-827A-8A049644D566}" type="parTrans" cxnId="{8183A91D-8FC3-490C-A80E-965F035CAAD3}">
      <dgm:prSet/>
      <dgm:spPr/>
      <dgm:t>
        <a:bodyPr/>
        <a:lstStyle/>
        <a:p>
          <a:endParaRPr lang="en-GB"/>
        </a:p>
      </dgm:t>
    </dgm:pt>
    <dgm:pt modelId="{EE459E53-9189-4753-86D4-15DDD52F43B7}" type="sibTrans" cxnId="{8183A91D-8FC3-490C-A80E-965F035CAAD3}">
      <dgm:prSet/>
      <dgm:spPr/>
      <dgm:t>
        <a:bodyPr/>
        <a:lstStyle/>
        <a:p>
          <a:endParaRPr lang="en-GB"/>
        </a:p>
      </dgm:t>
    </dgm:pt>
    <dgm:pt modelId="{7FB951AC-B863-4A7A-B078-8C5906F8C344}" type="pres">
      <dgm:prSet presAssocID="{8F033C31-BA6B-4781-863D-08EE97BF4D98}" presName="diagram" presStyleCnt="0">
        <dgm:presLayoutVars>
          <dgm:dir/>
          <dgm:resizeHandles val="exact"/>
        </dgm:presLayoutVars>
      </dgm:prSet>
      <dgm:spPr/>
    </dgm:pt>
    <dgm:pt modelId="{7FFFA369-58DC-44A2-B3B9-DF2D1A2C2D4C}" type="pres">
      <dgm:prSet presAssocID="{D95D80DD-33E4-4498-9959-33A5C3FC9DAD}" presName="node" presStyleLbl="node1" presStyleIdx="0" presStyleCnt="5">
        <dgm:presLayoutVars>
          <dgm:bulletEnabled val="1"/>
        </dgm:presLayoutVars>
      </dgm:prSet>
      <dgm:spPr/>
    </dgm:pt>
    <dgm:pt modelId="{D01C06BC-A4BD-4B99-AC25-2F09D1AD00DD}" type="pres">
      <dgm:prSet presAssocID="{EE7B608E-AE8E-4169-A0B4-9BE0103401F4}" presName="sibTrans" presStyleCnt="0"/>
      <dgm:spPr/>
    </dgm:pt>
    <dgm:pt modelId="{D62EE942-728A-4880-A971-D0E4A3CA9B70}" type="pres">
      <dgm:prSet presAssocID="{ADD05063-A4A9-430F-ACA6-6BD8A9907ABA}" presName="node" presStyleLbl="node1" presStyleIdx="1" presStyleCnt="5">
        <dgm:presLayoutVars>
          <dgm:bulletEnabled val="1"/>
        </dgm:presLayoutVars>
      </dgm:prSet>
      <dgm:spPr/>
    </dgm:pt>
    <dgm:pt modelId="{0780FF68-8628-47C9-BB2F-F46B4A210397}" type="pres">
      <dgm:prSet presAssocID="{1A2BF09E-E7E4-4993-8410-E611C15431D6}" presName="sibTrans" presStyleCnt="0"/>
      <dgm:spPr/>
    </dgm:pt>
    <dgm:pt modelId="{96F4BF2F-A3F3-4F5E-8CF0-E2626E66B914}" type="pres">
      <dgm:prSet presAssocID="{EE82BC24-BAEF-4151-A5BA-7982396694A6}" presName="node" presStyleLbl="node1" presStyleIdx="2" presStyleCnt="5">
        <dgm:presLayoutVars>
          <dgm:bulletEnabled val="1"/>
        </dgm:presLayoutVars>
      </dgm:prSet>
      <dgm:spPr/>
    </dgm:pt>
    <dgm:pt modelId="{D03C5DB3-D10F-4784-9C24-F5E698DBABE8}" type="pres">
      <dgm:prSet presAssocID="{DC84662D-6702-4F66-A6AB-F35881623C25}" presName="sibTrans" presStyleCnt="0"/>
      <dgm:spPr/>
    </dgm:pt>
    <dgm:pt modelId="{B12A68A2-448A-4E3B-9D33-96CE9FA71138}" type="pres">
      <dgm:prSet presAssocID="{7BEA5B5F-EE50-4CE8-A2EE-112569B6365C}" presName="node" presStyleLbl="node1" presStyleIdx="3" presStyleCnt="5">
        <dgm:presLayoutVars>
          <dgm:bulletEnabled val="1"/>
        </dgm:presLayoutVars>
      </dgm:prSet>
      <dgm:spPr/>
    </dgm:pt>
    <dgm:pt modelId="{A5CD9900-EFD0-47D3-9A81-87346C118ADB}" type="pres">
      <dgm:prSet presAssocID="{F5AEC953-FB03-4874-865B-CBF201112CD2}" presName="sibTrans" presStyleCnt="0"/>
      <dgm:spPr/>
    </dgm:pt>
    <dgm:pt modelId="{45D7AD76-7F63-45F1-AC3D-660B1E975DB5}" type="pres">
      <dgm:prSet presAssocID="{98F4EF5A-2EC7-4B11-843E-19823DF90433}" presName="node" presStyleLbl="node1" presStyleIdx="4" presStyleCnt="5">
        <dgm:presLayoutVars>
          <dgm:bulletEnabled val="1"/>
        </dgm:presLayoutVars>
      </dgm:prSet>
      <dgm:spPr/>
    </dgm:pt>
  </dgm:ptLst>
  <dgm:cxnLst>
    <dgm:cxn modelId="{94A38219-6B92-405E-9E22-6170A2A3B6A3}" type="presOf" srcId="{D95D80DD-33E4-4498-9959-33A5C3FC9DAD}" destId="{7FFFA369-58DC-44A2-B3B9-DF2D1A2C2D4C}" srcOrd="0" destOrd="0" presId="urn:microsoft.com/office/officeart/2005/8/layout/default"/>
    <dgm:cxn modelId="{8183A91D-8FC3-490C-A80E-965F035CAAD3}" srcId="{8F033C31-BA6B-4781-863D-08EE97BF4D98}" destId="{98F4EF5A-2EC7-4B11-843E-19823DF90433}" srcOrd="4" destOrd="0" parTransId="{24E66C99-8461-4AF2-827A-8A049644D566}" sibTransId="{EE459E53-9189-4753-86D4-15DDD52F43B7}"/>
    <dgm:cxn modelId="{DA08EF2C-9A0B-4EE9-AE81-E733107227EA}" type="presOf" srcId="{98F4EF5A-2EC7-4B11-843E-19823DF90433}" destId="{45D7AD76-7F63-45F1-AC3D-660B1E975DB5}" srcOrd="0" destOrd="0" presId="urn:microsoft.com/office/officeart/2005/8/layout/default"/>
    <dgm:cxn modelId="{F46EAD2E-C855-41ED-B451-B61580BFA2AA}" type="presOf" srcId="{EE82BC24-BAEF-4151-A5BA-7982396694A6}" destId="{96F4BF2F-A3F3-4F5E-8CF0-E2626E66B914}" srcOrd="0" destOrd="0" presId="urn:microsoft.com/office/officeart/2005/8/layout/default"/>
    <dgm:cxn modelId="{2CA51D60-B2E9-464E-B05D-4C1CB360EDF2}" type="presOf" srcId="{7BEA5B5F-EE50-4CE8-A2EE-112569B6365C}" destId="{B12A68A2-448A-4E3B-9D33-96CE9FA71138}" srcOrd="0" destOrd="0" presId="urn:microsoft.com/office/officeart/2005/8/layout/default"/>
    <dgm:cxn modelId="{47C82C46-028B-48EC-8235-10BA00EC0A39}" srcId="{8F033C31-BA6B-4781-863D-08EE97BF4D98}" destId="{D95D80DD-33E4-4498-9959-33A5C3FC9DAD}" srcOrd="0" destOrd="0" parTransId="{E2C0E32A-46E6-4E19-BE86-40B1C77B26DF}" sibTransId="{EE7B608E-AE8E-4169-A0B4-9BE0103401F4}"/>
    <dgm:cxn modelId="{2EDC2C51-4E77-4BAA-B089-5253112C6050}" srcId="{8F033C31-BA6B-4781-863D-08EE97BF4D98}" destId="{ADD05063-A4A9-430F-ACA6-6BD8A9907ABA}" srcOrd="1" destOrd="0" parTransId="{66885B86-94FB-4ED6-A8A9-D0BEE3DD791E}" sibTransId="{1A2BF09E-E7E4-4993-8410-E611C15431D6}"/>
    <dgm:cxn modelId="{1DE9F8AD-4067-4373-8E7E-4FCD21626727}" type="presOf" srcId="{8F033C31-BA6B-4781-863D-08EE97BF4D98}" destId="{7FB951AC-B863-4A7A-B078-8C5906F8C344}" srcOrd="0" destOrd="0" presId="urn:microsoft.com/office/officeart/2005/8/layout/default"/>
    <dgm:cxn modelId="{AA11ECC8-AFFF-48DE-AB40-1BE33167DC58}" srcId="{8F033C31-BA6B-4781-863D-08EE97BF4D98}" destId="{7BEA5B5F-EE50-4CE8-A2EE-112569B6365C}" srcOrd="3" destOrd="0" parTransId="{4B790B2E-FE1F-4493-AE90-804C243F27CC}" sibTransId="{F5AEC953-FB03-4874-865B-CBF201112CD2}"/>
    <dgm:cxn modelId="{7BD74EE9-DB97-40DE-9A62-ADE942804EAB}" type="presOf" srcId="{ADD05063-A4A9-430F-ACA6-6BD8A9907ABA}" destId="{D62EE942-728A-4880-A971-D0E4A3CA9B70}" srcOrd="0" destOrd="0" presId="urn:microsoft.com/office/officeart/2005/8/layout/default"/>
    <dgm:cxn modelId="{90BFFFFD-2121-41EB-A192-E4030D56EF5C}" srcId="{8F033C31-BA6B-4781-863D-08EE97BF4D98}" destId="{EE82BC24-BAEF-4151-A5BA-7982396694A6}" srcOrd="2" destOrd="0" parTransId="{E53D908E-397E-45C9-8D17-D3E0A8458CA2}" sibTransId="{DC84662D-6702-4F66-A6AB-F35881623C25}"/>
    <dgm:cxn modelId="{894CF0EC-960D-46CE-9EDD-D3BF0E710893}" type="presParOf" srcId="{7FB951AC-B863-4A7A-B078-8C5906F8C344}" destId="{7FFFA369-58DC-44A2-B3B9-DF2D1A2C2D4C}" srcOrd="0" destOrd="0" presId="urn:microsoft.com/office/officeart/2005/8/layout/default"/>
    <dgm:cxn modelId="{B4460181-4C4E-48F8-A0F0-B07B915841A0}" type="presParOf" srcId="{7FB951AC-B863-4A7A-B078-8C5906F8C344}" destId="{D01C06BC-A4BD-4B99-AC25-2F09D1AD00DD}" srcOrd="1" destOrd="0" presId="urn:microsoft.com/office/officeart/2005/8/layout/default"/>
    <dgm:cxn modelId="{A894F48C-37A6-4E84-9407-DBFA4529489E}" type="presParOf" srcId="{7FB951AC-B863-4A7A-B078-8C5906F8C344}" destId="{D62EE942-728A-4880-A971-D0E4A3CA9B70}" srcOrd="2" destOrd="0" presId="urn:microsoft.com/office/officeart/2005/8/layout/default"/>
    <dgm:cxn modelId="{950DDDF5-D37F-4EA9-9C35-8425D8FC43D0}" type="presParOf" srcId="{7FB951AC-B863-4A7A-B078-8C5906F8C344}" destId="{0780FF68-8628-47C9-BB2F-F46B4A210397}" srcOrd="3" destOrd="0" presId="urn:microsoft.com/office/officeart/2005/8/layout/default"/>
    <dgm:cxn modelId="{63538124-67E4-4F16-B7E2-C2CBBE6BA25A}" type="presParOf" srcId="{7FB951AC-B863-4A7A-B078-8C5906F8C344}" destId="{96F4BF2F-A3F3-4F5E-8CF0-E2626E66B914}" srcOrd="4" destOrd="0" presId="urn:microsoft.com/office/officeart/2005/8/layout/default"/>
    <dgm:cxn modelId="{4BD016AC-B043-437C-8788-A0CD0C717F84}" type="presParOf" srcId="{7FB951AC-B863-4A7A-B078-8C5906F8C344}" destId="{D03C5DB3-D10F-4784-9C24-F5E698DBABE8}" srcOrd="5" destOrd="0" presId="urn:microsoft.com/office/officeart/2005/8/layout/default"/>
    <dgm:cxn modelId="{E842545C-0CAA-467B-8B47-732986812978}" type="presParOf" srcId="{7FB951AC-B863-4A7A-B078-8C5906F8C344}" destId="{B12A68A2-448A-4E3B-9D33-96CE9FA71138}" srcOrd="6" destOrd="0" presId="urn:microsoft.com/office/officeart/2005/8/layout/default"/>
    <dgm:cxn modelId="{795548B1-F9CD-4257-A598-89FF8F421F08}" type="presParOf" srcId="{7FB951AC-B863-4A7A-B078-8C5906F8C344}" destId="{A5CD9900-EFD0-47D3-9A81-87346C118ADB}" srcOrd="7" destOrd="0" presId="urn:microsoft.com/office/officeart/2005/8/layout/default"/>
    <dgm:cxn modelId="{038B0260-E586-45A2-8A47-D580BEA2880A}" type="presParOf" srcId="{7FB951AC-B863-4A7A-B078-8C5906F8C344}" destId="{45D7AD76-7F63-45F1-AC3D-660B1E975D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8E796-9336-43B0-98BA-676CA9D166B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0D73B673-DD7B-49A3-8034-595781532D3F}">
      <dgm:prSet phldrT="[Texte]"/>
      <dgm:spPr>
        <a:solidFill>
          <a:schemeClr val="accent1">
            <a:lumMod val="50000"/>
          </a:schemeClr>
        </a:solidFill>
      </dgm:spPr>
      <dgm:t>
        <a:bodyPr/>
        <a:lstStyle/>
        <a:p>
          <a:r>
            <a:rPr lang="en-GB" b="1" dirty="0"/>
            <a:t>Clairvoyant</a:t>
          </a:r>
        </a:p>
      </dgm:t>
    </dgm:pt>
    <dgm:pt modelId="{6E255CD7-EF3A-4CFE-9CA3-95EB622F6ADF}" type="parTrans" cxnId="{AFE9B7B4-735F-4E59-BEC9-DB26060E4DA5}">
      <dgm:prSet/>
      <dgm:spPr/>
      <dgm:t>
        <a:bodyPr/>
        <a:lstStyle/>
        <a:p>
          <a:endParaRPr lang="en-GB"/>
        </a:p>
      </dgm:t>
    </dgm:pt>
    <dgm:pt modelId="{C7BA8DBE-FE19-4B00-B244-B4BA3C67BD93}" type="sibTrans" cxnId="{AFE9B7B4-735F-4E59-BEC9-DB26060E4DA5}">
      <dgm:prSet/>
      <dgm:spPr>
        <a:solidFill>
          <a:schemeClr val="accent1">
            <a:lumMod val="50000"/>
          </a:schemeClr>
        </a:solidFill>
      </dgm:spPr>
      <dgm:t>
        <a:bodyPr/>
        <a:lstStyle/>
        <a:p>
          <a:endParaRPr lang="en-GB"/>
        </a:p>
      </dgm:t>
    </dgm:pt>
    <dgm:pt modelId="{D9559B4B-4A6E-4497-9AE1-D5CC5E6AE2E6}">
      <dgm:prSet phldrT="[Texte]"/>
      <dgm:spPr>
        <a:solidFill>
          <a:schemeClr val="accent1">
            <a:lumMod val="50000"/>
          </a:schemeClr>
        </a:solidFill>
      </dgm:spPr>
      <dgm:t>
        <a:bodyPr/>
        <a:lstStyle/>
        <a:p>
          <a:r>
            <a:rPr lang="en-GB" b="1" dirty="0"/>
            <a:t>Taskmaster</a:t>
          </a:r>
        </a:p>
      </dgm:t>
    </dgm:pt>
    <dgm:pt modelId="{643401ED-38A5-4FEA-ADCF-CB9FBAA07963}" type="parTrans" cxnId="{32B8C7C5-250C-439E-9354-8E79D1C1DDB9}">
      <dgm:prSet/>
      <dgm:spPr/>
      <dgm:t>
        <a:bodyPr/>
        <a:lstStyle/>
        <a:p>
          <a:endParaRPr lang="en-GB"/>
        </a:p>
      </dgm:t>
    </dgm:pt>
    <dgm:pt modelId="{3036B66D-E858-4529-8592-3F7ED60FE8CE}" type="sibTrans" cxnId="{32B8C7C5-250C-439E-9354-8E79D1C1DDB9}">
      <dgm:prSet/>
      <dgm:spPr>
        <a:solidFill>
          <a:schemeClr val="accent1">
            <a:lumMod val="50000"/>
          </a:schemeClr>
        </a:solidFill>
      </dgm:spPr>
      <dgm:t>
        <a:bodyPr/>
        <a:lstStyle/>
        <a:p>
          <a:endParaRPr lang="en-GB"/>
        </a:p>
      </dgm:t>
    </dgm:pt>
    <dgm:pt modelId="{9AD5212C-1DE1-4520-AAA5-08EE33B83D6B}">
      <dgm:prSet phldrT="[Texte]"/>
      <dgm:spPr>
        <a:solidFill>
          <a:schemeClr val="accent1">
            <a:lumMod val="50000"/>
          </a:schemeClr>
        </a:solidFill>
      </dgm:spPr>
      <dgm:t>
        <a:bodyPr/>
        <a:lstStyle/>
        <a:p>
          <a:r>
            <a:rPr lang="en-GB" b="1" dirty="0" err="1"/>
            <a:t>Praiser</a:t>
          </a:r>
          <a:endParaRPr lang="en-GB" b="1" dirty="0"/>
        </a:p>
      </dgm:t>
    </dgm:pt>
    <dgm:pt modelId="{784A58EE-E47E-4628-A3BB-AD19009D4DE0}" type="parTrans" cxnId="{1263ECB8-11A5-4503-87AE-3B2DC7ADAD47}">
      <dgm:prSet/>
      <dgm:spPr/>
      <dgm:t>
        <a:bodyPr/>
        <a:lstStyle/>
        <a:p>
          <a:endParaRPr lang="en-GB"/>
        </a:p>
      </dgm:t>
    </dgm:pt>
    <dgm:pt modelId="{55A5F417-1BCF-45AC-A4EF-ABC4FEF78249}" type="sibTrans" cxnId="{1263ECB8-11A5-4503-87AE-3B2DC7ADAD47}">
      <dgm:prSet/>
      <dgm:spPr>
        <a:solidFill>
          <a:schemeClr val="accent1">
            <a:lumMod val="50000"/>
          </a:schemeClr>
        </a:solidFill>
      </dgm:spPr>
      <dgm:t>
        <a:bodyPr/>
        <a:lstStyle/>
        <a:p>
          <a:endParaRPr lang="en-GB"/>
        </a:p>
      </dgm:t>
    </dgm:pt>
    <dgm:pt modelId="{6D7C2FC4-E0DA-4C33-9689-E0D271D4CC29}">
      <dgm:prSet phldrT="[Texte]"/>
      <dgm:spPr>
        <a:solidFill>
          <a:schemeClr val="accent1">
            <a:lumMod val="50000"/>
          </a:schemeClr>
        </a:solidFill>
      </dgm:spPr>
      <dgm:t>
        <a:bodyPr/>
        <a:lstStyle/>
        <a:p>
          <a:r>
            <a:rPr lang="en-GB" b="1" dirty="0"/>
            <a:t>Peacemaker</a:t>
          </a:r>
        </a:p>
      </dgm:t>
    </dgm:pt>
    <dgm:pt modelId="{34889657-B111-4432-A083-CFE0EDF563B8}" type="parTrans" cxnId="{7A62C6D2-6797-43B6-B083-7A90173A06F8}">
      <dgm:prSet/>
      <dgm:spPr/>
      <dgm:t>
        <a:bodyPr/>
        <a:lstStyle/>
        <a:p>
          <a:endParaRPr lang="en-GB"/>
        </a:p>
      </dgm:t>
    </dgm:pt>
    <dgm:pt modelId="{D2E86287-D037-406F-B9F3-47D2BC60E068}" type="sibTrans" cxnId="{7A62C6D2-6797-43B6-B083-7A90173A06F8}">
      <dgm:prSet/>
      <dgm:spPr>
        <a:solidFill>
          <a:schemeClr val="accent1">
            <a:lumMod val="50000"/>
          </a:schemeClr>
        </a:solidFill>
      </dgm:spPr>
      <dgm:t>
        <a:bodyPr/>
        <a:lstStyle/>
        <a:p>
          <a:endParaRPr lang="en-GB"/>
        </a:p>
      </dgm:t>
    </dgm:pt>
    <dgm:pt modelId="{C6B5E9C3-1317-48D8-A36E-28DE294B24DB}">
      <dgm:prSet phldrT="[Texte]"/>
      <dgm:spPr>
        <a:solidFill>
          <a:schemeClr val="accent1">
            <a:lumMod val="50000"/>
          </a:schemeClr>
        </a:solidFill>
      </dgm:spPr>
      <dgm:t>
        <a:bodyPr/>
        <a:lstStyle/>
        <a:p>
          <a:pPr>
            <a:buFont typeface="Wingdings" panose="05000000000000000000" pitchFamily="2" charset="2"/>
            <a:buChar char="Ø"/>
          </a:pPr>
          <a:r>
            <a:rPr lang="el-GR" b="1" dirty="0">
              <a:ea typeface="+mn-lt"/>
              <a:cs typeface="+mn-lt"/>
            </a:rPr>
            <a:t>Motivator</a:t>
          </a:r>
          <a:endParaRPr lang="en-GB" dirty="0"/>
        </a:p>
      </dgm:t>
    </dgm:pt>
    <dgm:pt modelId="{FCE36CDC-E2BB-4F1E-B862-7F88CA0CF300}" type="parTrans" cxnId="{A9AE6467-2D4A-4AA0-9087-EC734B33996E}">
      <dgm:prSet/>
      <dgm:spPr/>
      <dgm:t>
        <a:bodyPr/>
        <a:lstStyle/>
        <a:p>
          <a:endParaRPr lang="en-GB"/>
        </a:p>
      </dgm:t>
    </dgm:pt>
    <dgm:pt modelId="{7B837A76-0E6D-4785-B2B3-02C633F641F6}" type="sibTrans" cxnId="{A9AE6467-2D4A-4AA0-9087-EC734B33996E}">
      <dgm:prSet/>
      <dgm:spPr>
        <a:solidFill>
          <a:schemeClr val="accent1">
            <a:lumMod val="50000"/>
          </a:schemeClr>
        </a:solidFill>
      </dgm:spPr>
      <dgm:t>
        <a:bodyPr/>
        <a:lstStyle/>
        <a:p>
          <a:endParaRPr lang="en-GB"/>
        </a:p>
      </dgm:t>
    </dgm:pt>
    <dgm:pt modelId="{64016A92-FFB1-4EFA-88B1-166C0D3B8C2C}">
      <dgm:prSet/>
      <dgm:spPr>
        <a:solidFill>
          <a:schemeClr val="accent1">
            <a:lumMod val="50000"/>
          </a:schemeClr>
        </a:solidFill>
      </dgm:spPr>
      <dgm:t>
        <a:bodyPr/>
        <a:lstStyle/>
        <a:p>
          <a:r>
            <a:rPr lang="el-GR" b="1" dirty="0">
              <a:ea typeface="+mn-lt"/>
              <a:cs typeface="+mn-lt"/>
            </a:rPr>
            <a:t>Guide</a:t>
          </a:r>
          <a:endParaRPr lang="el-GR" dirty="0"/>
        </a:p>
      </dgm:t>
    </dgm:pt>
    <dgm:pt modelId="{0074FB32-2531-46D0-B488-79F01ACCDC9A}" type="parTrans" cxnId="{573A0DB8-5CD8-4009-B602-BBAF312D4893}">
      <dgm:prSet/>
      <dgm:spPr/>
      <dgm:t>
        <a:bodyPr/>
        <a:lstStyle/>
        <a:p>
          <a:endParaRPr lang="en-GB"/>
        </a:p>
      </dgm:t>
    </dgm:pt>
    <dgm:pt modelId="{9AAACAAE-D36B-4D09-B245-23B5B0970FD4}" type="sibTrans" cxnId="{573A0DB8-5CD8-4009-B602-BBAF312D4893}">
      <dgm:prSet/>
      <dgm:spPr>
        <a:solidFill>
          <a:schemeClr val="accent1">
            <a:lumMod val="50000"/>
          </a:schemeClr>
        </a:solidFill>
      </dgm:spPr>
      <dgm:t>
        <a:bodyPr/>
        <a:lstStyle/>
        <a:p>
          <a:endParaRPr lang="en-GB"/>
        </a:p>
      </dgm:t>
    </dgm:pt>
    <dgm:pt modelId="{AE7C397E-9D3F-4AA0-88C4-CD994E6077B5}">
      <dgm:prSet/>
      <dgm:spPr>
        <a:solidFill>
          <a:schemeClr val="accent1">
            <a:lumMod val="50000"/>
          </a:schemeClr>
        </a:solidFill>
      </dgm:spPr>
      <dgm:t>
        <a:bodyPr/>
        <a:lstStyle/>
        <a:p>
          <a:r>
            <a:rPr lang="el-GR" b="1" dirty="0">
              <a:ea typeface="+mn-lt"/>
              <a:cs typeface="+mn-lt"/>
            </a:rPr>
            <a:t>Questioner</a:t>
          </a:r>
          <a:endParaRPr lang="el-GR" dirty="0"/>
        </a:p>
      </dgm:t>
    </dgm:pt>
    <dgm:pt modelId="{86165759-7AF8-4B29-BFC5-C14583672C5C}" type="parTrans" cxnId="{9DB8AF0F-6084-480C-AEDC-3B108F4AE806}">
      <dgm:prSet/>
      <dgm:spPr/>
      <dgm:t>
        <a:bodyPr/>
        <a:lstStyle/>
        <a:p>
          <a:endParaRPr lang="en-GB"/>
        </a:p>
      </dgm:t>
    </dgm:pt>
    <dgm:pt modelId="{F5413F5C-1E98-4CB1-A98A-275CC13147E9}" type="sibTrans" cxnId="{9DB8AF0F-6084-480C-AEDC-3B108F4AE806}">
      <dgm:prSet/>
      <dgm:spPr>
        <a:solidFill>
          <a:schemeClr val="accent1">
            <a:lumMod val="50000"/>
          </a:schemeClr>
        </a:solidFill>
      </dgm:spPr>
      <dgm:t>
        <a:bodyPr/>
        <a:lstStyle/>
        <a:p>
          <a:endParaRPr lang="en-GB"/>
        </a:p>
      </dgm:t>
    </dgm:pt>
    <dgm:pt modelId="{90AFD09B-1BDE-47F1-AE4A-244D6722AAC6}">
      <dgm:prSet/>
      <dgm:spPr>
        <a:solidFill>
          <a:schemeClr val="accent1">
            <a:lumMod val="50000"/>
          </a:schemeClr>
        </a:solidFill>
      </dgm:spPr>
      <dgm:t>
        <a:bodyPr/>
        <a:lstStyle/>
        <a:p>
          <a:r>
            <a:rPr lang="el-GR" b="1" dirty="0">
              <a:ea typeface="+mn-lt"/>
              <a:cs typeface="+mn-lt"/>
            </a:rPr>
            <a:t>Bridge Builder</a:t>
          </a:r>
          <a:endParaRPr lang="el-GR" dirty="0"/>
        </a:p>
      </dgm:t>
    </dgm:pt>
    <dgm:pt modelId="{0E1DEA40-D70B-4F40-AABF-BB3050954BB1}" type="parTrans" cxnId="{82E405C6-905F-43A9-A90D-65B5250BD7E4}">
      <dgm:prSet/>
      <dgm:spPr/>
      <dgm:t>
        <a:bodyPr/>
        <a:lstStyle/>
        <a:p>
          <a:endParaRPr lang="en-GB"/>
        </a:p>
      </dgm:t>
    </dgm:pt>
    <dgm:pt modelId="{4A1B9088-A35E-4E85-B36B-50C5AF5B5CF9}" type="sibTrans" cxnId="{82E405C6-905F-43A9-A90D-65B5250BD7E4}">
      <dgm:prSet/>
      <dgm:spPr>
        <a:solidFill>
          <a:schemeClr val="accent1">
            <a:lumMod val="50000"/>
          </a:schemeClr>
        </a:solidFill>
      </dgm:spPr>
      <dgm:t>
        <a:bodyPr/>
        <a:lstStyle/>
        <a:p>
          <a:endParaRPr lang="en-GB"/>
        </a:p>
      </dgm:t>
    </dgm:pt>
    <dgm:pt modelId="{248BD04E-945E-45A9-A22F-DC7F5BD79643}" type="pres">
      <dgm:prSet presAssocID="{EF18E796-9336-43B0-98BA-676CA9D166BC}" presName="cycle" presStyleCnt="0">
        <dgm:presLayoutVars>
          <dgm:dir/>
          <dgm:resizeHandles val="exact"/>
        </dgm:presLayoutVars>
      </dgm:prSet>
      <dgm:spPr/>
    </dgm:pt>
    <dgm:pt modelId="{59D662FD-D126-401E-911F-37F4A349A202}" type="pres">
      <dgm:prSet presAssocID="{0D73B673-DD7B-49A3-8034-595781532D3F}" presName="node" presStyleLbl="node1" presStyleIdx="0" presStyleCnt="8">
        <dgm:presLayoutVars>
          <dgm:bulletEnabled val="1"/>
        </dgm:presLayoutVars>
      </dgm:prSet>
      <dgm:spPr/>
    </dgm:pt>
    <dgm:pt modelId="{E31DF45C-D0F3-44DF-B44D-CA270236F0CC}" type="pres">
      <dgm:prSet presAssocID="{C7BA8DBE-FE19-4B00-B244-B4BA3C67BD93}" presName="sibTrans" presStyleLbl="sibTrans2D1" presStyleIdx="0" presStyleCnt="8"/>
      <dgm:spPr/>
    </dgm:pt>
    <dgm:pt modelId="{814DBE6B-5366-4AD1-B039-536B22652A3F}" type="pres">
      <dgm:prSet presAssocID="{C7BA8DBE-FE19-4B00-B244-B4BA3C67BD93}" presName="connectorText" presStyleLbl="sibTrans2D1" presStyleIdx="0" presStyleCnt="8"/>
      <dgm:spPr/>
    </dgm:pt>
    <dgm:pt modelId="{89D6D4DE-3215-45EE-9024-4D563C283B87}" type="pres">
      <dgm:prSet presAssocID="{D9559B4B-4A6E-4497-9AE1-D5CC5E6AE2E6}" presName="node" presStyleLbl="node1" presStyleIdx="1" presStyleCnt="8">
        <dgm:presLayoutVars>
          <dgm:bulletEnabled val="1"/>
        </dgm:presLayoutVars>
      </dgm:prSet>
      <dgm:spPr/>
    </dgm:pt>
    <dgm:pt modelId="{C978B0D5-3DD9-478B-80C8-BB66EA5068D6}" type="pres">
      <dgm:prSet presAssocID="{3036B66D-E858-4529-8592-3F7ED60FE8CE}" presName="sibTrans" presStyleLbl="sibTrans2D1" presStyleIdx="1" presStyleCnt="8"/>
      <dgm:spPr/>
    </dgm:pt>
    <dgm:pt modelId="{7277D915-749A-49F8-AF7B-97B8A8113CB6}" type="pres">
      <dgm:prSet presAssocID="{3036B66D-E858-4529-8592-3F7ED60FE8CE}" presName="connectorText" presStyleLbl="sibTrans2D1" presStyleIdx="1" presStyleCnt="8"/>
      <dgm:spPr/>
    </dgm:pt>
    <dgm:pt modelId="{1BA62FBD-9631-4752-AC26-F1B20FB0CF39}" type="pres">
      <dgm:prSet presAssocID="{9AD5212C-1DE1-4520-AAA5-08EE33B83D6B}" presName="node" presStyleLbl="node1" presStyleIdx="2" presStyleCnt="8">
        <dgm:presLayoutVars>
          <dgm:bulletEnabled val="1"/>
        </dgm:presLayoutVars>
      </dgm:prSet>
      <dgm:spPr/>
    </dgm:pt>
    <dgm:pt modelId="{211F85C7-245F-44BE-858C-1A5FC6CBFA66}" type="pres">
      <dgm:prSet presAssocID="{55A5F417-1BCF-45AC-A4EF-ABC4FEF78249}" presName="sibTrans" presStyleLbl="sibTrans2D1" presStyleIdx="2" presStyleCnt="8"/>
      <dgm:spPr/>
    </dgm:pt>
    <dgm:pt modelId="{B9A7FF13-393D-4483-B402-3FA5F093A7B5}" type="pres">
      <dgm:prSet presAssocID="{55A5F417-1BCF-45AC-A4EF-ABC4FEF78249}" presName="connectorText" presStyleLbl="sibTrans2D1" presStyleIdx="2" presStyleCnt="8"/>
      <dgm:spPr/>
    </dgm:pt>
    <dgm:pt modelId="{A74218EF-9593-4430-B0CF-2F9D6483A2D3}" type="pres">
      <dgm:prSet presAssocID="{6D7C2FC4-E0DA-4C33-9689-E0D271D4CC29}" presName="node" presStyleLbl="node1" presStyleIdx="3" presStyleCnt="8">
        <dgm:presLayoutVars>
          <dgm:bulletEnabled val="1"/>
        </dgm:presLayoutVars>
      </dgm:prSet>
      <dgm:spPr/>
    </dgm:pt>
    <dgm:pt modelId="{19EE20C3-6523-4C0D-9A23-668B6266654F}" type="pres">
      <dgm:prSet presAssocID="{D2E86287-D037-406F-B9F3-47D2BC60E068}" presName="sibTrans" presStyleLbl="sibTrans2D1" presStyleIdx="3" presStyleCnt="8"/>
      <dgm:spPr/>
    </dgm:pt>
    <dgm:pt modelId="{E5AD60A4-E4C1-470B-B18C-C384CA3FBC2E}" type="pres">
      <dgm:prSet presAssocID="{D2E86287-D037-406F-B9F3-47D2BC60E068}" presName="connectorText" presStyleLbl="sibTrans2D1" presStyleIdx="3" presStyleCnt="8"/>
      <dgm:spPr/>
    </dgm:pt>
    <dgm:pt modelId="{F0EC0219-0558-4C54-B385-5B0A420E9AB3}" type="pres">
      <dgm:prSet presAssocID="{C6B5E9C3-1317-48D8-A36E-28DE294B24DB}" presName="node" presStyleLbl="node1" presStyleIdx="4" presStyleCnt="8">
        <dgm:presLayoutVars>
          <dgm:bulletEnabled val="1"/>
        </dgm:presLayoutVars>
      </dgm:prSet>
      <dgm:spPr/>
    </dgm:pt>
    <dgm:pt modelId="{7B8035A4-46D9-45A0-B376-C4494FE377EC}" type="pres">
      <dgm:prSet presAssocID="{7B837A76-0E6D-4785-B2B3-02C633F641F6}" presName="sibTrans" presStyleLbl="sibTrans2D1" presStyleIdx="4" presStyleCnt="8"/>
      <dgm:spPr/>
    </dgm:pt>
    <dgm:pt modelId="{0B5C30F7-21F3-424A-87CF-59631FAC5B58}" type="pres">
      <dgm:prSet presAssocID="{7B837A76-0E6D-4785-B2B3-02C633F641F6}" presName="connectorText" presStyleLbl="sibTrans2D1" presStyleIdx="4" presStyleCnt="8"/>
      <dgm:spPr/>
    </dgm:pt>
    <dgm:pt modelId="{A6E76362-9113-4758-9EC2-A37C1548CCCA}" type="pres">
      <dgm:prSet presAssocID="{64016A92-FFB1-4EFA-88B1-166C0D3B8C2C}" presName="node" presStyleLbl="node1" presStyleIdx="5" presStyleCnt="8">
        <dgm:presLayoutVars>
          <dgm:bulletEnabled val="1"/>
        </dgm:presLayoutVars>
      </dgm:prSet>
      <dgm:spPr/>
    </dgm:pt>
    <dgm:pt modelId="{24B2C9C0-F7C6-4687-AFCA-4C672F6D0A3D}" type="pres">
      <dgm:prSet presAssocID="{9AAACAAE-D36B-4D09-B245-23B5B0970FD4}" presName="sibTrans" presStyleLbl="sibTrans2D1" presStyleIdx="5" presStyleCnt="8"/>
      <dgm:spPr/>
    </dgm:pt>
    <dgm:pt modelId="{2FC6B03A-27E5-4022-BA44-16ABA23940DC}" type="pres">
      <dgm:prSet presAssocID="{9AAACAAE-D36B-4D09-B245-23B5B0970FD4}" presName="connectorText" presStyleLbl="sibTrans2D1" presStyleIdx="5" presStyleCnt="8"/>
      <dgm:spPr/>
    </dgm:pt>
    <dgm:pt modelId="{C9BA735B-903A-4C12-9E72-B7464D03EE4B}" type="pres">
      <dgm:prSet presAssocID="{AE7C397E-9D3F-4AA0-88C4-CD994E6077B5}" presName="node" presStyleLbl="node1" presStyleIdx="6" presStyleCnt="8">
        <dgm:presLayoutVars>
          <dgm:bulletEnabled val="1"/>
        </dgm:presLayoutVars>
      </dgm:prSet>
      <dgm:spPr/>
    </dgm:pt>
    <dgm:pt modelId="{52A76E07-E3EB-43D1-BE5F-58D75EDA9422}" type="pres">
      <dgm:prSet presAssocID="{F5413F5C-1E98-4CB1-A98A-275CC13147E9}" presName="sibTrans" presStyleLbl="sibTrans2D1" presStyleIdx="6" presStyleCnt="8"/>
      <dgm:spPr/>
    </dgm:pt>
    <dgm:pt modelId="{F92A03CB-9ABD-44ED-8B05-69B893CDCB45}" type="pres">
      <dgm:prSet presAssocID="{F5413F5C-1E98-4CB1-A98A-275CC13147E9}" presName="connectorText" presStyleLbl="sibTrans2D1" presStyleIdx="6" presStyleCnt="8"/>
      <dgm:spPr/>
    </dgm:pt>
    <dgm:pt modelId="{D2E7A968-BC95-4555-BDB5-9C90D01F4E90}" type="pres">
      <dgm:prSet presAssocID="{90AFD09B-1BDE-47F1-AE4A-244D6722AAC6}" presName="node" presStyleLbl="node1" presStyleIdx="7" presStyleCnt="8">
        <dgm:presLayoutVars>
          <dgm:bulletEnabled val="1"/>
        </dgm:presLayoutVars>
      </dgm:prSet>
      <dgm:spPr/>
    </dgm:pt>
    <dgm:pt modelId="{34B9CA88-E787-4D80-9122-438EFCCE98E7}" type="pres">
      <dgm:prSet presAssocID="{4A1B9088-A35E-4E85-B36B-50C5AF5B5CF9}" presName="sibTrans" presStyleLbl="sibTrans2D1" presStyleIdx="7" presStyleCnt="8"/>
      <dgm:spPr/>
    </dgm:pt>
    <dgm:pt modelId="{A5E6B5C9-170B-4E3B-A34C-18CEF0D8A8D4}" type="pres">
      <dgm:prSet presAssocID="{4A1B9088-A35E-4E85-B36B-50C5AF5B5CF9}" presName="connectorText" presStyleLbl="sibTrans2D1" presStyleIdx="7" presStyleCnt="8"/>
      <dgm:spPr/>
    </dgm:pt>
  </dgm:ptLst>
  <dgm:cxnLst>
    <dgm:cxn modelId="{9DB8AF0F-6084-480C-AEDC-3B108F4AE806}" srcId="{EF18E796-9336-43B0-98BA-676CA9D166BC}" destId="{AE7C397E-9D3F-4AA0-88C4-CD994E6077B5}" srcOrd="6" destOrd="0" parTransId="{86165759-7AF8-4B29-BFC5-C14583672C5C}" sibTransId="{F5413F5C-1E98-4CB1-A98A-275CC13147E9}"/>
    <dgm:cxn modelId="{8E322A15-75C2-482C-A96D-16D3C2E74938}" type="presOf" srcId="{4A1B9088-A35E-4E85-B36B-50C5AF5B5CF9}" destId="{A5E6B5C9-170B-4E3B-A34C-18CEF0D8A8D4}" srcOrd="1" destOrd="0" presId="urn:microsoft.com/office/officeart/2005/8/layout/cycle2"/>
    <dgm:cxn modelId="{776F5E16-041D-4E5B-9104-A51628979393}" type="presOf" srcId="{7B837A76-0E6D-4785-B2B3-02C633F641F6}" destId="{7B8035A4-46D9-45A0-B376-C4494FE377EC}" srcOrd="0" destOrd="0" presId="urn:microsoft.com/office/officeart/2005/8/layout/cycle2"/>
    <dgm:cxn modelId="{F3593C1B-FC3F-40C8-9673-2AEDE4C315A3}" type="presOf" srcId="{F5413F5C-1E98-4CB1-A98A-275CC13147E9}" destId="{F92A03CB-9ABD-44ED-8B05-69B893CDCB45}" srcOrd="1" destOrd="0" presId="urn:microsoft.com/office/officeart/2005/8/layout/cycle2"/>
    <dgm:cxn modelId="{A824591C-858D-4DD2-A99C-B22134BDECFC}" type="presOf" srcId="{D2E86287-D037-406F-B9F3-47D2BC60E068}" destId="{E5AD60A4-E4C1-470B-B18C-C384CA3FBC2E}" srcOrd="1" destOrd="0" presId="urn:microsoft.com/office/officeart/2005/8/layout/cycle2"/>
    <dgm:cxn modelId="{18CB4C21-DEAF-4BFC-A6DE-DF1D841F53A1}" type="presOf" srcId="{C7BA8DBE-FE19-4B00-B244-B4BA3C67BD93}" destId="{E31DF45C-D0F3-44DF-B44D-CA270236F0CC}" srcOrd="0" destOrd="0" presId="urn:microsoft.com/office/officeart/2005/8/layout/cycle2"/>
    <dgm:cxn modelId="{5D75392B-418E-4F2F-8D8E-9D33BD5CA4AF}" type="presOf" srcId="{9AAACAAE-D36B-4D09-B245-23B5B0970FD4}" destId="{2FC6B03A-27E5-4022-BA44-16ABA23940DC}" srcOrd="1" destOrd="0" presId="urn:microsoft.com/office/officeart/2005/8/layout/cycle2"/>
    <dgm:cxn modelId="{AE6D562D-D884-4B4C-BADA-24D1B66FC9DC}" type="presOf" srcId="{3036B66D-E858-4529-8592-3F7ED60FE8CE}" destId="{C978B0D5-3DD9-478B-80C8-BB66EA5068D6}" srcOrd="0" destOrd="0" presId="urn:microsoft.com/office/officeart/2005/8/layout/cycle2"/>
    <dgm:cxn modelId="{3CF6F32F-6E7D-4D22-A7E2-69A6901B7E0F}" type="presOf" srcId="{9AD5212C-1DE1-4520-AAA5-08EE33B83D6B}" destId="{1BA62FBD-9631-4752-AC26-F1B20FB0CF39}" srcOrd="0" destOrd="0" presId="urn:microsoft.com/office/officeart/2005/8/layout/cycle2"/>
    <dgm:cxn modelId="{48D6913F-37CD-445A-A4C5-B2F2A2438864}" type="presOf" srcId="{55A5F417-1BCF-45AC-A4EF-ABC4FEF78249}" destId="{211F85C7-245F-44BE-858C-1A5FC6CBFA66}" srcOrd="0" destOrd="0" presId="urn:microsoft.com/office/officeart/2005/8/layout/cycle2"/>
    <dgm:cxn modelId="{D8050663-3237-4D77-8F8D-2E37BFE9633A}" type="presOf" srcId="{64016A92-FFB1-4EFA-88B1-166C0D3B8C2C}" destId="{A6E76362-9113-4758-9EC2-A37C1548CCCA}" srcOrd="0" destOrd="0" presId="urn:microsoft.com/office/officeart/2005/8/layout/cycle2"/>
    <dgm:cxn modelId="{8F44BE46-BFB2-411A-A472-F5B814B94FE1}" type="presOf" srcId="{9AAACAAE-D36B-4D09-B245-23B5B0970FD4}" destId="{24B2C9C0-F7C6-4687-AFCA-4C672F6D0A3D}" srcOrd="0" destOrd="0" presId="urn:microsoft.com/office/officeart/2005/8/layout/cycle2"/>
    <dgm:cxn modelId="{A9AE6467-2D4A-4AA0-9087-EC734B33996E}" srcId="{EF18E796-9336-43B0-98BA-676CA9D166BC}" destId="{C6B5E9C3-1317-48D8-A36E-28DE294B24DB}" srcOrd="4" destOrd="0" parTransId="{FCE36CDC-E2BB-4F1E-B862-7F88CA0CF300}" sibTransId="{7B837A76-0E6D-4785-B2B3-02C633F641F6}"/>
    <dgm:cxn modelId="{382F0477-0B93-4309-B200-F1B09A464F98}" type="presOf" srcId="{C7BA8DBE-FE19-4B00-B244-B4BA3C67BD93}" destId="{814DBE6B-5366-4AD1-B039-536B22652A3F}" srcOrd="1" destOrd="0" presId="urn:microsoft.com/office/officeart/2005/8/layout/cycle2"/>
    <dgm:cxn modelId="{8A0E7C7F-6025-4F85-9AB2-34CB1481D1B8}" type="presOf" srcId="{3036B66D-E858-4529-8592-3F7ED60FE8CE}" destId="{7277D915-749A-49F8-AF7B-97B8A8113CB6}" srcOrd="1" destOrd="0" presId="urn:microsoft.com/office/officeart/2005/8/layout/cycle2"/>
    <dgm:cxn modelId="{435DA183-2D66-45B4-A98B-1C4A13756CA7}" type="presOf" srcId="{7B837A76-0E6D-4785-B2B3-02C633F641F6}" destId="{0B5C30F7-21F3-424A-87CF-59631FAC5B58}" srcOrd="1" destOrd="0" presId="urn:microsoft.com/office/officeart/2005/8/layout/cycle2"/>
    <dgm:cxn modelId="{BBBC4D8A-A576-4811-894D-72D824660010}" type="presOf" srcId="{6D7C2FC4-E0DA-4C33-9689-E0D271D4CC29}" destId="{A74218EF-9593-4430-B0CF-2F9D6483A2D3}" srcOrd="0" destOrd="0" presId="urn:microsoft.com/office/officeart/2005/8/layout/cycle2"/>
    <dgm:cxn modelId="{3B4587A0-4CD0-4E79-A427-893D5A41302B}" type="presOf" srcId="{55A5F417-1BCF-45AC-A4EF-ABC4FEF78249}" destId="{B9A7FF13-393D-4483-B402-3FA5F093A7B5}" srcOrd="1" destOrd="0" presId="urn:microsoft.com/office/officeart/2005/8/layout/cycle2"/>
    <dgm:cxn modelId="{00B6BAA3-CD2E-42D9-A995-77C9EF99A39D}" type="presOf" srcId="{D9559B4B-4A6E-4497-9AE1-D5CC5E6AE2E6}" destId="{89D6D4DE-3215-45EE-9024-4D563C283B87}" srcOrd="0" destOrd="0" presId="urn:microsoft.com/office/officeart/2005/8/layout/cycle2"/>
    <dgm:cxn modelId="{0006CEA8-0413-459A-A10A-F06CCF05BBB5}" type="presOf" srcId="{0D73B673-DD7B-49A3-8034-595781532D3F}" destId="{59D662FD-D126-401E-911F-37F4A349A202}" srcOrd="0" destOrd="0" presId="urn:microsoft.com/office/officeart/2005/8/layout/cycle2"/>
    <dgm:cxn modelId="{8A537FAC-2302-4449-B4D1-F3BC07301C9D}" type="presOf" srcId="{D2E86287-D037-406F-B9F3-47D2BC60E068}" destId="{19EE20C3-6523-4C0D-9A23-668B6266654F}" srcOrd="0" destOrd="0" presId="urn:microsoft.com/office/officeart/2005/8/layout/cycle2"/>
    <dgm:cxn modelId="{F09F09B4-7FA4-4AAC-9EF8-4445298DEF88}" type="presOf" srcId="{AE7C397E-9D3F-4AA0-88C4-CD994E6077B5}" destId="{C9BA735B-903A-4C12-9E72-B7464D03EE4B}" srcOrd="0" destOrd="0" presId="urn:microsoft.com/office/officeart/2005/8/layout/cycle2"/>
    <dgm:cxn modelId="{AFE9B7B4-735F-4E59-BEC9-DB26060E4DA5}" srcId="{EF18E796-9336-43B0-98BA-676CA9D166BC}" destId="{0D73B673-DD7B-49A3-8034-595781532D3F}" srcOrd="0" destOrd="0" parTransId="{6E255CD7-EF3A-4CFE-9CA3-95EB622F6ADF}" sibTransId="{C7BA8DBE-FE19-4B00-B244-B4BA3C67BD93}"/>
    <dgm:cxn modelId="{573A0DB8-5CD8-4009-B602-BBAF312D4893}" srcId="{EF18E796-9336-43B0-98BA-676CA9D166BC}" destId="{64016A92-FFB1-4EFA-88B1-166C0D3B8C2C}" srcOrd="5" destOrd="0" parTransId="{0074FB32-2531-46D0-B488-79F01ACCDC9A}" sibTransId="{9AAACAAE-D36B-4D09-B245-23B5B0970FD4}"/>
    <dgm:cxn modelId="{1263ECB8-11A5-4503-87AE-3B2DC7ADAD47}" srcId="{EF18E796-9336-43B0-98BA-676CA9D166BC}" destId="{9AD5212C-1DE1-4520-AAA5-08EE33B83D6B}" srcOrd="2" destOrd="0" parTransId="{784A58EE-E47E-4628-A3BB-AD19009D4DE0}" sibTransId="{55A5F417-1BCF-45AC-A4EF-ABC4FEF78249}"/>
    <dgm:cxn modelId="{7D876CB9-3D54-420E-9314-DA5FA3D2B115}" type="presOf" srcId="{C6B5E9C3-1317-48D8-A36E-28DE294B24DB}" destId="{F0EC0219-0558-4C54-B385-5B0A420E9AB3}" srcOrd="0" destOrd="0" presId="urn:microsoft.com/office/officeart/2005/8/layout/cycle2"/>
    <dgm:cxn modelId="{F55328C2-B279-434D-9BB1-C436AFBDF60F}" type="presOf" srcId="{90AFD09B-1BDE-47F1-AE4A-244D6722AAC6}" destId="{D2E7A968-BC95-4555-BDB5-9C90D01F4E90}" srcOrd="0" destOrd="0" presId="urn:microsoft.com/office/officeart/2005/8/layout/cycle2"/>
    <dgm:cxn modelId="{32B8C7C5-250C-439E-9354-8E79D1C1DDB9}" srcId="{EF18E796-9336-43B0-98BA-676CA9D166BC}" destId="{D9559B4B-4A6E-4497-9AE1-D5CC5E6AE2E6}" srcOrd="1" destOrd="0" parTransId="{643401ED-38A5-4FEA-ADCF-CB9FBAA07963}" sibTransId="{3036B66D-E858-4529-8592-3F7ED60FE8CE}"/>
    <dgm:cxn modelId="{82E405C6-905F-43A9-A90D-65B5250BD7E4}" srcId="{EF18E796-9336-43B0-98BA-676CA9D166BC}" destId="{90AFD09B-1BDE-47F1-AE4A-244D6722AAC6}" srcOrd="7" destOrd="0" parTransId="{0E1DEA40-D70B-4F40-AABF-BB3050954BB1}" sibTransId="{4A1B9088-A35E-4E85-B36B-50C5AF5B5CF9}"/>
    <dgm:cxn modelId="{769BEAC9-9AB4-43A7-ADBD-A286D2CAD297}" type="presOf" srcId="{EF18E796-9336-43B0-98BA-676CA9D166BC}" destId="{248BD04E-945E-45A9-A22F-DC7F5BD79643}" srcOrd="0" destOrd="0" presId="urn:microsoft.com/office/officeart/2005/8/layout/cycle2"/>
    <dgm:cxn modelId="{7A62C6D2-6797-43B6-B083-7A90173A06F8}" srcId="{EF18E796-9336-43B0-98BA-676CA9D166BC}" destId="{6D7C2FC4-E0DA-4C33-9689-E0D271D4CC29}" srcOrd="3" destOrd="0" parTransId="{34889657-B111-4432-A083-CFE0EDF563B8}" sibTransId="{D2E86287-D037-406F-B9F3-47D2BC60E068}"/>
    <dgm:cxn modelId="{E3AA99E7-106C-44E7-ACD9-E7BE9B9D4C63}" type="presOf" srcId="{4A1B9088-A35E-4E85-B36B-50C5AF5B5CF9}" destId="{34B9CA88-E787-4D80-9122-438EFCCE98E7}" srcOrd="0" destOrd="0" presId="urn:microsoft.com/office/officeart/2005/8/layout/cycle2"/>
    <dgm:cxn modelId="{B16637FD-C572-4DF7-B4A5-5FBDE78BAC68}" type="presOf" srcId="{F5413F5C-1E98-4CB1-A98A-275CC13147E9}" destId="{52A76E07-E3EB-43D1-BE5F-58D75EDA9422}" srcOrd="0" destOrd="0" presId="urn:microsoft.com/office/officeart/2005/8/layout/cycle2"/>
    <dgm:cxn modelId="{2DAA358C-A98F-4EC9-B874-1197BADDA924}" type="presParOf" srcId="{248BD04E-945E-45A9-A22F-DC7F5BD79643}" destId="{59D662FD-D126-401E-911F-37F4A349A202}" srcOrd="0" destOrd="0" presId="urn:microsoft.com/office/officeart/2005/8/layout/cycle2"/>
    <dgm:cxn modelId="{BB47C01D-4C9D-4324-A362-0EA91D349012}" type="presParOf" srcId="{248BD04E-945E-45A9-A22F-DC7F5BD79643}" destId="{E31DF45C-D0F3-44DF-B44D-CA270236F0CC}" srcOrd="1" destOrd="0" presId="urn:microsoft.com/office/officeart/2005/8/layout/cycle2"/>
    <dgm:cxn modelId="{355F03E1-D06E-487D-A640-5558F3D10B38}" type="presParOf" srcId="{E31DF45C-D0F3-44DF-B44D-CA270236F0CC}" destId="{814DBE6B-5366-4AD1-B039-536B22652A3F}" srcOrd="0" destOrd="0" presId="urn:microsoft.com/office/officeart/2005/8/layout/cycle2"/>
    <dgm:cxn modelId="{4A83EF00-34FE-4F90-8A23-9DE70056C45B}" type="presParOf" srcId="{248BD04E-945E-45A9-A22F-DC7F5BD79643}" destId="{89D6D4DE-3215-45EE-9024-4D563C283B87}" srcOrd="2" destOrd="0" presId="urn:microsoft.com/office/officeart/2005/8/layout/cycle2"/>
    <dgm:cxn modelId="{93D43E58-7EFC-40AD-BEE1-BC4FE43EB0EF}" type="presParOf" srcId="{248BD04E-945E-45A9-A22F-DC7F5BD79643}" destId="{C978B0D5-3DD9-478B-80C8-BB66EA5068D6}" srcOrd="3" destOrd="0" presId="urn:microsoft.com/office/officeart/2005/8/layout/cycle2"/>
    <dgm:cxn modelId="{7940C9E6-BDE8-431F-8045-2A7D24954561}" type="presParOf" srcId="{C978B0D5-3DD9-478B-80C8-BB66EA5068D6}" destId="{7277D915-749A-49F8-AF7B-97B8A8113CB6}" srcOrd="0" destOrd="0" presId="urn:microsoft.com/office/officeart/2005/8/layout/cycle2"/>
    <dgm:cxn modelId="{B6C85ECE-B08D-4E76-9033-FAF8331C9750}" type="presParOf" srcId="{248BD04E-945E-45A9-A22F-DC7F5BD79643}" destId="{1BA62FBD-9631-4752-AC26-F1B20FB0CF39}" srcOrd="4" destOrd="0" presId="urn:microsoft.com/office/officeart/2005/8/layout/cycle2"/>
    <dgm:cxn modelId="{9E550901-96DA-490D-842C-2CF406430E18}" type="presParOf" srcId="{248BD04E-945E-45A9-A22F-DC7F5BD79643}" destId="{211F85C7-245F-44BE-858C-1A5FC6CBFA66}" srcOrd="5" destOrd="0" presId="urn:microsoft.com/office/officeart/2005/8/layout/cycle2"/>
    <dgm:cxn modelId="{B297DBE3-D980-4D87-9159-B01F7D4F4BEC}" type="presParOf" srcId="{211F85C7-245F-44BE-858C-1A5FC6CBFA66}" destId="{B9A7FF13-393D-4483-B402-3FA5F093A7B5}" srcOrd="0" destOrd="0" presId="urn:microsoft.com/office/officeart/2005/8/layout/cycle2"/>
    <dgm:cxn modelId="{953559E3-98E8-4CB1-97B7-7C0E140986CD}" type="presParOf" srcId="{248BD04E-945E-45A9-A22F-DC7F5BD79643}" destId="{A74218EF-9593-4430-B0CF-2F9D6483A2D3}" srcOrd="6" destOrd="0" presId="urn:microsoft.com/office/officeart/2005/8/layout/cycle2"/>
    <dgm:cxn modelId="{59224559-EA34-40C8-B06D-9548574A0060}" type="presParOf" srcId="{248BD04E-945E-45A9-A22F-DC7F5BD79643}" destId="{19EE20C3-6523-4C0D-9A23-668B6266654F}" srcOrd="7" destOrd="0" presId="urn:microsoft.com/office/officeart/2005/8/layout/cycle2"/>
    <dgm:cxn modelId="{61661A40-BD31-46ED-B28C-5AF72EA0FFD4}" type="presParOf" srcId="{19EE20C3-6523-4C0D-9A23-668B6266654F}" destId="{E5AD60A4-E4C1-470B-B18C-C384CA3FBC2E}" srcOrd="0" destOrd="0" presId="urn:microsoft.com/office/officeart/2005/8/layout/cycle2"/>
    <dgm:cxn modelId="{09A78E22-899F-44CC-86B3-493C9D47FA82}" type="presParOf" srcId="{248BD04E-945E-45A9-A22F-DC7F5BD79643}" destId="{F0EC0219-0558-4C54-B385-5B0A420E9AB3}" srcOrd="8" destOrd="0" presId="urn:microsoft.com/office/officeart/2005/8/layout/cycle2"/>
    <dgm:cxn modelId="{EBF46239-3038-43A4-9753-0B02145F43B8}" type="presParOf" srcId="{248BD04E-945E-45A9-A22F-DC7F5BD79643}" destId="{7B8035A4-46D9-45A0-B376-C4494FE377EC}" srcOrd="9" destOrd="0" presId="urn:microsoft.com/office/officeart/2005/8/layout/cycle2"/>
    <dgm:cxn modelId="{6F0DA3A9-B9C4-479C-A95D-FE53B13D0E5C}" type="presParOf" srcId="{7B8035A4-46D9-45A0-B376-C4494FE377EC}" destId="{0B5C30F7-21F3-424A-87CF-59631FAC5B58}" srcOrd="0" destOrd="0" presId="urn:microsoft.com/office/officeart/2005/8/layout/cycle2"/>
    <dgm:cxn modelId="{264C8A97-F62D-4857-A6A5-C25FDBE886C5}" type="presParOf" srcId="{248BD04E-945E-45A9-A22F-DC7F5BD79643}" destId="{A6E76362-9113-4758-9EC2-A37C1548CCCA}" srcOrd="10" destOrd="0" presId="urn:microsoft.com/office/officeart/2005/8/layout/cycle2"/>
    <dgm:cxn modelId="{86A72666-F708-4E2F-B21A-8812F7C70CB9}" type="presParOf" srcId="{248BD04E-945E-45A9-A22F-DC7F5BD79643}" destId="{24B2C9C0-F7C6-4687-AFCA-4C672F6D0A3D}" srcOrd="11" destOrd="0" presId="urn:microsoft.com/office/officeart/2005/8/layout/cycle2"/>
    <dgm:cxn modelId="{53617C05-0798-4DBC-BDC0-386EEDC84F38}" type="presParOf" srcId="{24B2C9C0-F7C6-4687-AFCA-4C672F6D0A3D}" destId="{2FC6B03A-27E5-4022-BA44-16ABA23940DC}" srcOrd="0" destOrd="0" presId="urn:microsoft.com/office/officeart/2005/8/layout/cycle2"/>
    <dgm:cxn modelId="{7F970B30-B8CD-4997-8E2D-273BF798938C}" type="presParOf" srcId="{248BD04E-945E-45A9-A22F-DC7F5BD79643}" destId="{C9BA735B-903A-4C12-9E72-B7464D03EE4B}" srcOrd="12" destOrd="0" presId="urn:microsoft.com/office/officeart/2005/8/layout/cycle2"/>
    <dgm:cxn modelId="{CBD5C78B-E37F-4FEB-8382-7CCDE6C6AFEB}" type="presParOf" srcId="{248BD04E-945E-45A9-A22F-DC7F5BD79643}" destId="{52A76E07-E3EB-43D1-BE5F-58D75EDA9422}" srcOrd="13" destOrd="0" presId="urn:microsoft.com/office/officeart/2005/8/layout/cycle2"/>
    <dgm:cxn modelId="{CECE13B4-33A0-4BE1-A13C-9A7BD9156F7B}" type="presParOf" srcId="{52A76E07-E3EB-43D1-BE5F-58D75EDA9422}" destId="{F92A03CB-9ABD-44ED-8B05-69B893CDCB45}" srcOrd="0" destOrd="0" presId="urn:microsoft.com/office/officeart/2005/8/layout/cycle2"/>
    <dgm:cxn modelId="{EEEFC3CD-5B4E-4190-B95F-CB2F47179C42}" type="presParOf" srcId="{248BD04E-945E-45A9-A22F-DC7F5BD79643}" destId="{D2E7A968-BC95-4555-BDB5-9C90D01F4E90}" srcOrd="14" destOrd="0" presId="urn:microsoft.com/office/officeart/2005/8/layout/cycle2"/>
    <dgm:cxn modelId="{F03B2A6B-D10E-48BC-A1B6-A6280FE93CD4}" type="presParOf" srcId="{248BD04E-945E-45A9-A22F-DC7F5BD79643}" destId="{34B9CA88-E787-4D80-9122-438EFCCE98E7}" srcOrd="15" destOrd="0" presId="urn:microsoft.com/office/officeart/2005/8/layout/cycle2"/>
    <dgm:cxn modelId="{8A753823-2CD6-4356-BCBF-4F00B75B29E7}" type="presParOf" srcId="{34B9CA88-E787-4D80-9122-438EFCCE98E7}" destId="{A5E6B5C9-170B-4E3B-A34C-18CEF0D8A8D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88E21-6DAA-4BC6-9219-F226F6CEB8A6}">
      <dsp:nvSpPr>
        <dsp:cNvPr id="0" name=""/>
        <dsp:cNvSpPr/>
      </dsp:nvSpPr>
      <dsp:spPr>
        <a:xfrm>
          <a:off x="944087" y="237969"/>
          <a:ext cx="3450063" cy="119816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1176C-D17F-4E79-B1F0-7DFDE859125F}">
      <dsp:nvSpPr>
        <dsp:cNvPr id="0" name=""/>
        <dsp:cNvSpPr/>
      </dsp:nvSpPr>
      <dsp:spPr>
        <a:xfrm>
          <a:off x="2340159" y="3171860"/>
          <a:ext cx="668616" cy="427914"/>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F6CC5-659E-4DFC-9324-2E2F948251DC}">
      <dsp:nvSpPr>
        <dsp:cNvPr id="0" name=""/>
        <dsp:cNvSpPr/>
      </dsp:nvSpPr>
      <dsp:spPr>
        <a:xfrm>
          <a:off x="1069787" y="3514192"/>
          <a:ext cx="3209361" cy="802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Learning </a:t>
          </a:r>
          <a:r>
            <a:rPr lang="fr-FR" sz="2700" kern="1200" dirty="0" err="1"/>
            <a:t>Ecosystems</a:t>
          </a:r>
          <a:endParaRPr lang="en-GB" sz="2700" kern="1200" dirty="0"/>
        </a:p>
      </dsp:txBody>
      <dsp:txXfrm>
        <a:off x="1069787" y="3514192"/>
        <a:ext cx="3209361" cy="802340"/>
      </dsp:txXfrm>
    </dsp:sp>
    <dsp:sp modelId="{546D942A-81E3-4723-ACC2-60E0863A222D}">
      <dsp:nvSpPr>
        <dsp:cNvPr id="0" name=""/>
        <dsp:cNvSpPr/>
      </dsp:nvSpPr>
      <dsp:spPr>
        <a:xfrm>
          <a:off x="2198412" y="1528667"/>
          <a:ext cx="1203510" cy="1203510"/>
        </a:xfrm>
        <a:prstGeom prst="ellips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Interactions</a:t>
          </a:r>
        </a:p>
      </dsp:txBody>
      <dsp:txXfrm>
        <a:off x="2374662" y="1704917"/>
        <a:ext cx="851010" cy="851010"/>
      </dsp:txXfrm>
    </dsp:sp>
    <dsp:sp modelId="{ED41970F-DB83-43C5-830B-289D5953B04A}">
      <dsp:nvSpPr>
        <dsp:cNvPr id="0" name=""/>
        <dsp:cNvSpPr/>
      </dsp:nvSpPr>
      <dsp:spPr>
        <a:xfrm>
          <a:off x="1337233" y="625767"/>
          <a:ext cx="1203510" cy="1203510"/>
        </a:xfrm>
        <a:prstGeom prst="ellips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Organisations</a:t>
          </a:r>
        </a:p>
      </dsp:txBody>
      <dsp:txXfrm>
        <a:off x="1513483" y="802017"/>
        <a:ext cx="851010" cy="851010"/>
      </dsp:txXfrm>
    </dsp:sp>
    <dsp:sp modelId="{8EF741A2-5188-419C-9935-FC504485ED51}">
      <dsp:nvSpPr>
        <dsp:cNvPr id="0" name=""/>
        <dsp:cNvSpPr/>
      </dsp:nvSpPr>
      <dsp:spPr>
        <a:xfrm>
          <a:off x="2567488" y="334785"/>
          <a:ext cx="1203510" cy="1203510"/>
        </a:xfrm>
        <a:prstGeom prst="ellipse">
          <a:avLst/>
        </a:prstGeom>
        <a:solidFill>
          <a:schemeClr val="tx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People</a:t>
          </a:r>
        </a:p>
      </dsp:txBody>
      <dsp:txXfrm>
        <a:off x="2743738" y="511035"/>
        <a:ext cx="851010" cy="851010"/>
      </dsp:txXfrm>
    </dsp:sp>
    <dsp:sp modelId="{FF4E07D5-59DD-4433-9202-EC55422F0497}">
      <dsp:nvSpPr>
        <dsp:cNvPr id="0" name=""/>
        <dsp:cNvSpPr/>
      </dsp:nvSpPr>
      <dsp:spPr>
        <a:xfrm>
          <a:off x="802340" y="90874"/>
          <a:ext cx="3744254" cy="2995403"/>
        </a:xfrm>
        <a:prstGeom prst="funnel">
          <a:avLst/>
        </a:prstGeom>
        <a:solidFill>
          <a:schemeClr val="tx2">
            <a:lumMod val="60000"/>
            <a:lumOff val="40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FA369-58DC-44A2-B3B9-DF2D1A2C2D4C}">
      <dsp:nvSpPr>
        <dsp:cNvPr id="0" name=""/>
        <dsp:cNvSpPr/>
      </dsp:nvSpPr>
      <dsp:spPr>
        <a:xfrm>
          <a:off x="1221978" y="2645"/>
          <a:ext cx="2706687" cy="1624012"/>
        </a:xfrm>
        <a:prstGeom prst="rect">
          <a:avLst/>
        </a:prstGeom>
        <a:solidFill>
          <a:schemeClr val="accent2">
            <a:lumMod val="75000"/>
          </a:schemeClr>
        </a:solidFill>
        <a:ln w="76200" cap="flat" cmpd="sng" algn="ctr">
          <a:solidFill>
            <a:schemeClr val="accent2">
              <a:lumMod val="50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panose="05000000000000000000" pitchFamily="2" charset="2"/>
            <a:buNone/>
          </a:pPr>
          <a:r>
            <a:rPr lang="en-US" sz="2700" b="0" i="0" kern="1200" dirty="0">
              <a:effectLst/>
              <a:latin typeface="Segoe UI" panose="020B0502040204020203" pitchFamily="34" charset="0"/>
            </a:rPr>
            <a:t>Citizenship in our local and global society</a:t>
          </a:r>
          <a:endParaRPr lang="en-GB" sz="2700" kern="1200" dirty="0"/>
        </a:p>
      </dsp:txBody>
      <dsp:txXfrm>
        <a:off x="1221978" y="2645"/>
        <a:ext cx="2706687" cy="1624012"/>
      </dsp:txXfrm>
    </dsp:sp>
    <dsp:sp modelId="{D62EE942-728A-4880-A971-D0E4A3CA9B70}">
      <dsp:nvSpPr>
        <dsp:cNvPr id="0" name=""/>
        <dsp:cNvSpPr/>
      </dsp:nvSpPr>
      <dsp:spPr>
        <a:xfrm>
          <a:off x="4199334" y="2645"/>
          <a:ext cx="2706687" cy="1624012"/>
        </a:xfrm>
        <a:prstGeom prst="rect">
          <a:avLst/>
        </a:prstGeom>
        <a:solidFill>
          <a:schemeClr val="bg2">
            <a:lumMod val="40000"/>
            <a:lumOff val="60000"/>
          </a:schemeClr>
        </a:solidFill>
        <a:ln w="76200" cap="flat" cmpd="sng" algn="ctr">
          <a:solidFill>
            <a:schemeClr val="bg2">
              <a:lumMod val="60000"/>
              <a:lumOff val="40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panose="05000000000000000000" pitchFamily="2" charset="2"/>
            <a:buNone/>
          </a:pPr>
          <a:r>
            <a:rPr lang="en-US" sz="2700" b="0" i="0" kern="1200" dirty="0">
              <a:effectLst/>
              <a:latin typeface="Segoe UI" panose="020B0502040204020203" pitchFamily="34" charset="0"/>
            </a:rPr>
            <a:t>Being good at life in the 21</a:t>
          </a:r>
          <a:r>
            <a:rPr lang="en-US" sz="2700" b="0" i="0" kern="1200" baseline="30000" dirty="0">
              <a:effectLst/>
              <a:latin typeface="Segoe UI" panose="020B0502040204020203" pitchFamily="34" charset="0"/>
            </a:rPr>
            <a:t>st</a:t>
          </a:r>
          <a:r>
            <a:rPr lang="en-US" sz="2700" b="0" i="0" kern="1200" dirty="0">
              <a:effectLst/>
              <a:latin typeface="Segoe UI" panose="020B0502040204020203" pitchFamily="34" charset="0"/>
            </a:rPr>
            <a:t> century</a:t>
          </a:r>
          <a:endParaRPr lang="en-GB" sz="2700" kern="1200" dirty="0"/>
        </a:p>
      </dsp:txBody>
      <dsp:txXfrm>
        <a:off x="4199334" y="2645"/>
        <a:ext cx="2706687" cy="1624012"/>
      </dsp:txXfrm>
    </dsp:sp>
    <dsp:sp modelId="{96F4BF2F-A3F3-4F5E-8CF0-E2626E66B914}">
      <dsp:nvSpPr>
        <dsp:cNvPr id="0" name=""/>
        <dsp:cNvSpPr/>
      </dsp:nvSpPr>
      <dsp:spPr>
        <a:xfrm>
          <a:off x="1221978" y="1897327"/>
          <a:ext cx="2706687" cy="1624012"/>
        </a:xfrm>
        <a:prstGeom prst="rect">
          <a:avLst/>
        </a:prstGeom>
        <a:solidFill>
          <a:schemeClr val="accent1">
            <a:lumMod val="60000"/>
            <a:lumOff val="40000"/>
          </a:schemeClr>
        </a:solidFill>
        <a:ln w="76200" cap="flat" cmpd="sng" algn="ctr">
          <a:solidFill>
            <a:schemeClr val="accent1">
              <a:lumMod val="75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panose="05000000000000000000" pitchFamily="2" charset="2"/>
            <a:buNone/>
          </a:pPr>
          <a:r>
            <a:rPr lang="en-US" sz="2700" kern="1200" dirty="0">
              <a:latin typeface="Segoe UI" panose="020B0502040204020203" pitchFamily="34" charset="0"/>
            </a:rPr>
            <a:t>Form and function</a:t>
          </a:r>
          <a:endParaRPr lang="en-GB" sz="2700" kern="1200" dirty="0"/>
        </a:p>
      </dsp:txBody>
      <dsp:txXfrm>
        <a:off x="1221978" y="1897327"/>
        <a:ext cx="2706687" cy="1624012"/>
      </dsp:txXfrm>
    </dsp:sp>
    <dsp:sp modelId="{B12A68A2-448A-4E3B-9D33-96CE9FA71138}">
      <dsp:nvSpPr>
        <dsp:cNvPr id="0" name=""/>
        <dsp:cNvSpPr/>
      </dsp:nvSpPr>
      <dsp:spPr>
        <a:xfrm>
          <a:off x="4199334" y="1897327"/>
          <a:ext cx="2706687" cy="1624012"/>
        </a:xfrm>
        <a:prstGeom prst="rect">
          <a:avLst/>
        </a:prstGeom>
        <a:solidFill>
          <a:schemeClr val="accent3">
            <a:lumMod val="60000"/>
            <a:lumOff val="40000"/>
          </a:schemeClr>
        </a:solidFill>
        <a:ln w="76200" cap="flat" cmpd="sng" algn="ctr">
          <a:solidFill>
            <a:schemeClr val="accent3">
              <a:lumMod val="75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panose="05000000000000000000" pitchFamily="2" charset="2"/>
            <a:buNone/>
          </a:pPr>
          <a:r>
            <a:rPr lang="en-US" sz="2700" b="0" i="0" kern="1200" dirty="0">
              <a:effectLst/>
              <a:latin typeface="Segoe UI" panose="020B0502040204020203" pitchFamily="34" charset="0"/>
            </a:rPr>
            <a:t>Technology</a:t>
          </a:r>
          <a:endParaRPr lang="en-GB" sz="2700" kern="1200" dirty="0"/>
        </a:p>
      </dsp:txBody>
      <dsp:txXfrm>
        <a:off x="4199334" y="1897327"/>
        <a:ext cx="2706687" cy="1624012"/>
      </dsp:txXfrm>
    </dsp:sp>
    <dsp:sp modelId="{45D7AD76-7F63-45F1-AC3D-660B1E975DB5}">
      <dsp:nvSpPr>
        <dsp:cNvPr id="0" name=""/>
        <dsp:cNvSpPr/>
      </dsp:nvSpPr>
      <dsp:spPr>
        <a:xfrm>
          <a:off x="2710656" y="3792008"/>
          <a:ext cx="2706687" cy="1624012"/>
        </a:xfrm>
        <a:prstGeom prst="rect">
          <a:avLst/>
        </a:prstGeom>
        <a:solidFill>
          <a:schemeClr val="accent4">
            <a:lumMod val="60000"/>
            <a:lumOff val="40000"/>
          </a:schemeClr>
        </a:solidFill>
        <a:ln w="76200" cap="flat" cmpd="sng" algn="ctr">
          <a:solidFill>
            <a:schemeClr val="accent4">
              <a:lumMod val="5000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panose="05000000000000000000" pitchFamily="2" charset="2"/>
            <a:buNone/>
          </a:pPr>
          <a:r>
            <a:rPr lang="en-US" sz="2700" kern="1200" dirty="0">
              <a:latin typeface="Segoe UI" panose="020B0502040204020203" pitchFamily="34" charset="0"/>
            </a:rPr>
            <a:t>Career, personal and professional advancement</a:t>
          </a:r>
          <a:endParaRPr lang="en-GB" sz="2700" kern="1200" dirty="0"/>
        </a:p>
      </dsp:txBody>
      <dsp:txXfrm>
        <a:off x="2710656" y="3792008"/>
        <a:ext cx="2706687" cy="1624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662FD-D126-401E-911F-37F4A349A202}">
      <dsp:nvSpPr>
        <dsp:cNvPr id="0" name=""/>
        <dsp:cNvSpPr/>
      </dsp:nvSpPr>
      <dsp:spPr>
        <a:xfrm>
          <a:off x="4165489" y="1753"/>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Clairvoyant</a:t>
          </a:r>
        </a:p>
      </dsp:txBody>
      <dsp:txXfrm>
        <a:off x="4369177" y="205441"/>
        <a:ext cx="983494" cy="983494"/>
      </dsp:txXfrm>
    </dsp:sp>
    <dsp:sp modelId="{E31DF45C-D0F3-44DF-B44D-CA270236F0CC}">
      <dsp:nvSpPr>
        <dsp:cNvPr id="0" name=""/>
        <dsp:cNvSpPr/>
      </dsp:nvSpPr>
      <dsp:spPr>
        <a:xfrm rot="1350000">
          <a:off x="5631574" y="858525"/>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635810" y="931114"/>
        <a:ext cx="259687" cy="281650"/>
      </dsp:txXfrm>
    </dsp:sp>
    <dsp:sp modelId="{89D6D4DE-3215-45EE-9024-4D563C283B87}">
      <dsp:nvSpPr>
        <dsp:cNvPr id="0" name=""/>
        <dsp:cNvSpPr/>
      </dsp:nvSpPr>
      <dsp:spPr>
        <a:xfrm>
          <a:off x="6097172" y="801882"/>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Taskmaster</a:t>
          </a:r>
        </a:p>
      </dsp:txBody>
      <dsp:txXfrm>
        <a:off x="6300860" y="1005570"/>
        <a:ext cx="983494" cy="983494"/>
      </dsp:txXfrm>
    </dsp:sp>
    <dsp:sp modelId="{C978B0D5-3DD9-478B-80C8-BB66EA5068D6}">
      <dsp:nvSpPr>
        <dsp:cNvPr id="0" name=""/>
        <dsp:cNvSpPr/>
      </dsp:nvSpPr>
      <dsp:spPr>
        <a:xfrm rot="4050000">
          <a:off x="7003162" y="2218749"/>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7037514" y="2261221"/>
        <a:ext cx="259687" cy="281650"/>
      </dsp:txXfrm>
    </dsp:sp>
    <dsp:sp modelId="{1BA62FBD-9631-4752-AC26-F1B20FB0CF39}">
      <dsp:nvSpPr>
        <dsp:cNvPr id="0" name=""/>
        <dsp:cNvSpPr/>
      </dsp:nvSpPr>
      <dsp:spPr>
        <a:xfrm>
          <a:off x="6897301" y="2733564"/>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err="1"/>
            <a:t>Praiser</a:t>
          </a:r>
          <a:endParaRPr lang="en-GB" sz="1400" b="1" kern="1200" dirty="0"/>
        </a:p>
      </dsp:txBody>
      <dsp:txXfrm>
        <a:off x="7100989" y="2937252"/>
        <a:ext cx="983494" cy="983494"/>
      </dsp:txXfrm>
    </dsp:sp>
    <dsp:sp modelId="{211F85C7-245F-44BE-858C-1A5FC6CBFA66}">
      <dsp:nvSpPr>
        <dsp:cNvPr id="0" name=""/>
        <dsp:cNvSpPr/>
      </dsp:nvSpPr>
      <dsp:spPr>
        <a:xfrm rot="6750000">
          <a:off x="7011198" y="4150431"/>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7088141" y="4192903"/>
        <a:ext cx="259687" cy="281650"/>
      </dsp:txXfrm>
    </dsp:sp>
    <dsp:sp modelId="{A74218EF-9593-4430-B0CF-2F9D6483A2D3}">
      <dsp:nvSpPr>
        <dsp:cNvPr id="0" name=""/>
        <dsp:cNvSpPr/>
      </dsp:nvSpPr>
      <dsp:spPr>
        <a:xfrm>
          <a:off x="6097172" y="4665247"/>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Peacemaker</a:t>
          </a:r>
        </a:p>
      </dsp:txBody>
      <dsp:txXfrm>
        <a:off x="6300860" y="4868935"/>
        <a:ext cx="983494" cy="983494"/>
      </dsp:txXfrm>
    </dsp:sp>
    <dsp:sp modelId="{19EE20C3-6523-4C0D-9A23-668B6266654F}">
      <dsp:nvSpPr>
        <dsp:cNvPr id="0" name=""/>
        <dsp:cNvSpPr/>
      </dsp:nvSpPr>
      <dsp:spPr>
        <a:xfrm rot="9450000">
          <a:off x="5650975" y="5522019"/>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5758034" y="5594608"/>
        <a:ext cx="259687" cy="281650"/>
      </dsp:txXfrm>
    </dsp:sp>
    <dsp:sp modelId="{F0EC0219-0558-4C54-B385-5B0A420E9AB3}">
      <dsp:nvSpPr>
        <dsp:cNvPr id="0" name=""/>
        <dsp:cNvSpPr/>
      </dsp:nvSpPr>
      <dsp:spPr>
        <a:xfrm>
          <a:off x="4165489" y="5465376"/>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l-GR" sz="1400" b="1" kern="1200" dirty="0">
              <a:ea typeface="+mn-lt"/>
              <a:cs typeface="+mn-lt"/>
            </a:rPr>
            <a:t>Motivator</a:t>
          </a:r>
          <a:endParaRPr lang="en-GB" sz="1400" kern="1200" dirty="0"/>
        </a:p>
      </dsp:txBody>
      <dsp:txXfrm>
        <a:off x="4369177" y="5669064"/>
        <a:ext cx="983494" cy="983494"/>
      </dsp:txXfrm>
    </dsp:sp>
    <dsp:sp modelId="{7B8035A4-46D9-45A0-B376-C4494FE377EC}">
      <dsp:nvSpPr>
        <dsp:cNvPr id="0" name=""/>
        <dsp:cNvSpPr/>
      </dsp:nvSpPr>
      <dsp:spPr>
        <a:xfrm rot="12150000">
          <a:off x="3719292" y="5530055"/>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3826351" y="5645234"/>
        <a:ext cx="259687" cy="281650"/>
      </dsp:txXfrm>
    </dsp:sp>
    <dsp:sp modelId="{A6E76362-9113-4758-9EC2-A37C1548CCCA}">
      <dsp:nvSpPr>
        <dsp:cNvPr id="0" name=""/>
        <dsp:cNvSpPr/>
      </dsp:nvSpPr>
      <dsp:spPr>
        <a:xfrm>
          <a:off x="2233807" y="4665247"/>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ea typeface="+mn-lt"/>
              <a:cs typeface="+mn-lt"/>
            </a:rPr>
            <a:t>Guide</a:t>
          </a:r>
          <a:endParaRPr lang="el-GR" sz="1400" kern="1200" dirty="0"/>
        </a:p>
      </dsp:txBody>
      <dsp:txXfrm>
        <a:off x="2437495" y="4868935"/>
        <a:ext cx="983494" cy="983494"/>
      </dsp:txXfrm>
    </dsp:sp>
    <dsp:sp modelId="{24B2C9C0-F7C6-4687-AFCA-4C672F6D0A3D}">
      <dsp:nvSpPr>
        <dsp:cNvPr id="0" name=""/>
        <dsp:cNvSpPr/>
      </dsp:nvSpPr>
      <dsp:spPr>
        <a:xfrm rot="14850000">
          <a:off x="2347704" y="4169832"/>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424647" y="4315128"/>
        <a:ext cx="259687" cy="281650"/>
      </dsp:txXfrm>
    </dsp:sp>
    <dsp:sp modelId="{C9BA735B-903A-4C12-9E72-B7464D03EE4B}">
      <dsp:nvSpPr>
        <dsp:cNvPr id="0" name=""/>
        <dsp:cNvSpPr/>
      </dsp:nvSpPr>
      <dsp:spPr>
        <a:xfrm>
          <a:off x="1433678" y="2733564"/>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ea typeface="+mn-lt"/>
              <a:cs typeface="+mn-lt"/>
            </a:rPr>
            <a:t>Questioner</a:t>
          </a:r>
          <a:endParaRPr lang="el-GR" sz="1400" kern="1200" dirty="0"/>
        </a:p>
      </dsp:txBody>
      <dsp:txXfrm>
        <a:off x="1637366" y="2937252"/>
        <a:ext cx="983494" cy="983494"/>
      </dsp:txXfrm>
    </dsp:sp>
    <dsp:sp modelId="{52A76E07-E3EB-43D1-BE5F-58D75EDA9422}">
      <dsp:nvSpPr>
        <dsp:cNvPr id="0" name=""/>
        <dsp:cNvSpPr/>
      </dsp:nvSpPr>
      <dsp:spPr>
        <a:xfrm rot="17550000">
          <a:off x="2339668" y="2238149"/>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374020" y="2383445"/>
        <a:ext cx="259687" cy="281650"/>
      </dsp:txXfrm>
    </dsp:sp>
    <dsp:sp modelId="{D2E7A968-BC95-4555-BDB5-9C90D01F4E90}">
      <dsp:nvSpPr>
        <dsp:cNvPr id="0" name=""/>
        <dsp:cNvSpPr/>
      </dsp:nvSpPr>
      <dsp:spPr>
        <a:xfrm>
          <a:off x="2233807" y="801882"/>
          <a:ext cx="1390870" cy="139087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ea typeface="+mn-lt"/>
              <a:cs typeface="+mn-lt"/>
            </a:rPr>
            <a:t>Bridge Builder</a:t>
          </a:r>
          <a:endParaRPr lang="el-GR" sz="1400" kern="1200" dirty="0"/>
        </a:p>
      </dsp:txBody>
      <dsp:txXfrm>
        <a:off x="2437495" y="1005570"/>
        <a:ext cx="983494" cy="983494"/>
      </dsp:txXfrm>
    </dsp:sp>
    <dsp:sp modelId="{34B9CA88-E787-4D80-9122-438EFCCE98E7}">
      <dsp:nvSpPr>
        <dsp:cNvPr id="0" name=""/>
        <dsp:cNvSpPr/>
      </dsp:nvSpPr>
      <dsp:spPr>
        <a:xfrm rot="20250000">
          <a:off x="3699892" y="866561"/>
          <a:ext cx="370982" cy="469418"/>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704128" y="981740"/>
        <a:ext cx="259687" cy="28165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49E01-14FB-4E69-A747-7FE68DED0A26}"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1DA01-A98D-43A0-BD93-0B982B151189}" type="slidenum">
              <a:rPr lang="en-US" smtClean="0"/>
              <a:t>‹Nr.›</a:t>
            </a:fld>
            <a:endParaRPr lang="en-US"/>
          </a:p>
        </p:txBody>
      </p:sp>
    </p:spTree>
    <p:extLst>
      <p:ext uri="{BB962C8B-B14F-4D97-AF65-F5344CB8AC3E}">
        <p14:creationId xmlns:p14="http://schemas.microsoft.com/office/powerpoint/2010/main" val="2943466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W Cen MT"/>
              </a:rPr>
              <a:t>This training course aims at training a number of facilitators, in order to make the platform operational and populate it with members and content. </a:t>
            </a:r>
            <a:r>
              <a:rPr lang="en-US" sz="1200" dirty="0">
                <a:latin typeface="TW Cen MT"/>
              </a:rPr>
              <a:t>Facilitators support learners in making inquiries about a subject or topic. However, it is not so much about facilitators being ‘experts’ in the many digital tools and technologies available and imparting that knowledge to others; rather it is about them being facilitators of the learning process. Their role is that of catalysts, navigators, mediators and ‘curators of learning experiences’. The trained facilitators will support a broad variety of learners in navigating their learning, use and re-use learning resources and make connections to peers, mentors and experts in the area of their interest.</a:t>
            </a:r>
            <a:endParaRPr lang="el-GR" sz="1200" dirty="0"/>
          </a:p>
          <a:p>
            <a:r>
              <a:rPr lang="en-US" sz="1200" dirty="0">
                <a:latin typeface="TW Cen MT"/>
              </a:rPr>
              <a:t>The training will provide the knowledge and skills necessary to facilitate online learning, including a good understanding of the pedagogy concepts / learning theories underlying “connected learning”, such as collaborative, distributed, inquiry-based and experimental learning.</a:t>
            </a:r>
          </a:p>
          <a:p>
            <a:r>
              <a:rPr lang="en-US" sz="1200" dirty="0">
                <a:latin typeface="+mj-lt"/>
              </a:rPr>
              <a:t>In addition, in order to ensure effective work with low achievers, the training includes a number of modules, that are specifically dedicated to meet the needs of this target group. </a:t>
            </a:r>
            <a:r>
              <a:rPr lang="el-GR" sz="1200" dirty="0">
                <a:latin typeface="+mj-lt"/>
              </a:rPr>
              <a:t>Those modules in particular comprise methods of empowerment and building of learning capacities in adults remote from learning.</a:t>
            </a:r>
          </a:p>
          <a:p>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4</a:t>
            </a:fld>
            <a:endParaRPr lang="en-US"/>
          </a:p>
        </p:txBody>
      </p:sp>
    </p:spTree>
    <p:extLst>
      <p:ext uri="{BB962C8B-B14F-4D97-AF65-F5344CB8AC3E}">
        <p14:creationId xmlns:p14="http://schemas.microsoft.com/office/powerpoint/2010/main" val="338672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effectLst/>
                <a:latin typeface="Segoe UI" panose="020B0502040204020203" pitchFamily="34" charset="0"/>
              </a:rPr>
              <a:t>The “citizenship in our global society” theme aims at helping </a:t>
            </a:r>
            <a:r>
              <a:rPr lang="en-US" dirty="0">
                <a:latin typeface="Segoe UI" panose="020B0502040204020203" pitchFamily="34" charset="0"/>
              </a:rPr>
              <a:t>the learners p</a:t>
            </a:r>
            <a:r>
              <a:rPr lang="en-US" b="0" i="0" dirty="0">
                <a:effectLst/>
                <a:latin typeface="Segoe UI" panose="020B0502040204020203" pitchFamily="34" charset="0"/>
              </a:rPr>
              <a:t>articipate in the world around us, challenging the norms, bringing people together with ideas. This theme includes social justice, politics, history, urban planning. </a:t>
            </a:r>
            <a:r>
              <a:rPr lang="en-US" dirty="0">
                <a:latin typeface="Segoe UI" panose="020B0502040204020203" pitchFamily="34" charset="0"/>
              </a:rPr>
              <a:t>The second theme “being good at life in the 21</a:t>
            </a:r>
            <a:r>
              <a:rPr lang="en-US" baseline="30000" dirty="0">
                <a:latin typeface="Segoe UI" panose="020B0502040204020203" pitchFamily="34" charset="0"/>
              </a:rPr>
              <a:t>st</a:t>
            </a:r>
            <a:r>
              <a:rPr lang="en-US" dirty="0">
                <a:latin typeface="Segoe UI" panose="020B0502040204020203" pitchFamily="34" charset="0"/>
              </a:rPr>
              <a:t> century” will tackle questions relating to the day-to-day life in the 21</a:t>
            </a:r>
            <a:r>
              <a:rPr lang="en-US" baseline="30000" dirty="0">
                <a:latin typeface="Segoe UI" panose="020B0502040204020203" pitchFamily="34" charset="0"/>
              </a:rPr>
              <a:t>st</a:t>
            </a:r>
            <a:r>
              <a:rPr lang="en-US" dirty="0">
                <a:latin typeface="Segoe UI" panose="020B0502040204020203" pitchFamily="34" charset="0"/>
              </a:rPr>
              <a:t> century. For example, you can find topics like</a:t>
            </a:r>
            <a:r>
              <a:rPr lang="en-US" b="0" i="0" dirty="0">
                <a:effectLst/>
                <a:latin typeface="Segoe UI" panose="020B0502040204020203" pitchFamily="34" charset="0"/>
              </a:rPr>
              <a:t> cooking, routines/schedules, financial management, time management, nutrition, ergonomics. “Form and function” focuses on understanding the way something is made and will cover product design, graphic design, architecture, 3-D printing. “Technology” is based on making the knowledge society and learning how to use the digital tools efficiently and will cover coding skills, building mobile apps. Finally, “Career, personal and professional advancement” will help you set goals </a:t>
            </a:r>
            <a:r>
              <a:rPr lang="en-US" dirty="0">
                <a:latin typeface="Segoe UI" panose="020B0502040204020203" pitchFamily="34" charset="0"/>
              </a:rPr>
              <a:t>and knowing what steps are necessary to </a:t>
            </a:r>
            <a:r>
              <a:rPr lang="en-US" b="0" i="0" dirty="0">
                <a:effectLst/>
                <a:latin typeface="Segoe UI" panose="020B0502040204020203" pitchFamily="34" charset="0"/>
              </a:rPr>
              <a:t>achieving said goals. It is centered on self-management, social skills, communication, project management.</a:t>
            </a:r>
          </a:p>
          <a:p>
            <a:pPr algn="l"/>
            <a:endParaRPr lang="en-US" b="0" i="0" dirty="0">
              <a:effectLst/>
              <a:latin typeface="Segoe UI" panose="020B0502040204020203" pitchFamily="34" charset="0"/>
            </a:endParaRPr>
          </a:p>
          <a:p>
            <a:pPr algn="l"/>
            <a:endParaRPr lang="en-US" b="0" i="0" dirty="0">
              <a:effectLst/>
              <a:latin typeface="Segoe UI" panose="020B0502040204020203" pitchFamily="34" charset="0"/>
            </a:endParaRPr>
          </a:p>
          <a:p>
            <a:pPr algn="l"/>
            <a:endParaRPr lang="en-US" b="0" i="0" dirty="0">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18</a:t>
            </a:fld>
            <a:endParaRPr lang="en-US"/>
          </a:p>
        </p:txBody>
      </p:sp>
    </p:spTree>
    <p:extLst>
      <p:ext uri="{BB962C8B-B14F-4D97-AF65-F5344CB8AC3E}">
        <p14:creationId xmlns:p14="http://schemas.microsoft.com/office/powerpoint/2010/main" val="3111765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GR" sz="1200" dirty="0">
                <a:ea typeface="+mn-lt"/>
                <a:cs typeface="+mn-lt"/>
              </a:rPr>
              <a:t>The definition of a facilitator </a:t>
            </a:r>
            <a:r>
              <a:rPr lang="fr-FR" sz="1200" dirty="0" err="1">
                <a:ea typeface="+mn-lt"/>
                <a:cs typeface="+mn-lt"/>
              </a:rPr>
              <a:t>refers</a:t>
            </a:r>
            <a:r>
              <a:rPr lang="fr-FR" sz="1200" dirty="0">
                <a:ea typeface="+mn-lt"/>
                <a:cs typeface="+mn-lt"/>
              </a:rPr>
              <a:t> to</a:t>
            </a:r>
            <a:r>
              <a:rPr lang="el-GR" sz="1200" dirty="0">
                <a:ea typeface="+mn-lt"/>
                <a:cs typeface="+mn-lt"/>
              </a:rPr>
              <a:t> </a:t>
            </a:r>
            <a:r>
              <a:rPr lang="fr-FR" sz="1200" dirty="0">
                <a:ea typeface="+mn-lt"/>
                <a:cs typeface="+mn-lt"/>
              </a:rPr>
              <a:t>a </a:t>
            </a:r>
            <a:r>
              <a:rPr lang="fr-FR" sz="1200" dirty="0" err="1">
                <a:ea typeface="+mn-lt"/>
                <a:cs typeface="+mn-lt"/>
              </a:rPr>
              <a:t>person</a:t>
            </a:r>
            <a:r>
              <a:rPr lang="fr-FR" sz="1200" dirty="0">
                <a:ea typeface="+mn-lt"/>
                <a:cs typeface="+mn-lt"/>
              </a:rPr>
              <a:t> or a </a:t>
            </a:r>
            <a:r>
              <a:rPr lang="fr-FR" sz="1200" dirty="0" err="1">
                <a:ea typeface="+mn-lt"/>
                <a:cs typeface="+mn-lt"/>
              </a:rPr>
              <a:t>tool</a:t>
            </a:r>
            <a:r>
              <a:rPr lang="el-GR" sz="1200" dirty="0">
                <a:ea typeface="+mn-lt"/>
                <a:cs typeface="+mn-lt"/>
              </a:rPr>
              <a:t> that makes something </a:t>
            </a:r>
            <a:r>
              <a:rPr lang="el-GR" sz="1200" i="1" u="sng" dirty="0">
                <a:ea typeface="+mn-lt"/>
                <a:cs typeface="+mn-lt"/>
              </a:rPr>
              <a:t>especially</a:t>
            </a:r>
            <a:r>
              <a:rPr lang="el-GR" sz="1200" i="1" dirty="0">
                <a:ea typeface="+mn-lt"/>
                <a:cs typeface="+mn-lt"/>
              </a:rPr>
              <a:t> </a:t>
            </a:r>
            <a:r>
              <a:rPr lang="el-GR" sz="1200" i="1" u="sng" dirty="0">
                <a:ea typeface="+mn-lt"/>
                <a:cs typeface="+mn-lt"/>
              </a:rPr>
              <a:t>easier</a:t>
            </a:r>
            <a:r>
              <a:rPr lang="el-GR" sz="1200" i="1" dirty="0">
                <a:ea typeface="+mn-lt"/>
                <a:cs typeface="+mn-lt"/>
              </a:rPr>
              <a:t>.</a:t>
            </a:r>
            <a:r>
              <a:rPr lang="el-GR" sz="1200" dirty="0">
                <a:ea typeface="+mn-lt"/>
                <a:cs typeface="+mn-lt"/>
              </a:rPr>
              <a:t> </a:t>
            </a:r>
            <a:r>
              <a:rPr lang="fr-FR" sz="1200" dirty="0">
                <a:ea typeface="+mn-lt"/>
                <a:cs typeface="+mn-lt"/>
              </a:rPr>
              <a:t>It </a:t>
            </a:r>
            <a:r>
              <a:rPr lang="fr-FR" sz="1200" dirty="0" err="1">
                <a:ea typeface="+mn-lt"/>
                <a:cs typeface="+mn-lt"/>
              </a:rPr>
              <a:t>is</a:t>
            </a:r>
            <a:r>
              <a:rPr lang="fr-FR" sz="1200" dirty="0">
                <a:ea typeface="+mn-lt"/>
                <a:cs typeface="+mn-lt"/>
              </a:rPr>
              <a:t> s</a:t>
            </a:r>
            <a:r>
              <a:rPr lang="el-GR" sz="1200" dirty="0">
                <a:ea typeface="+mn-lt"/>
                <a:cs typeface="+mn-lt"/>
              </a:rPr>
              <a:t>omeone who helps to bring about an outcome,</a:t>
            </a:r>
            <a:r>
              <a:rPr lang="fr-FR" sz="1200" dirty="0">
                <a:ea typeface="+mn-lt"/>
                <a:cs typeface="+mn-lt"/>
              </a:rPr>
              <a:t> </a:t>
            </a:r>
            <a:r>
              <a:rPr lang="el-GR" sz="1200" dirty="0">
                <a:ea typeface="+mn-lt"/>
                <a:cs typeface="+mn-lt"/>
              </a:rPr>
              <a:t>such as learning, productivity, or communication, by providing indirect or unobtrusive assistance, guidance, or supervision.</a:t>
            </a:r>
          </a:p>
          <a:p>
            <a:r>
              <a:rPr lang="el-GR" sz="1200" dirty="0"/>
              <a:t>In a few and simple words,</a:t>
            </a:r>
            <a:r>
              <a:rPr lang="fr-FR" sz="1200" dirty="0"/>
              <a:t> </a:t>
            </a:r>
            <a:r>
              <a:rPr lang="el-GR" sz="1200" dirty="0"/>
              <a:t>a facilitator is </a:t>
            </a:r>
            <a:r>
              <a:rPr lang="el-GR" sz="1200" dirty="0">
                <a:ea typeface="+mn-lt"/>
                <a:cs typeface="+mn-lt"/>
              </a:rPr>
              <a:t>someone</a:t>
            </a:r>
            <a:r>
              <a:rPr lang="fr-FR" sz="1200" dirty="0">
                <a:ea typeface="+mn-lt"/>
                <a:cs typeface="+mn-lt"/>
              </a:rPr>
              <a:t> </a:t>
            </a:r>
            <a:r>
              <a:rPr lang="el-GR" sz="1200" dirty="0">
                <a:ea typeface="+mn-lt"/>
                <a:cs typeface="+mn-lt"/>
              </a:rPr>
              <a:t>who helps a person or </a:t>
            </a:r>
            <a:r>
              <a:rPr lang="fr-FR" sz="1200" dirty="0">
                <a:ea typeface="+mn-lt"/>
                <a:cs typeface="+mn-lt"/>
              </a:rPr>
              <a:t>an </a:t>
            </a:r>
            <a:r>
              <a:rPr lang="el-GR" sz="1200" dirty="0">
                <a:ea typeface="+mn-lt"/>
                <a:cs typeface="+mn-lt"/>
              </a:rPr>
              <a:t>organization do something more </a:t>
            </a:r>
            <a:r>
              <a:rPr lang="el-GR" sz="1200" u="sng" dirty="0">
                <a:ea typeface="+mn-lt"/>
                <a:cs typeface="+mn-lt"/>
              </a:rPr>
              <a:t>easily</a:t>
            </a:r>
            <a:r>
              <a:rPr lang="el-GR" sz="1200" dirty="0">
                <a:ea typeface="+mn-lt"/>
                <a:cs typeface="+mn-lt"/>
              </a:rPr>
              <a:t> or find the answer to a problem, by discussing and suggesting ways of doing things.</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20</a:t>
            </a:fld>
            <a:endParaRPr lang="en-US"/>
          </a:p>
        </p:txBody>
      </p:sp>
    </p:spTree>
    <p:extLst>
      <p:ext uri="{BB962C8B-B14F-4D97-AF65-F5344CB8AC3E}">
        <p14:creationId xmlns:p14="http://schemas.microsoft.com/office/powerpoint/2010/main" val="910478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Wingdings" panose="05000000000000000000" pitchFamily="2" charset="2"/>
              <a:buChar char="Ø"/>
            </a:pPr>
            <a:r>
              <a:rPr lang="el-GR" sz="1200" b="1" dirty="0">
                <a:ea typeface="+mn-lt"/>
                <a:cs typeface="+mn-lt"/>
              </a:rPr>
              <a:t>Motivator: </a:t>
            </a:r>
            <a:r>
              <a:rPr lang="el-GR" sz="1200" dirty="0">
                <a:ea typeface="+mn-lt"/>
                <a:cs typeface="+mn-lt"/>
              </a:rPr>
              <a:t>From the rousing opening statement to the closing words of cheer, you ignite a fire within the group, establish momentum, and keep the pace.</a:t>
            </a:r>
            <a:endParaRPr lang="el-GR" sz="1200" dirty="0"/>
          </a:p>
          <a:p>
            <a:pPr>
              <a:buFont typeface="Wingdings" panose="05000000000000000000" pitchFamily="2" charset="2"/>
              <a:buChar char="Ø"/>
            </a:pPr>
            <a:r>
              <a:rPr lang="el-GR" sz="1200" b="1" dirty="0">
                <a:ea typeface="+mn-lt"/>
                <a:cs typeface="+mn-lt"/>
              </a:rPr>
              <a:t>Guide: </a:t>
            </a:r>
            <a:r>
              <a:rPr lang="el-GR" sz="1200" dirty="0">
                <a:ea typeface="+mn-lt"/>
                <a:cs typeface="+mn-lt"/>
              </a:rPr>
              <a:t>You know the steps of the process the group will execute from beginning to end and carefully guide the participants through each step in turn.</a:t>
            </a:r>
            <a:endParaRPr lang="el-GR" sz="1200" dirty="0"/>
          </a:p>
          <a:p>
            <a:pPr>
              <a:buFont typeface="Wingdings" panose="05000000000000000000" pitchFamily="2" charset="2"/>
              <a:buChar char="Ø"/>
            </a:pPr>
            <a:r>
              <a:rPr lang="el-GR" sz="1200" b="1" dirty="0">
                <a:ea typeface="+mn-lt"/>
                <a:cs typeface="+mn-lt"/>
              </a:rPr>
              <a:t>Questioner: </a:t>
            </a:r>
            <a:r>
              <a:rPr lang="el-GR" sz="1200" dirty="0">
                <a:ea typeface="+mn-lt"/>
                <a:cs typeface="+mn-lt"/>
              </a:rPr>
              <a:t>You listen carefully to the discussion and quickly analyze comments to formulate questions that help guide a productive group discussion and challenge the group when appropriate.</a:t>
            </a:r>
            <a:endParaRPr lang="el-GR" sz="1200" dirty="0"/>
          </a:p>
          <a:p>
            <a:pPr>
              <a:buFont typeface="Wingdings" panose="05000000000000000000" pitchFamily="2" charset="2"/>
              <a:buChar char="Ø"/>
            </a:pPr>
            <a:r>
              <a:rPr lang="el-GR" sz="1200" b="1" dirty="0">
                <a:ea typeface="+mn-lt"/>
                <a:cs typeface="+mn-lt"/>
              </a:rPr>
              <a:t>Bridge Builder: </a:t>
            </a:r>
            <a:r>
              <a:rPr lang="el-GR" sz="1200" dirty="0">
                <a:ea typeface="+mn-lt"/>
                <a:cs typeface="+mn-lt"/>
              </a:rPr>
              <a:t>You create and maintain a safe and open environment for sharing ideas. Where other people see differences, you find and use similarities to establish a foundation for building bridges to consensus</a:t>
            </a:r>
            <a:r>
              <a:rPr lang="fr-FR" sz="1200" dirty="0">
                <a:ea typeface="+mn-lt"/>
                <a:cs typeface="+mn-lt"/>
              </a:rPr>
              <a:t>.</a:t>
            </a:r>
          </a:p>
          <a:p>
            <a:pPr>
              <a:buFont typeface="Wingdings" panose="05000000000000000000" pitchFamily="2" charset="2"/>
              <a:buChar char="Ø"/>
            </a:pPr>
            <a:r>
              <a:rPr lang="el-GR" sz="1200" b="1" dirty="0">
                <a:ea typeface="+mn-lt"/>
                <a:cs typeface="+mn-lt"/>
              </a:rPr>
              <a:t>Clairvoyant: </a:t>
            </a:r>
            <a:r>
              <a:rPr lang="el-GR" sz="1200" dirty="0">
                <a:ea typeface="+mn-lt"/>
                <a:cs typeface="+mn-lt"/>
              </a:rPr>
              <a:t>Throughout the session, you are attuned to signs of strain, weariness, aggravation, and disempowerment, and respond in advance to prevent dysfunctional behavior.</a:t>
            </a:r>
            <a:endParaRPr lang="el-GR" sz="1200" dirty="0"/>
          </a:p>
          <a:p>
            <a:pPr>
              <a:buFont typeface="Wingdings" panose="05000000000000000000" pitchFamily="2" charset="2"/>
              <a:buChar char="Ø"/>
            </a:pPr>
            <a:r>
              <a:rPr lang="el-GR" sz="1200" b="1" dirty="0">
                <a:ea typeface="+mn-lt"/>
                <a:cs typeface="+mn-lt"/>
              </a:rPr>
              <a:t>Peacemaker:</a:t>
            </a:r>
            <a:r>
              <a:rPr lang="el-GR" sz="1200" dirty="0">
                <a:ea typeface="+mn-lt"/>
                <a:cs typeface="+mn-lt"/>
              </a:rPr>
              <a:t> Although it is generally better to avoid direct confrontations, should it happen, you step in quickly to reestablish order and direct the group toward a constructive resolution.</a:t>
            </a:r>
            <a:endParaRPr lang="el-GR" sz="1200" dirty="0"/>
          </a:p>
          <a:p>
            <a:pPr>
              <a:buFont typeface="Wingdings" panose="05000000000000000000" pitchFamily="2" charset="2"/>
              <a:buChar char="Ø"/>
            </a:pPr>
            <a:r>
              <a:rPr lang="el-GR" sz="1200" b="1" dirty="0">
                <a:ea typeface="+mn-lt"/>
                <a:cs typeface="+mn-lt"/>
              </a:rPr>
              <a:t>Taskmaster:</a:t>
            </a:r>
            <a:r>
              <a:rPr lang="el-GR" sz="1200" dirty="0">
                <a:ea typeface="+mn-lt"/>
                <a:cs typeface="+mn-lt"/>
              </a:rPr>
              <a:t> You are ultimately responsible for keeping the session on track. This entails tactfully cutting short irrelevant discussions, preventing detours, and maintaining a consistent level of detail throughout the session.</a:t>
            </a:r>
            <a:endParaRPr lang="el-GR" sz="1200" dirty="0"/>
          </a:p>
          <a:p>
            <a:pPr>
              <a:buFont typeface="Wingdings" panose="05000000000000000000" pitchFamily="2" charset="2"/>
              <a:buChar char="Ø"/>
            </a:pPr>
            <a:r>
              <a:rPr lang="el-GR" sz="1200" b="1" dirty="0">
                <a:ea typeface="+mn-lt"/>
                <a:cs typeface="+mn-lt"/>
              </a:rPr>
              <a:t>Praiser: </a:t>
            </a:r>
            <a:r>
              <a:rPr lang="el-GR" sz="1200" dirty="0">
                <a:ea typeface="+mn-lt"/>
                <a:cs typeface="+mn-lt"/>
              </a:rPr>
              <a:t>At every opportunity, you should praise participants for good effort, progress, and results – praise well, praise often</a:t>
            </a:r>
            <a:r>
              <a:rPr lang="el-GR" sz="1200" i="1" dirty="0">
                <a:ea typeface="+mn-lt"/>
                <a:cs typeface="+mn-lt"/>
              </a:rPr>
              <a:t>, praise specifically</a:t>
            </a:r>
            <a:r>
              <a:rPr lang="el-GR" sz="1200" dirty="0">
                <a:ea typeface="+mn-lt"/>
                <a:cs typeface="+mn-lt"/>
              </a:rPr>
              <a:t>.</a:t>
            </a:r>
            <a:endParaRPr lang="el-GR" sz="1200"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21</a:t>
            </a:fld>
            <a:endParaRPr lang="en-US"/>
          </a:p>
        </p:txBody>
      </p:sp>
    </p:spTree>
    <p:extLst>
      <p:ext uri="{BB962C8B-B14F-4D97-AF65-F5344CB8AC3E}">
        <p14:creationId xmlns:p14="http://schemas.microsoft.com/office/powerpoint/2010/main" val="284010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The </a:t>
            </a:r>
            <a:r>
              <a:rPr lang="fr-FR" sz="1200" dirty="0" err="1"/>
              <a:t>result</a:t>
            </a:r>
            <a:r>
              <a:rPr lang="fr-FR" sz="1200" dirty="0"/>
              <a:t> </a:t>
            </a:r>
            <a:r>
              <a:rPr lang="fr-FR" sz="1200" dirty="0" err="1"/>
              <a:t>that</a:t>
            </a:r>
            <a:r>
              <a:rPr lang="fr-FR" sz="1200" dirty="0"/>
              <a:t> </a:t>
            </a:r>
            <a:r>
              <a:rPr lang="fr-FR" sz="1200" dirty="0" err="1"/>
              <a:t>you</a:t>
            </a:r>
            <a:r>
              <a:rPr lang="fr-FR" sz="1200" dirty="0"/>
              <a:t> </a:t>
            </a:r>
            <a:r>
              <a:rPr lang="fr-FR" sz="1200" dirty="0" err="1"/>
              <a:t>should</a:t>
            </a:r>
            <a:r>
              <a:rPr lang="fr-FR" sz="1200" dirty="0"/>
              <a:t> </a:t>
            </a:r>
            <a:r>
              <a:rPr lang="fr-FR" sz="1200" dirty="0" err="1"/>
              <a:t>strive</a:t>
            </a:r>
            <a:r>
              <a:rPr lang="fr-FR" sz="1200" dirty="0"/>
              <a:t> for, as a </a:t>
            </a:r>
            <a:r>
              <a:rPr lang="fr-FR" sz="1200" dirty="0" err="1"/>
              <a:t>facilitator</a:t>
            </a:r>
            <a:r>
              <a:rPr lang="fr-FR" sz="1200" dirty="0"/>
              <a:t>, </a:t>
            </a:r>
            <a:r>
              <a:rPr lang="fr-FR" sz="1200" dirty="0" err="1"/>
              <a:t>is</a:t>
            </a:r>
            <a:r>
              <a:rPr lang="fr-FR" sz="1200" dirty="0"/>
              <a:t> </a:t>
            </a:r>
            <a:r>
              <a:rPr lang="fr-FR" sz="1200" dirty="0" err="1"/>
              <a:t>that</a:t>
            </a:r>
            <a:r>
              <a:rPr lang="el-GR" sz="1200" dirty="0"/>
              <a:t>:</a:t>
            </a:r>
            <a:endParaRPr lang="el-GR" sz="1200" dirty="0">
              <a:ea typeface="+mn-lt"/>
              <a:cs typeface="+mn-lt"/>
            </a:endParaRPr>
          </a:p>
          <a:p>
            <a:pPr>
              <a:buFont typeface="Wingdings" panose="05000000000000000000" pitchFamily="2" charset="2"/>
              <a:buChar char="Ø"/>
            </a:pPr>
            <a:r>
              <a:rPr lang="el-GR" sz="1200" dirty="0">
                <a:ea typeface="+mn-lt"/>
                <a:cs typeface="+mn-lt"/>
              </a:rPr>
              <a:t>Participants achieve a mutual understanding</a:t>
            </a:r>
            <a:r>
              <a:rPr lang="fr-FR" sz="1200" dirty="0">
                <a:ea typeface="+mn-lt"/>
                <a:cs typeface="+mn-lt"/>
              </a:rPr>
              <a:t> </a:t>
            </a:r>
            <a:r>
              <a:rPr lang="fr-FR" sz="1200" dirty="0" err="1">
                <a:ea typeface="+mn-lt"/>
                <a:cs typeface="+mn-lt"/>
              </a:rPr>
              <a:t>through</a:t>
            </a:r>
            <a:r>
              <a:rPr lang="fr-FR" sz="1200" dirty="0">
                <a:ea typeface="+mn-lt"/>
                <a:cs typeface="+mn-lt"/>
              </a:rPr>
              <a:t> </a:t>
            </a:r>
            <a:r>
              <a:rPr lang="fr-FR" sz="1200" dirty="0" err="1">
                <a:ea typeface="+mn-lt"/>
                <a:cs typeface="+mn-lt"/>
              </a:rPr>
              <a:t>disucssion</a:t>
            </a:r>
            <a:r>
              <a:rPr lang="fr-FR" sz="1200" dirty="0">
                <a:ea typeface="+mn-lt"/>
                <a:cs typeface="+mn-lt"/>
              </a:rPr>
              <a:t> and exchanges.</a:t>
            </a:r>
            <a:endParaRPr lang="el-GR" sz="1200" dirty="0">
              <a:ea typeface="+mn-lt"/>
              <a:cs typeface="+mn-lt"/>
            </a:endParaRPr>
          </a:p>
          <a:p>
            <a:pPr>
              <a:buFont typeface="Wingdings" panose="05000000000000000000" pitchFamily="2" charset="2"/>
              <a:buChar char="Ø"/>
            </a:pPr>
            <a:r>
              <a:rPr lang="el-GR" sz="1200" dirty="0">
                <a:ea typeface="+mn-lt"/>
                <a:cs typeface="+mn-lt"/>
              </a:rPr>
              <a:t>Their contributions are considered and included in the ideas, solutions or decisions that emerge.</a:t>
            </a:r>
          </a:p>
          <a:p>
            <a:pPr>
              <a:buFont typeface="Wingdings" panose="05000000000000000000" pitchFamily="2" charset="2"/>
              <a:buChar char="Ø"/>
            </a:pPr>
            <a:r>
              <a:rPr lang="el-GR" sz="1200" dirty="0">
                <a:ea typeface="+mn-lt"/>
                <a:cs typeface="+mn-lt"/>
              </a:rPr>
              <a:t>Participants take shared responsibility for the outcome</a:t>
            </a:r>
            <a:r>
              <a:rPr lang="fr-FR" sz="1200" dirty="0">
                <a:ea typeface="+mn-lt"/>
                <a:cs typeface="+mn-lt"/>
              </a:rPr>
              <a:t> of the </a:t>
            </a:r>
            <a:r>
              <a:rPr lang="fr-FR" sz="1200" dirty="0" err="1">
                <a:ea typeface="+mn-lt"/>
                <a:cs typeface="+mn-lt"/>
              </a:rPr>
              <a:t>project</a:t>
            </a:r>
            <a:r>
              <a:rPr lang="fr-FR" sz="1200" dirty="0">
                <a:ea typeface="+mn-lt"/>
                <a:cs typeface="+mn-lt"/>
              </a:rPr>
              <a:t>.</a:t>
            </a:r>
            <a:endParaRPr lang="el-GR" sz="1200" dirty="0"/>
          </a:p>
          <a:p>
            <a:pPr>
              <a:buFont typeface="Wingdings" panose="05000000000000000000" pitchFamily="2" charset="2"/>
              <a:buNone/>
            </a:pPr>
            <a:r>
              <a:rPr lang="fr-FR" sz="1200" dirty="0">
                <a:ea typeface="+mn-lt"/>
                <a:cs typeface="+mn-lt"/>
              </a:rPr>
              <a:t>In addition, a </a:t>
            </a:r>
            <a:r>
              <a:rPr lang="fr-FR" sz="1200" dirty="0" err="1">
                <a:ea typeface="+mn-lt"/>
                <a:cs typeface="+mn-lt"/>
              </a:rPr>
              <a:t>facilitator</a:t>
            </a:r>
            <a:r>
              <a:rPr lang="fr-FR" sz="1200" dirty="0">
                <a:ea typeface="+mn-lt"/>
                <a:cs typeface="+mn-lt"/>
              </a:rPr>
              <a:t> </a:t>
            </a:r>
            <a:r>
              <a:rPr lang="fr-FR" sz="1200" dirty="0" err="1">
                <a:ea typeface="+mn-lt"/>
                <a:cs typeface="+mn-lt"/>
              </a:rPr>
              <a:t>ought</a:t>
            </a:r>
            <a:r>
              <a:rPr lang="fr-FR" sz="1200" dirty="0">
                <a:ea typeface="+mn-lt"/>
                <a:cs typeface="+mn-lt"/>
              </a:rPr>
              <a:t> to e</a:t>
            </a:r>
            <a:r>
              <a:rPr lang="el-GR" sz="1200" dirty="0">
                <a:ea typeface="+mn-lt"/>
                <a:cs typeface="+mn-lt"/>
              </a:rPr>
              <a:t>nsure that outcomes, actions and questions are properly </a:t>
            </a:r>
            <a:r>
              <a:rPr lang="el-GR" sz="1200" b="1" dirty="0">
                <a:ea typeface="+mn-lt"/>
                <a:cs typeface="+mn-lt"/>
              </a:rPr>
              <a:t>recorded and actioned</a:t>
            </a:r>
            <a:r>
              <a:rPr lang="el-GR" sz="1200" dirty="0">
                <a:ea typeface="+mn-lt"/>
                <a:cs typeface="+mn-lt"/>
              </a:rPr>
              <a:t>, and appropriately dealt with afterwards.</a:t>
            </a:r>
            <a:endParaRPr lang="el-GR" sz="1200" dirty="0"/>
          </a:p>
          <a:p>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22</a:t>
            </a:fld>
            <a:endParaRPr lang="en-US"/>
          </a:p>
        </p:txBody>
      </p:sp>
    </p:spTree>
    <p:extLst>
      <p:ext uri="{BB962C8B-B14F-4D97-AF65-F5344CB8AC3E}">
        <p14:creationId xmlns:p14="http://schemas.microsoft.com/office/powerpoint/2010/main" val="3099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In order to create a group, open the </a:t>
            </a:r>
            <a:r>
              <a:rPr lang="en-GB" dirty="0" err="1"/>
              <a:t>educities</a:t>
            </a:r>
            <a:r>
              <a:rPr lang="en-GB" dirty="0"/>
              <a:t> website and:</a:t>
            </a:r>
          </a:p>
          <a:p>
            <a:pPr marL="171450" indent="-171450">
              <a:buFontTx/>
              <a:buChar char="-"/>
            </a:pPr>
            <a:r>
              <a:rPr lang="en-GB" dirty="0"/>
              <a:t>Go to “Community”, then Create Group.</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27</a:t>
            </a:fld>
            <a:endParaRPr lang="en-US"/>
          </a:p>
        </p:txBody>
      </p:sp>
    </p:spTree>
    <p:extLst>
      <p:ext uri="{BB962C8B-B14F-4D97-AF65-F5344CB8AC3E}">
        <p14:creationId xmlns:p14="http://schemas.microsoft.com/office/powerpoint/2010/main" val="168255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en-GB" dirty="0"/>
              <a:t>Enter the necessary information.</a:t>
            </a:r>
          </a:p>
          <a:p>
            <a:pPr marL="171450" indent="-171450">
              <a:buFontTx/>
              <a:buChar char="-"/>
            </a:pPr>
            <a:r>
              <a:rPr lang="en-GB" dirty="0"/>
              <a:t>Click “Create Group and Continue”</a:t>
            </a:r>
          </a:p>
          <a:p>
            <a:pPr marL="0" indent="0">
              <a:buFontTx/>
              <a:buNone/>
            </a:pPr>
            <a:r>
              <a:rPr lang="en-GB" dirty="0"/>
              <a:t>Start the discussion within your group and enjoy the exchanges!</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28</a:t>
            </a:fld>
            <a:endParaRPr lang="en-US"/>
          </a:p>
        </p:txBody>
      </p:sp>
    </p:spTree>
    <p:extLst>
      <p:ext uri="{BB962C8B-B14F-4D97-AF65-F5344CB8AC3E}">
        <p14:creationId xmlns:p14="http://schemas.microsoft.com/office/powerpoint/2010/main" val="44899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41DA01-A98D-43A0-BD93-0B982B151189}" type="slidenum">
              <a:rPr lang="en-US" smtClean="0"/>
              <a:t>29</a:t>
            </a:fld>
            <a:endParaRPr lang="en-US"/>
          </a:p>
        </p:txBody>
      </p:sp>
    </p:spTree>
    <p:extLst>
      <p:ext uri="{BB962C8B-B14F-4D97-AF65-F5344CB8AC3E}">
        <p14:creationId xmlns:p14="http://schemas.microsoft.com/office/powerpoint/2010/main" val="4173089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41DA01-A98D-43A0-BD93-0B982B151189}" type="slidenum">
              <a:rPr lang="en-US" smtClean="0"/>
              <a:t>34</a:t>
            </a:fld>
            <a:endParaRPr lang="en-US"/>
          </a:p>
        </p:txBody>
      </p:sp>
    </p:spTree>
    <p:extLst>
      <p:ext uri="{BB962C8B-B14F-4D97-AF65-F5344CB8AC3E}">
        <p14:creationId xmlns:p14="http://schemas.microsoft.com/office/powerpoint/2010/main" val="307629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41DA01-A98D-43A0-BD93-0B982B151189}" type="slidenum">
              <a:rPr lang="en-US" smtClean="0"/>
              <a:t>36</a:t>
            </a:fld>
            <a:endParaRPr lang="en-US"/>
          </a:p>
        </p:txBody>
      </p:sp>
    </p:spTree>
    <p:extLst>
      <p:ext uri="{BB962C8B-B14F-4D97-AF65-F5344CB8AC3E}">
        <p14:creationId xmlns:p14="http://schemas.microsoft.com/office/powerpoint/2010/main" val="2427719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41DA01-A98D-43A0-BD93-0B982B151189}" type="slidenum">
              <a:rPr lang="en-US" smtClean="0"/>
              <a:t>38</a:t>
            </a:fld>
            <a:endParaRPr lang="en-US"/>
          </a:p>
        </p:txBody>
      </p:sp>
    </p:spTree>
    <p:extLst>
      <p:ext uri="{BB962C8B-B14F-4D97-AF65-F5344CB8AC3E}">
        <p14:creationId xmlns:p14="http://schemas.microsoft.com/office/powerpoint/2010/main" val="306454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TW Cen MT"/>
              </a:rPr>
              <a:t>Facilitators are members of the </a:t>
            </a:r>
            <a:r>
              <a:rPr lang="en-US" sz="1200" dirty="0" err="1">
                <a:latin typeface="TW Cen MT"/>
              </a:rPr>
              <a:t>Educities</a:t>
            </a:r>
            <a:r>
              <a:rPr lang="en-US" sz="1200" dirty="0">
                <a:latin typeface="TW Cen MT"/>
              </a:rPr>
              <a:t> platform that will have an extended role for community building: </a:t>
            </a:r>
            <a:endParaRPr lang="el-GR" sz="1200" dirty="0">
              <a:ea typeface="+mn-lt"/>
              <a:cs typeface="+mn-lt"/>
            </a:endParaRPr>
          </a:p>
          <a:p>
            <a:pPr marL="342900" indent="-342900">
              <a:buAutoNum type="arabicPeriod"/>
            </a:pPr>
            <a:r>
              <a:rPr lang="en-US" sz="1200" dirty="0">
                <a:latin typeface="TW Cen MT"/>
              </a:rPr>
              <a:t>By introducing to and guiding learners through the learning environment</a:t>
            </a:r>
            <a:endParaRPr lang="el-GR" sz="1200" dirty="0">
              <a:ea typeface="+mn-lt"/>
              <a:cs typeface="+mn-lt"/>
            </a:endParaRPr>
          </a:p>
          <a:p>
            <a:pPr marL="342900" indent="-342900">
              <a:buAutoNum type="arabicPeriod"/>
            </a:pPr>
            <a:r>
              <a:rPr lang="en-US" sz="1200" dirty="0">
                <a:latin typeface="TW Cen MT"/>
              </a:rPr>
              <a:t>By scaffolding learners’ experiences in life-relevant learning environments </a:t>
            </a:r>
          </a:p>
          <a:p>
            <a:r>
              <a:rPr lang="en-US" sz="1200" dirty="0">
                <a:latin typeface="TW Cen MT"/>
              </a:rPr>
              <a:t>This role will be accomplished through specific tasks like: </a:t>
            </a:r>
            <a:endParaRPr lang="en-US" sz="1200" dirty="0">
              <a:ea typeface="+mn-lt"/>
              <a:cs typeface="+mn-lt"/>
            </a:endParaRPr>
          </a:p>
          <a:p>
            <a:pPr marL="342900" indent="-342900">
              <a:buAutoNum type="arabicPeriod"/>
            </a:pPr>
            <a:r>
              <a:rPr lang="en-US" sz="1200" dirty="0">
                <a:latin typeface="TW Cen MT"/>
              </a:rPr>
              <a:t>Developing articles for the blog</a:t>
            </a:r>
            <a:endParaRPr lang="en-US" sz="1200" dirty="0">
              <a:ea typeface="+mn-lt"/>
              <a:cs typeface="+mn-lt"/>
            </a:endParaRPr>
          </a:p>
          <a:p>
            <a:pPr marL="342900" indent="-342900">
              <a:buAutoNum type="arabicPeriod"/>
            </a:pPr>
            <a:r>
              <a:rPr lang="en-US" sz="1200" dirty="0">
                <a:latin typeface="TW Cen MT"/>
              </a:rPr>
              <a:t>Welcoming new members and initiate discussions </a:t>
            </a:r>
            <a:endParaRPr lang="en-US" sz="1200" dirty="0">
              <a:ea typeface="+mn-lt"/>
              <a:cs typeface="+mn-lt"/>
            </a:endParaRPr>
          </a:p>
          <a:p>
            <a:pPr marL="342900" indent="-342900">
              <a:buAutoNum type="arabicPeriod"/>
            </a:pPr>
            <a:r>
              <a:rPr lang="en-US" sz="1200" dirty="0">
                <a:latin typeface="TW Cen MT"/>
              </a:rPr>
              <a:t>Initiating groups</a:t>
            </a:r>
            <a:endParaRPr lang="en-US" sz="1200" dirty="0">
              <a:ea typeface="+mn-lt"/>
              <a:cs typeface="+mn-lt"/>
            </a:endParaRPr>
          </a:p>
          <a:p>
            <a:pPr marL="342900" indent="-342900">
              <a:buAutoNum type="arabicPeriod"/>
            </a:pPr>
            <a:r>
              <a:rPr lang="en-US" sz="1200" dirty="0">
                <a:latin typeface="TW Cen MT"/>
              </a:rPr>
              <a:t>Facilitating discussions in the groups</a:t>
            </a:r>
            <a:endParaRPr lang="en-US" sz="1200" dirty="0">
              <a:ea typeface="+mn-lt"/>
              <a:cs typeface="+mn-lt"/>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5</a:t>
            </a:fld>
            <a:endParaRPr lang="en-US"/>
          </a:p>
        </p:txBody>
      </p:sp>
    </p:spTree>
    <p:extLst>
      <p:ext uri="{BB962C8B-B14F-4D97-AF65-F5344CB8AC3E}">
        <p14:creationId xmlns:p14="http://schemas.microsoft.com/office/powerpoint/2010/main" val="2315334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IE" sz="1200" b="1" dirty="0"/>
              <a:t>Encourage curiosity and exploration</a:t>
            </a:r>
          </a:p>
          <a:p>
            <a:pPr marL="514350" indent="-514350">
              <a:buFont typeface="+mj-lt"/>
              <a:buAutoNum type="arabicPeriod"/>
            </a:pPr>
            <a:r>
              <a:rPr lang="en-IE" sz="1200" dirty="0"/>
              <a:t>Take the initiative to learn about and support diverse learner interests to better understand their priorities and values. </a:t>
            </a:r>
          </a:p>
          <a:p>
            <a:pPr marL="514350" indent="-514350">
              <a:buFont typeface="+mj-lt"/>
              <a:buAutoNum type="arabicPeriod"/>
            </a:pPr>
            <a:r>
              <a:rPr lang="en-IE" sz="1200" dirty="0"/>
              <a:t>Make a conscious effort to connect your learners to other organisations that might deepen their interests. </a:t>
            </a:r>
          </a:p>
          <a:p>
            <a:pPr marL="514350" indent="-514350">
              <a:buFont typeface="+mj-lt"/>
              <a:buAutoNum type="arabicPeriod"/>
            </a:pPr>
            <a:r>
              <a:rPr lang="en-IE" sz="1200" dirty="0"/>
              <a:t>Within your learning spaces, support skill development through learning pathways, course sequences, peer mentoring or leadership opportunities.</a:t>
            </a:r>
          </a:p>
          <a:p>
            <a:pPr marL="0" indent="0">
              <a:buNone/>
            </a:pPr>
            <a:r>
              <a:rPr lang="en-IE" sz="1200" b="1" dirty="0"/>
              <a:t>Be Led by Learners</a:t>
            </a:r>
          </a:p>
          <a:p>
            <a:pPr marL="514350" indent="-514350">
              <a:buFont typeface="+mj-lt"/>
              <a:buAutoNum type="arabicPeriod"/>
            </a:pPr>
            <a:r>
              <a:rPr lang="en-IE" sz="1200" dirty="0"/>
              <a:t>Employ activities that have no right answer. Creative activities linked to storytelling can allow your learners to express themselves in the production of a project.</a:t>
            </a:r>
          </a:p>
          <a:p>
            <a:pPr marL="514350" indent="-514350">
              <a:buFont typeface="+mj-lt"/>
              <a:buAutoNum type="arabicPeriod"/>
            </a:pPr>
            <a:r>
              <a:rPr lang="en-IE" sz="1200" dirty="0"/>
              <a:t>Establish a learner council and incorporate the input in programmatic and strategic decisions to show your commitment to the input. Actively look for places to compromise and explain decisions.</a:t>
            </a:r>
          </a:p>
          <a:p>
            <a:pPr marL="0" indent="0">
              <a:buNone/>
            </a:pPr>
            <a:r>
              <a:rPr lang="en-IE" sz="1200" b="1" dirty="0"/>
              <a:t>Use Technology for Creative Production and Expression</a:t>
            </a:r>
          </a:p>
          <a:p>
            <a:pPr marL="514350" indent="-514350">
              <a:buFont typeface="+mj-lt"/>
              <a:buAutoNum type="arabicPeriod"/>
            </a:pPr>
            <a:r>
              <a:rPr lang="en-IE" sz="1200" dirty="0"/>
              <a:t>If the learners are new to tech, make sure to bridge from the familiar to the unknown. Let the digital tools bring a concept to life only when it has been started in a mode or medium your learner is comfortable with. </a:t>
            </a:r>
          </a:p>
          <a:p>
            <a:pPr marL="514350" indent="-514350">
              <a:buFont typeface="+mj-lt"/>
              <a:buAutoNum type="arabicPeriod"/>
            </a:pPr>
            <a:r>
              <a:rPr lang="en-IE" sz="1200" dirty="0"/>
              <a:t>Use digital technologies to create projects that can be worked on in person and online, individually or collaboratively.</a:t>
            </a:r>
          </a:p>
          <a:p>
            <a:pPr marL="514350" indent="-514350">
              <a:buFont typeface="+mj-lt"/>
              <a:buAutoNum type="arabicPeriod"/>
            </a:pPr>
            <a:r>
              <a:rPr lang="en-IE" sz="1200" dirty="0"/>
              <a:t>Think about the potential audience for the learner’s work. Online tools and forums can enable low-barrier ways to produce or share original outputs, such as designs, tracks, text​, art or performances.</a:t>
            </a:r>
          </a:p>
          <a:p>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41</a:t>
            </a:fld>
            <a:endParaRPr lang="en-US"/>
          </a:p>
        </p:txBody>
      </p:sp>
    </p:spTree>
    <p:extLst>
      <p:ext uri="{BB962C8B-B14F-4D97-AF65-F5344CB8AC3E}">
        <p14:creationId xmlns:p14="http://schemas.microsoft.com/office/powerpoint/2010/main" val="397961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IE" sz="1200" b="1" dirty="0"/>
              <a:t>Cultivate Peer Relationships</a:t>
            </a:r>
          </a:p>
          <a:p>
            <a:pPr marL="514350" indent="-514350">
              <a:buFont typeface="+mj-lt"/>
              <a:buAutoNum type="arabicPeriod"/>
            </a:pPr>
            <a:r>
              <a:rPr lang="en-IE" sz="1200" dirty="0"/>
              <a:t>Encourage collaboration based on shared interests and skills instead of established social circles. When a member of your group is asking for help, give their peers a chance to volunteer their own knowledge and expertise.</a:t>
            </a:r>
          </a:p>
          <a:p>
            <a:pPr marL="514350" indent="-514350">
              <a:buFont typeface="+mj-lt"/>
              <a:buAutoNum type="arabicPeriod"/>
            </a:pPr>
            <a:r>
              <a:rPr lang="en-IE" sz="1200" dirty="0"/>
              <a:t>When assigning group projects, provide support for online collaboration where the learners can share work.</a:t>
            </a:r>
          </a:p>
          <a:p>
            <a:pPr marL="514350" indent="-514350">
              <a:buFont typeface="+mj-lt"/>
              <a:buAutoNum type="arabicPeriod"/>
            </a:pPr>
            <a:r>
              <a:rPr lang="en-IE" sz="1200" dirty="0"/>
              <a:t>Talking openly about your interests is one way to cultivate trust and build a relationship. Dedicating time to learning and listening to your learners can also model the importance of peer-to-peer learning.</a:t>
            </a:r>
          </a:p>
          <a:p>
            <a:pPr marL="0" indent="0">
              <a:buNone/>
            </a:pPr>
            <a:r>
              <a:rPr lang="en-IE" sz="1200" b="1" dirty="0"/>
              <a:t>Create a Safe Space </a:t>
            </a:r>
          </a:p>
          <a:p>
            <a:pPr marL="514350" indent="-514350">
              <a:buFont typeface="+mj-lt"/>
              <a:buAutoNum type="arabicPeriod"/>
            </a:pPr>
            <a:r>
              <a:rPr lang="en-IE" sz="1200" dirty="0"/>
              <a:t>Treating learners with respect, giving them space to express their emotions without judgment, and really listening to them are most likely to help them feel safe and supported.​</a:t>
            </a:r>
          </a:p>
          <a:p>
            <a:pPr marL="514350" indent="-514350">
              <a:buFont typeface="+mj-lt"/>
              <a:buAutoNum type="arabicPeriod"/>
            </a:pPr>
            <a:r>
              <a:rPr lang="en-IE" sz="1200" dirty="0"/>
              <a:t>Ask your learners what they need from you to feel more comfortable and be willing to make those changes. It’s easier to broker an entry point for them if you know what they like and how they learn best.</a:t>
            </a:r>
          </a:p>
          <a:p>
            <a:pPr marL="514350" indent="-514350">
              <a:buFont typeface="+mj-lt"/>
              <a:buAutoNum type="arabicPeriod"/>
            </a:pPr>
            <a:r>
              <a:rPr lang="en-IE" sz="1200" dirty="0"/>
              <a:t>Enable multiple ways to contribute, yet be willing to let your learners observe while they get more comfortable. Balancing the tension between wanting someone to participate and wanting to give them space to join in is challenging but can build trust.</a:t>
            </a:r>
          </a:p>
          <a:p>
            <a:pPr marL="0" indent="0">
              <a:buNone/>
            </a:pPr>
            <a:r>
              <a:rPr lang="en-IE" sz="1200" b="1" dirty="0"/>
              <a:t>Work Openly and with Shared Purpose</a:t>
            </a:r>
          </a:p>
          <a:p>
            <a:pPr marL="514350" indent="-514350">
              <a:buFont typeface="+mj-lt"/>
              <a:buAutoNum type="arabicPeriod"/>
            </a:pPr>
            <a:r>
              <a:rPr lang="en-IE" sz="1200" dirty="0"/>
              <a:t>Online communities can be important parts of your learner groups. Allow some external sharing.</a:t>
            </a:r>
          </a:p>
          <a:p>
            <a:pPr marL="514350" indent="-514350">
              <a:buFont typeface="+mj-lt"/>
              <a:buAutoNum type="arabicPeriod"/>
            </a:pPr>
            <a:r>
              <a:rPr lang="en-IE" sz="1200" dirty="0"/>
              <a:t>An end-of-course showcase can be held for an authentic audience of friends, family, trainers, policy makers, and the community, inspiring lifelong civic engagement.</a:t>
            </a:r>
          </a:p>
          <a:p>
            <a:pPr marL="514350" indent="-514350">
              <a:buFont typeface="+mj-lt"/>
              <a:buAutoNum type="arabicPeriod"/>
            </a:pPr>
            <a:r>
              <a:rPr lang="en-IE" sz="1200" dirty="0"/>
              <a:t>When cultivating shared purpose, it can be helpful to have a collaborative project or event to encourage the learners to work toward a shared goal, allowing them to set and revise group goals.</a:t>
            </a:r>
          </a:p>
          <a:p>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42</a:t>
            </a:fld>
            <a:endParaRPr lang="en-US"/>
          </a:p>
        </p:txBody>
      </p:sp>
    </p:spTree>
    <p:extLst>
      <p:ext uri="{BB962C8B-B14F-4D97-AF65-F5344CB8AC3E}">
        <p14:creationId xmlns:p14="http://schemas.microsoft.com/office/powerpoint/2010/main" val="3048739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IE" sz="1200" b="1" dirty="0"/>
              <a:t>Translate Learned Skills</a:t>
            </a:r>
          </a:p>
          <a:p>
            <a:pPr marL="514350" indent="-514350">
              <a:buFont typeface="+mj-lt"/>
              <a:buAutoNum type="arabicPeriod"/>
            </a:pPr>
            <a:r>
              <a:rPr lang="en-IE" sz="1200" dirty="0"/>
              <a:t>Often our new learners don’t have the language they need to translate what they have learned into other settings. Give them the language they can use on a CV or when talking about their skills with others.</a:t>
            </a:r>
          </a:p>
          <a:p>
            <a:pPr marL="514350" indent="-514350">
              <a:buFont typeface="+mj-lt"/>
              <a:buAutoNum type="arabicPeriod"/>
            </a:pPr>
            <a:r>
              <a:rPr lang="en-IE" sz="1200" dirty="0"/>
              <a:t>If one of your learners is particularly taken by a topic or skill, invite potential mentors or professionals to illustrate how an interest might translate into a potential pathway.</a:t>
            </a:r>
          </a:p>
          <a:p>
            <a:pPr marL="514350" indent="-514350">
              <a:buFont typeface="+mj-lt"/>
              <a:buAutoNum type="arabicPeriod"/>
            </a:pPr>
            <a:r>
              <a:rPr lang="en-IE" sz="1200" dirty="0"/>
              <a:t>Be transparent about your own career journey, struggles, and successes. Be sure to consider the ways in which your privilege might have reduced barriers for you.</a:t>
            </a:r>
          </a:p>
          <a:p>
            <a:pPr marL="0" indent="0">
              <a:buNone/>
            </a:pPr>
            <a:r>
              <a:rPr lang="en-IE" sz="1200" b="1" dirty="0"/>
              <a:t>Broaden Contexts for Learning</a:t>
            </a:r>
          </a:p>
          <a:p>
            <a:pPr marL="514350" indent="-514350">
              <a:buFont typeface="+mj-lt"/>
              <a:buAutoNum type="arabicPeriod"/>
            </a:pPr>
            <a:r>
              <a:rPr lang="en-IE" sz="1200" dirty="0"/>
              <a:t>Examine whether awarding digital badges to recognise individual skills can be used meaningfully to communicate a connected pathway of learning experiences.</a:t>
            </a:r>
          </a:p>
          <a:p>
            <a:pPr marL="514350" indent="-514350">
              <a:buFont typeface="+mj-lt"/>
              <a:buAutoNum type="arabicPeriod"/>
            </a:pPr>
            <a:r>
              <a:rPr lang="en-IE" sz="1200" dirty="0"/>
              <a:t>Support civic engagement through online communities and digital activism, helping your learners to use their voices to affect issues they care about.</a:t>
            </a:r>
            <a:endParaRPr lang="en-IE" sz="1200" b="1" dirty="0"/>
          </a:p>
          <a:p>
            <a:pPr marL="0" indent="0">
              <a:buNone/>
            </a:pPr>
            <a:r>
              <a:rPr lang="en-IE" sz="1200" b="1" dirty="0"/>
              <a:t>Create Opportunities for Collaborations</a:t>
            </a:r>
          </a:p>
          <a:p>
            <a:pPr marL="514350" indent="-514350">
              <a:buFont typeface="+mj-lt"/>
              <a:buAutoNum type="arabicPeriod"/>
            </a:pPr>
            <a:r>
              <a:rPr lang="en-IE" sz="1200" dirty="0"/>
              <a:t>Investigate how you can give credits and support for your learner’s work outside of the specific project-based activities.</a:t>
            </a:r>
          </a:p>
          <a:p>
            <a:pPr marL="514350" indent="-514350">
              <a:buFont typeface="+mj-lt"/>
              <a:buAutoNum type="arabicPeriod"/>
            </a:pPr>
            <a:r>
              <a:rPr lang="en-IE" sz="1200" dirty="0"/>
              <a:t>Foster collaboration among educators, community based organisations and family networks to better connect our learners to existing opportunities.</a:t>
            </a:r>
          </a:p>
          <a:p>
            <a:pPr marL="514350" indent="-514350">
              <a:buFont typeface="+mj-lt"/>
              <a:buAutoNum type="arabicPeriod"/>
            </a:pPr>
            <a:r>
              <a:rPr lang="en-IE" sz="1200" dirty="0"/>
              <a:t>Cultivate relationships with people within other learner spaces and in other interest areas. Invite these partners to co-lead a session with you or come to meet your learners as a way to help them make new connections.</a:t>
            </a:r>
          </a:p>
          <a:p>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43</a:t>
            </a:fld>
            <a:endParaRPr lang="en-US"/>
          </a:p>
        </p:txBody>
      </p:sp>
    </p:spTree>
    <p:extLst>
      <p:ext uri="{BB962C8B-B14F-4D97-AF65-F5344CB8AC3E}">
        <p14:creationId xmlns:p14="http://schemas.microsoft.com/office/powerpoint/2010/main" val="407128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a typeface="+mn-lt"/>
                <a:cs typeface="+mn-lt"/>
              </a:rPr>
              <a:t>The CONNECT project has focused on the idea of Connected Learning</a:t>
            </a:r>
            <a:r>
              <a:rPr lang="fr-FR" sz="1200" dirty="0">
                <a:ea typeface="+mn-lt"/>
                <a:cs typeface="+mn-lt"/>
              </a:rPr>
              <a:t> </a:t>
            </a:r>
            <a:r>
              <a:rPr lang="fr-FR" sz="1200" dirty="0" err="1">
                <a:ea typeface="+mn-lt"/>
                <a:cs typeface="+mn-lt"/>
              </a:rPr>
              <a:t>which</a:t>
            </a:r>
            <a:r>
              <a:rPr lang="fr-FR" sz="1200" dirty="0">
                <a:ea typeface="+mn-lt"/>
                <a:cs typeface="+mn-lt"/>
              </a:rPr>
              <a:t>, in </a:t>
            </a:r>
            <a:r>
              <a:rPr lang="fr-FR" sz="1200" dirty="0" err="1">
                <a:ea typeface="+mn-lt"/>
                <a:cs typeface="+mn-lt"/>
              </a:rPr>
              <a:t>this</a:t>
            </a:r>
            <a:r>
              <a:rPr lang="fr-FR" sz="1200" dirty="0">
                <a:ea typeface="+mn-lt"/>
                <a:cs typeface="+mn-lt"/>
              </a:rPr>
              <a:t> </a:t>
            </a:r>
            <a:r>
              <a:rPr lang="fr-FR" sz="1200" dirty="0" err="1">
                <a:ea typeface="+mn-lt"/>
                <a:cs typeface="+mn-lt"/>
              </a:rPr>
              <a:t>context</a:t>
            </a:r>
            <a:r>
              <a:rPr lang="fr-FR" sz="1200" dirty="0">
                <a:ea typeface="+mn-lt"/>
                <a:cs typeface="+mn-lt"/>
              </a:rPr>
              <a:t>,</a:t>
            </a:r>
            <a:r>
              <a:rPr lang="el-GR" sz="1200" dirty="0">
                <a:ea typeface="+mn-lt"/>
                <a:cs typeface="+mn-lt"/>
              </a:rPr>
              <a:t> combines personal interests, supportive relationships, and opportunities. </a:t>
            </a:r>
            <a:r>
              <a:rPr lang="fr-FR" sz="1200" dirty="0" err="1">
                <a:ea typeface="+mn-lt"/>
                <a:cs typeface="+mn-lt"/>
              </a:rPr>
              <a:t>Connected</a:t>
            </a:r>
            <a:r>
              <a:rPr lang="fr-FR" sz="1200" dirty="0">
                <a:ea typeface="+mn-lt"/>
                <a:cs typeface="+mn-lt"/>
              </a:rPr>
              <a:t> Learning </a:t>
            </a:r>
            <a:r>
              <a:rPr lang="fr-FR" sz="1200" dirty="0" err="1">
                <a:ea typeface="+mn-lt"/>
                <a:cs typeface="+mn-lt"/>
              </a:rPr>
              <a:t>takes</a:t>
            </a:r>
            <a:r>
              <a:rPr lang="fr-FR" sz="1200" dirty="0">
                <a:ea typeface="+mn-lt"/>
                <a:cs typeface="+mn-lt"/>
              </a:rPr>
              <a:t> </a:t>
            </a:r>
            <a:r>
              <a:rPr lang="fr-FR" sz="1200" dirty="0" err="1">
                <a:ea typeface="+mn-lt"/>
                <a:cs typeface="+mn-lt"/>
              </a:rPr>
              <a:t>advantages</a:t>
            </a:r>
            <a:r>
              <a:rPr lang="el-GR" sz="1200" dirty="0">
                <a:ea typeface="+mn-lt"/>
                <a:cs typeface="+mn-lt"/>
              </a:rPr>
              <a:t> of</a:t>
            </a:r>
            <a:r>
              <a:rPr lang="fr-FR" sz="1200" dirty="0">
                <a:ea typeface="+mn-lt"/>
                <a:cs typeface="+mn-lt"/>
              </a:rPr>
              <a:t> the</a:t>
            </a:r>
            <a:r>
              <a:rPr lang="el-GR" sz="1200" dirty="0">
                <a:ea typeface="+mn-lt"/>
                <a:cs typeface="+mn-lt"/>
              </a:rPr>
              <a:t> abundant access to information and social connection</a:t>
            </a:r>
            <a:r>
              <a:rPr lang="fr-FR" sz="1200" dirty="0">
                <a:ea typeface="+mn-lt"/>
                <a:cs typeface="+mn-lt"/>
              </a:rPr>
              <a:t>s in </a:t>
            </a:r>
            <a:r>
              <a:rPr lang="fr-FR" sz="1200" dirty="0" err="1">
                <a:ea typeface="+mn-lt"/>
                <a:cs typeface="+mn-lt"/>
              </a:rPr>
              <a:t>order</a:t>
            </a:r>
            <a:r>
              <a:rPr lang="fr-FR" sz="1200" dirty="0">
                <a:ea typeface="+mn-lt"/>
                <a:cs typeface="+mn-lt"/>
              </a:rPr>
              <a:t> to </a:t>
            </a:r>
            <a:r>
              <a:rPr lang="el-GR" sz="1200" dirty="0">
                <a:ea typeface="+mn-lt"/>
                <a:cs typeface="+mn-lt"/>
              </a:rPr>
              <a:t>embrace the di</a:t>
            </a:r>
            <a:r>
              <a:rPr lang="fr-FR" sz="1200" dirty="0" err="1">
                <a:ea typeface="+mn-lt"/>
                <a:cs typeface="+mn-lt"/>
              </a:rPr>
              <a:t>versity</a:t>
            </a:r>
            <a:r>
              <a:rPr lang="fr-FR" sz="1200" dirty="0">
                <a:ea typeface="+mn-lt"/>
                <a:cs typeface="+mn-lt"/>
              </a:rPr>
              <a:t> of</a:t>
            </a:r>
            <a:r>
              <a:rPr lang="el-GR" sz="1200" dirty="0">
                <a:ea typeface="+mn-lt"/>
                <a:cs typeface="+mn-lt"/>
              </a:rPr>
              <a:t> backgrounds and interests</a:t>
            </a:r>
            <a:r>
              <a:rPr lang="fr-FR" sz="1200" dirty="0">
                <a:ea typeface="+mn-lt"/>
                <a:cs typeface="+mn-lt"/>
              </a:rPr>
              <a:t>.</a:t>
            </a:r>
          </a:p>
          <a:p>
            <a:endParaRPr lang="en-GB"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7</a:t>
            </a:fld>
            <a:endParaRPr lang="en-US"/>
          </a:p>
        </p:txBody>
      </p:sp>
    </p:spTree>
    <p:extLst>
      <p:ext uri="{BB962C8B-B14F-4D97-AF65-F5344CB8AC3E}">
        <p14:creationId xmlns:p14="http://schemas.microsoft.com/office/powerpoint/2010/main" val="44469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GR" sz="1200" dirty="0">
                <a:ea typeface="+mn-lt"/>
                <a:cs typeface="+mn-lt"/>
              </a:rPr>
              <a:t>CONNECT focuses on Lifelong Learning for adults</a:t>
            </a:r>
            <a:r>
              <a:rPr lang="fr-FR" sz="1200" dirty="0">
                <a:ea typeface="+mn-lt"/>
                <a:cs typeface="+mn-lt"/>
              </a:rPr>
              <a:t> </a:t>
            </a:r>
            <a:r>
              <a:rPr lang="el-GR" sz="1200" dirty="0">
                <a:ea typeface="+mn-lt"/>
                <a:cs typeface="+mn-lt"/>
              </a:rPr>
              <a:t>as an economic and social response to changes in technology and the changing nature of employment and jobs, emphasising the need for individuals to update their skills and knowledge to deal with these changes. Learning should be seen a natural activity which takes place regardless of participation in formal education programmes.</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8</a:t>
            </a:fld>
            <a:endParaRPr lang="en-US"/>
          </a:p>
        </p:txBody>
      </p:sp>
    </p:spTree>
    <p:extLst>
      <p:ext uri="{BB962C8B-B14F-4D97-AF65-F5344CB8AC3E}">
        <p14:creationId xmlns:p14="http://schemas.microsoft.com/office/powerpoint/2010/main" val="308343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a typeface="+mn-lt"/>
                <a:cs typeface="+mn-lt"/>
              </a:rPr>
              <a:t>Digital </a:t>
            </a:r>
            <a:r>
              <a:rPr lang="fr-FR" sz="1200" b="1" dirty="0" err="1">
                <a:ea typeface="+mn-lt"/>
                <a:cs typeface="+mn-lt"/>
              </a:rPr>
              <a:t>Literacy</a:t>
            </a:r>
            <a:r>
              <a:rPr lang="fr-FR" sz="1200" b="1" dirty="0">
                <a:ea typeface="+mn-lt"/>
                <a:cs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a typeface="+mn-lt"/>
                <a:cs typeface="+mn-lt"/>
              </a:rPr>
              <a:t>The spread and importance of new technologies and digitalisation have led in the last decade to a focus on the importan</a:t>
            </a:r>
            <a:r>
              <a:rPr lang="fr-FR" sz="1200" dirty="0">
                <a:ea typeface="+mn-lt"/>
                <a:cs typeface="+mn-lt"/>
              </a:rPr>
              <a:t>ce</a:t>
            </a:r>
            <a:r>
              <a:rPr lang="el-GR" sz="1200" dirty="0">
                <a:ea typeface="+mn-lt"/>
                <a:cs typeface="+mn-lt"/>
              </a:rPr>
              <a:t> of Digital Literacy, both for employment </a:t>
            </a:r>
            <a:r>
              <a:rPr lang="fr-FR" sz="1200" dirty="0">
                <a:ea typeface="+mn-lt"/>
                <a:cs typeface="+mn-lt"/>
              </a:rPr>
              <a:t>and</a:t>
            </a:r>
            <a:r>
              <a:rPr lang="el-GR" sz="1200" dirty="0">
                <a:ea typeface="+mn-lt"/>
                <a:cs typeface="+mn-lt"/>
              </a:rPr>
              <a:t> as a tool for learning.</a:t>
            </a:r>
            <a:r>
              <a:rPr lang="fr-FR" sz="1200" dirty="0">
                <a:ea typeface="+mn-lt"/>
                <a:cs typeface="+mn-lt"/>
              </a:rPr>
              <a:t> </a:t>
            </a:r>
            <a:r>
              <a:rPr lang="el-GR" sz="1200" dirty="0">
                <a:ea typeface="+mn-lt"/>
                <a:cs typeface="+mn-lt"/>
              </a:rPr>
              <a:t>Although frameworks for digital skills and competences are fast evolving, what is perhaps most important here is the emphasis on constructing new knowledge and social action (although judgements on what is constructive may vary).</a:t>
            </a:r>
            <a:endParaRPr lang="fr-FR"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a typeface="+mn-lt"/>
                <a:cs typeface="+mn-lt"/>
              </a:rPr>
              <a:t>Learning </a:t>
            </a:r>
            <a:r>
              <a:rPr lang="fr-FR" sz="1200" b="1" dirty="0" err="1">
                <a:ea typeface="+mn-lt"/>
                <a:cs typeface="+mn-lt"/>
              </a:rPr>
              <a:t>ecosystems</a:t>
            </a:r>
            <a:r>
              <a:rPr lang="fr-FR" sz="1200" b="1" dirty="0">
                <a:ea typeface="+mn-lt"/>
                <a:cs typeface="+mn-lt"/>
              </a:rPr>
              <a:t>:</a:t>
            </a:r>
          </a:p>
          <a:p>
            <a:r>
              <a:rPr lang="fr-FR" sz="1200" dirty="0">
                <a:ea typeface="+mn-lt"/>
                <a:cs typeface="+mn-lt"/>
              </a:rPr>
              <a:t>T</a:t>
            </a:r>
            <a:r>
              <a:rPr lang="el-GR" sz="1200" dirty="0">
                <a:ea typeface="+mn-lt"/>
                <a:cs typeface="+mn-lt"/>
              </a:rPr>
              <a:t>he </a:t>
            </a:r>
            <a:r>
              <a:rPr lang="fr-FR" sz="1200" dirty="0" err="1">
                <a:ea typeface="+mn-lt"/>
                <a:cs typeface="+mn-lt"/>
              </a:rPr>
              <a:t>learning</a:t>
            </a:r>
            <a:r>
              <a:rPr lang="fr-FR" sz="1200" dirty="0">
                <a:ea typeface="+mn-lt"/>
                <a:cs typeface="+mn-lt"/>
              </a:rPr>
              <a:t> </a:t>
            </a:r>
            <a:r>
              <a:rPr lang="el-GR" sz="1200" dirty="0">
                <a:ea typeface="+mn-lt"/>
                <a:cs typeface="+mn-lt"/>
              </a:rPr>
              <a:t>ecosystem </a:t>
            </a:r>
            <a:r>
              <a:rPr lang="fr-FR" sz="1200" dirty="0" err="1">
                <a:ea typeface="+mn-lt"/>
                <a:cs typeface="+mn-lt"/>
              </a:rPr>
              <a:t>is</a:t>
            </a:r>
            <a:r>
              <a:rPr lang="fr-FR" sz="1200" dirty="0">
                <a:ea typeface="+mn-lt"/>
                <a:cs typeface="+mn-lt"/>
              </a:rPr>
              <a:t> </a:t>
            </a:r>
            <a:r>
              <a:rPr lang="fr-FR" sz="1200" dirty="0" err="1">
                <a:ea typeface="+mn-lt"/>
                <a:cs typeface="+mn-lt"/>
              </a:rPr>
              <a:t>referred</a:t>
            </a:r>
            <a:r>
              <a:rPr lang="fr-FR" sz="1200" dirty="0">
                <a:ea typeface="+mn-lt"/>
                <a:cs typeface="+mn-lt"/>
              </a:rPr>
              <a:t> to </a:t>
            </a:r>
            <a:r>
              <a:rPr lang="en-GB" sz="1200" dirty="0">
                <a:ea typeface="+mn-lt"/>
                <a:cs typeface="+mn-lt"/>
              </a:rPr>
              <a:t>as</a:t>
            </a:r>
            <a:r>
              <a:rPr lang="el-GR" sz="1200" dirty="0">
                <a:ea typeface="+mn-lt"/>
                <a:cs typeface="+mn-lt"/>
              </a:rPr>
              <a:t> meaning</a:t>
            </a:r>
            <a:r>
              <a:rPr lang="fr-FR" sz="1200" dirty="0">
                <a:ea typeface="+mn-lt"/>
                <a:cs typeface="+mn-lt"/>
              </a:rPr>
              <a:t> </a:t>
            </a:r>
            <a:r>
              <a:rPr lang="en-GB" sz="1200" dirty="0">
                <a:ea typeface="+mn-lt"/>
                <a:cs typeface="+mn-lt"/>
              </a:rPr>
              <a:t>“</a:t>
            </a:r>
            <a:r>
              <a:rPr lang="el-GR" sz="1200" dirty="0">
                <a:ea typeface="+mn-lt"/>
                <a:cs typeface="+mn-lt"/>
              </a:rPr>
              <a:t>the people, structures, values, organisations, transactions that encompass</a:t>
            </a:r>
            <a:r>
              <a:rPr lang="fr-FR" sz="1200" dirty="0">
                <a:ea typeface="+mn-lt"/>
                <a:cs typeface="+mn-lt"/>
              </a:rPr>
              <a:t> </a:t>
            </a:r>
            <a:r>
              <a:rPr lang="el-GR" sz="1200" dirty="0">
                <a:ea typeface="+mn-lt"/>
                <a:cs typeface="+mn-lt"/>
              </a:rPr>
              <a:t>experimentation, evaluation, evidence, policy change, resource allocation and attitudinal shift ...”</a:t>
            </a:r>
            <a:endParaRPr lang="fr-FR" sz="1200" dirty="0">
              <a:ea typeface="+mn-lt"/>
              <a:cs typeface="+mn-lt"/>
            </a:endParaRPr>
          </a:p>
          <a:p>
            <a:r>
              <a:rPr lang="el-GR" sz="1200" dirty="0">
                <a:ea typeface="+mn-lt"/>
                <a:cs typeface="+mn-lt"/>
              </a:rPr>
              <a:t>Two things stand out from this definition: firstly, the importance of people and transactions between </a:t>
            </a:r>
            <a:r>
              <a:rPr lang="fr-FR" sz="1200" dirty="0" err="1">
                <a:ea typeface="+mn-lt"/>
                <a:cs typeface="+mn-lt"/>
              </a:rPr>
              <a:t>them</a:t>
            </a:r>
            <a:r>
              <a:rPr lang="el-GR" sz="1200" dirty="0">
                <a:ea typeface="+mn-lt"/>
                <a:cs typeface="+mn-lt"/>
              </a:rPr>
              <a:t> and secondly the changing nature of such an ecosystem.</a:t>
            </a:r>
            <a:endParaRPr lang="el-GR" sz="1200" dirty="0"/>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9</a:t>
            </a:fld>
            <a:endParaRPr lang="en-US"/>
          </a:p>
        </p:txBody>
      </p:sp>
    </p:spTree>
    <p:extLst>
      <p:ext uri="{BB962C8B-B14F-4D97-AF65-F5344CB8AC3E}">
        <p14:creationId xmlns:p14="http://schemas.microsoft.com/office/powerpoint/2010/main" val="250108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GR" sz="2000" dirty="0">
                <a:ea typeface="+mn-lt"/>
                <a:cs typeface="+mn-lt"/>
              </a:rPr>
              <a:t>UNESCO defines a learning city as a city that:</a:t>
            </a:r>
          </a:p>
          <a:p>
            <a:pPr lvl="1">
              <a:buFont typeface="Wingdings" panose="05000000000000000000" pitchFamily="2" charset="2"/>
              <a:buChar char="Ø"/>
            </a:pPr>
            <a:r>
              <a:rPr lang="el-GR" sz="1600" dirty="0">
                <a:ea typeface="+mn-lt"/>
                <a:cs typeface="+mn-lt"/>
              </a:rPr>
              <a:t>effectively mobilizes its resources in every sector to promote inclusive learning from basic to higher education;</a:t>
            </a:r>
          </a:p>
          <a:p>
            <a:pPr lvl="1">
              <a:buFont typeface="Wingdings" panose="05000000000000000000" pitchFamily="2" charset="2"/>
              <a:buChar char="Ø"/>
            </a:pPr>
            <a:r>
              <a:rPr lang="el-GR" sz="1600" dirty="0">
                <a:ea typeface="+mn-lt"/>
                <a:cs typeface="+mn-lt"/>
              </a:rPr>
              <a:t>revitalizes learning in families and communities;</a:t>
            </a:r>
          </a:p>
          <a:p>
            <a:pPr lvl="1">
              <a:buFont typeface="Wingdings" panose="05000000000000000000" pitchFamily="2" charset="2"/>
              <a:buChar char="Ø"/>
            </a:pPr>
            <a:r>
              <a:rPr lang="el-GR" sz="1600" dirty="0">
                <a:ea typeface="+mn-lt"/>
                <a:cs typeface="+mn-lt"/>
              </a:rPr>
              <a:t>facilitates learning for and in the workplace;</a:t>
            </a:r>
          </a:p>
          <a:p>
            <a:pPr lvl="1">
              <a:buFont typeface="Wingdings" panose="05000000000000000000" pitchFamily="2" charset="2"/>
              <a:buChar char="Ø"/>
            </a:pPr>
            <a:r>
              <a:rPr lang="el-GR" sz="1600" dirty="0">
                <a:ea typeface="+mn-lt"/>
                <a:cs typeface="+mn-lt"/>
              </a:rPr>
              <a:t>extends the use of modern learning technologies;</a:t>
            </a:r>
          </a:p>
          <a:p>
            <a:pPr lvl="1">
              <a:buFont typeface="Wingdings" panose="05000000000000000000" pitchFamily="2" charset="2"/>
              <a:buChar char="Ø"/>
            </a:pPr>
            <a:r>
              <a:rPr lang="el-GR" sz="1600" dirty="0">
                <a:ea typeface="+mn-lt"/>
                <a:cs typeface="+mn-lt"/>
              </a:rPr>
              <a:t>enhances quality and excellence in learning; and</a:t>
            </a:r>
          </a:p>
          <a:p>
            <a:pPr lvl="1">
              <a:buFont typeface="Wingdings" panose="05000000000000000000" pitchFamily="2" charset="2"/>
              <a:buChar char="Ø"/>
            </a:pPr>
            <a:r>
              <a:rPr lang="el-GR" sz="1600" dirty="0">
                <a:ea typeface="+mn-lt"/>
                <a:cs typeface="+mn-lt"/>
              </a:rPr>
              <a:t>fosters a culture of learning throughout life.</a:t>
            </a:r>
            <a:r>
              <a:rPr lang="fr-FR" sz="1600" dirty="0">
                <a:ea typeface="+mn-lt"/>
                <a:cs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a typeface="+mn-lt"/>
                <a:cs typeface="+mn-lt"/>
              </a:rPr>
              <a:t>In </a:t>
            </a:r>
            <a:r>
              <a:rPr lang="fr-FR" sz="1200" dirty="0" err="1">
                <a:ea typeface="+mn-lt"/>
                <a:cs typeface="+mn-lt"/>
              </a:rPr>
              <a:t>this</a:t>
            </a:r>
            <a:r>
              <a:rPr lang="fr-FR" sz="1200" dirty="0">
                <a:ea typeface="+mn-lt"/>
                <a:cs typeface="+mn-lt"/>
              </a:rPr>
              <a:t> </a:t>
            </a:r>
            <a:r>
              <a:rPr lang="fr-FR" sz="1200" dirty="0" err="1">
                <a:ea typeface="+mn-lt"/>
                <a:cs typeface="+mn-lt"/>
              </a:rPr>
              <a:t>context</a:t>
            </a:r>
            <a:r>
              <a:rPr lang="fr-FR" sz="1200" dirty="0">
                <a:ea typeface="+mn-lt"/>
                <a:cs typeface="+mn-lt"/>
              </a:rPr>
              <a:t>, the CONNECT </a:t>
            </a:r>
            <a:r>
              <a:rPr lang="fr-FR" sz="1200" dirty="0" err="1">
                <a:ea typeface="+mn-lt"/>
                <a:cs typeface="+mn-lt"/>
              </a:rPr>
              <a:t>project</a:t>
            </a:r>
            <a:r>
              <a:rPr lang="fr-FR" sz="1200" dirty="0">
                <a:ea typeface="+mn-lt"/>
                <a:cs typeface="+mn-lt"/>
              </a:rPr>
              <a:t> </a:t>
            </a:r>
            <a:r>
              <a:rPr lang="fr-FR" sz="1200" dirty="0" err="1">
                <a:ea typeface="+mn-lt"/>
                <a:cs typeface="+mn-lt"/>
              </a:rPr>
              <a:t>aims</a:t>
            </a:r>
            <a:r>
              <a:rPr lang="fr-FR" sz="1200" dirty="0">
                <a:ea typeface="+mn-lt"/>
                <a:cs typeface="+mn-lt"/>
              </a:rPr>
              <a:t> at </a:t>
            </a:r>
            <a:r>
              <a:rPr lang="fr-FR" sz="1200" dirty="0" err="1">
                <a:ea typeface="+mn-lt"/>
                <a:cs typeface="+mn-lt"/>
              </a:rPr>
              <a:t>connecting</a:t>
            </a:r>
            <a:r>
              <a:rPr lang="fr-FR" sz="1200" dirty="0">
                <a:ea typeface="+mn-lt"/>
                <a:cs typeface="+mn-lt"/>
              </a:rPr>
              <a:t> </a:t>
            </a:r>
            <a:r>
              <a:rPr lang="fr-FR" sz="1200" dirty="0" err="1">
                <a:ea typeface="+mn-lt"/>
                <a:cs typeface="+mn-lt"/>
              </a:rPr>
              <a:t>learners</a:t>
            </a:r>
            <a:r>
              <a:rPr lang="fr-FR" sz="1200" dirty="0">
                <a:ea typeface="+mn-lt"/>
                <a:cs typeface="+mn-lt"/>
              </a:rPr>
              <a:t> </a:t>
            </a:r>
            <a:r>
              <a:rPr lang="fr-FR" sz="1200" dirty="0" err="1">
                <a:ea typeface="+mn-lt"/>
                <a:cs typeface="+mn-lt"/>
              </a:rPr>
              <a:t>with</a:t>
            </a:r>
            <a:r>
              <a:rPr lang="fr-FR" sz="1200" dirty="0">
                <a:ea typeface="+mn-lt"/>
                <a:cs typeface="+mn-lt"/>
              </a:rPr>
              <a:t> </a:t>
            </a:r>
            <a:r>
              <a:rPr lang="fr-FR" sz="1200" dirty="0" err="1">
                <a:ea typeface="+mn-lt"/>
                <a:cs typeface="+mn-lt"/>
              </a:rPr>
              <a:t>their</a:t>
            </a:r>
            <a:r>
              <a:rPr lang="fr-FR" sz="1200" dirty="0">
                <a:ea typeface="+mn-lt"/>
                <a:cs typeface="+mn-lt"/>
              </a:rPr>
              <a:t> </a:t>
            </a:r>
            <a:r>
              <a:rPr lang="fr-FR" sz="1200" dirty="0" err="1">
                <a:ea typeface="+mn-lt"/>
                <a:cs typeface="+mn-lt"/>
              </a:rPr>
              <a:t>cities</a:t>
            </a:r>
            <a:r>
              <a:rPr lang="fr-FR" sz="1200" dirty="0">
                <a:ea typeface="+mn-lt"/>
                <a:cs typeface="+mn-lt"/>
              </a:rPr>
              <a:t> </a:t>
            </a:r>
            <a:r>
              <a:rPr lang="fr-FR" sz="1200" dirty="0" err="1">
                <a:ea typeface="+mn-lt"/>
                <a:cs typeface="+mn-lt"/>
              </a:rPr>
              <a:t>within</a:t>
            </a:r>
            <a:r>
              <a:rPr lang="fr-FR" sz="1200" dirty="0">
                <a:ea typeface="+mn-lt"/>
                <a:cs typeface="+mn-lt"/>
              </a:rPr>
              <a:t> the </a:t>
            </a:r>
            <a:r>
              <a:rPr lang="fr-FR" sz="1200" dirty="0" err="1">
                <a:ea typeface="+mn-lt"/>
                <a:cs typeface="+mn-lt"/>
              </a:rPr>
              <a:t>context</a:t>
            </a:r>
            <a:r>
              <a:rPr lang="fr-FR" sz="1200" dirty="0">
                <a:ea typeface="+mn-lt"/>
                <a:cs typeface="+mn-lt"/>
              </a:rPr>
              <a:t> of </a:t>
            </a:r>
            <a:r>
              <a:rPr lang="fr-FR" sz="1200" dirty="0" err="1">
                <a:ea typeface="+mn-lt"/>
                <a:cs typeface="+mn-lt"/>
              </a:rPr>
              <a:t>learning</a:t>
            </a:r>
            <a:r>
              <a:rPr lang="fr-FR" sz="1200" dirty="0">
                <a:ea typeface="+mn-lt"/>
                <a:cs typeface="+mn-lt"/>
              </a:rPr>
              <a:t> </a:t>
            </a:r>
            <a:r>
              <a:rPr lang="fr-FR" sz="1200" dirty="0" err="1">
                <a:ea typeface="+mn-lt"/>
                <a:cs typeface="+mn-lt"/>
              </a:rPr>
              <a:t>opportunities</a:t>
            </a:r>
            <a:r>
              <a:rPr lang="fr-FR" sz="1200" dirty="0">
                <a:ea typeface="+mn-lt"/>
                <a:cs typeface="+mn-lt"/>
              </a:rPr>
              <a:t>. </a:t>
            </a:r>
            <a:r>
              <a:rPr lang="fr-FR" sz="1200" dirty="0" err="1">
                <a:ea typeface="+mn-lt"/>
                <a:cs typeface="+mn-lt"/>
              </a:rPr>
              <a:t>Learners</a:t>
            </a:r>
            <a:r>
              <a:rPr lang="fr-FR" sz="1200" dirty="0">
                <a:ea typeface="+mn-lt"/>
                <a:cs typeface="+mn-lt"/>
              </a:rPr>
              <a:t> </a:t>
            </a:r>
            <a:r>
              <a:rPr lang="fr-FR" sz="1200" dirty="0" err="1">
                <a:ea typeface="+mn-lt"/>
                <a:cs typeface="+mn-lt"/>
              </a:rPr>
              <a:t>will</a:t>
            </a:r>
            <a:r>
              <a:rPr lang="fr-FR" sz="1200" dirty="0">
                <a:ea typeface="+mn-lt"/>
                <a:cs typeface="+mn-lt"/>
              </a:rPr>
              <a:t> </a:t>
            </a:r>
            <a:r>
              <a:rPr lang="fr-FR" sz="1200" dirty="0" err="1">
                <a:ea typeface="+mn-lt"/>
                <a:cs typeface="+mn-lt"/>
              </a:rPr>
              <a:t>be</a:t>
            </a:r>
            <a:r>
              <a:rPr lang="fr-FR" sz="1200" dirty="0">
                <a:ea typeface="+mn-lt"/>
                <a:cs typeface="+mn-lt"/>
              </a:rPr>
              <a:t> put in contact </a:t>
            </a:r>
            <a:r>
              <a:rPr lang="fr-FR" sz="1200" dirty="0" err="1">
                <a:ea typeface="+mn-lt"/>
                <a:cs typeface="+mn-lt"/>
              </a:rPr>
              <a:t>with</a:t>
            </a:r>
            <a:r>
              <a:rPr lang="fr-FR" sz="1200" dirty="0">
                <a:ea typeface="+mn-lt"/>
                <a:cs typeface="+mn-lt"/>
              </a:rPr>
              <a:t> institutions and </a:t>
            </a:r>
            <a:r>
              <a:rPr lang="fr-FR" sz="1200" dirty="0" err="1">
                <a:ea typeface="+mn-lt"/>
                <a:cs typeface="+mn-lt"/>
              </a:rPr>
              <a:t>learning</a:t>
            </a:r>
            <a:r>
              <a:rPr lang="fr-FR" sz="1200" dirty="0">
                <a:ea typeface="+mn-lt"/>
                <a:cs typeface="+mn-lt"/>
              </a:rPr>
              <a:t> programmes </a:t>
            </a:r>
            <a:r>
              <a:rPr lang="fr-FR" sz="1200" dirty="0" err="1">
                <a:ea typeface="+mn-lt"/>
                <a:cs typeface="+mn-lt"/>
              </a:rPr>
              <a:t>within</a:t>
            </a:r>
            <a:r>
              <a:rPr lang="fr-FR" sz="1200" dirty="0">
                <a:ea typeface="+mn-lt"/>
                <a:cs typeface="+mn-lt"/>
              </a:rPr>
              <a:t> </a:t>
            </a:r>
            <a:r>
              <a:rPr lang="fr-FR" sz="1200" dirty="0" err="1">
                <a:ea typeface="+mn-lt"/>
                <a:cs typeface="+mn-lt"/>
              </a:rPr>
              <a:t>their</a:t>
            </a:r>
            <a:r>
              <a:rPr lang="fr-FR" sz="1200" dirty="0">
                <a:ea typeface="+mn-lt"/>
                <a:cs typeface="+mn-lt"/>
              </a:rPr>
              <a:t> </a:t>
            </a:r>
            <a:r>
              <a:rPr lang="fr-FR" sz="1200" dirty="0" err="1">
                <a:ea typeface="+mn-lt"/>
                <a:cs typeface="+mn-lt"/>
              </a:rPr>
              <a:t>cities</a:t>
            </a:r>
            <a:r>
              <a:rPr lang="fr-FR" sz="1200" dirty="0">
                <a:ea typeface="+mn-lt"/>
                <a:cs typeface="+mn-lt"/>
              </a:rPr>
              <a:t> in </a:t>
            </a:r>
            <a:r>
              <a:rPr lang="fr-FR" sz="1200" dirty="0" err="1">
                <a:ea typeface="+mn-lt"/>
                <a:cs typeface="+mn-lt"/>
              </a:rPr>
              <a:t>order</a:t>
            </a:r>
            <a:r>
              <a:rPr lang="fr-FR" sz="1200" dirty="0">
                <a:ea typeface="+mn-lt"/>
                <a:cs typeface="+mn-lt"/>
              </a:rPr>
              <a:t> to </a:t>
            </a:r>
            <a:r>
              <a:rPr lang="fr-FR" sz="1200" dirty="0" err="1">
                <a:ea typeface="+mn-lt"/>
                <a:cs typeface="+mn-lt"/>
              </a:rPr>
              <a:t>broaden</a:t>
            </a:r>
            <a:r>
              <a:rPr lang="fr-FR" sz="1200" dirty="0">
                <a:ea typeface="+mn-lt"/>
                <a:cs typeface="+mn-lt"/>
              </a:rPr>
              <a:t> </a:t>
            </a:r>
            <a:r>
              <a:rPr lang="fr-FR" sz="1200" dirty="0" err="1">
                <a:ea typeface="+mn-lt"/>
                <a:cs typeface="+mn-lt"/>
              </a:rPr>
              <a:t>their</a:t>
            </a:r>
            <a:r>
              <a:rPr lang="fr-FR" sz="1200" dirty="0">
                <a:ea typeface="+mn-lt"/>
                <a:cs typeface="+mn-lt"/>
              </a:rPr>
              <a:t> </a:t>
            </a:r>
            <a:r>
              <a:rPr lang="fr-FR" sz="1200" dirty="0" err="1">
                <a:ea typeface="+mn-lt"/>
                <a:cs typeface="+mn-lt"/>
              </a:rPr>
              <a:t>learning</a:t>
            </a:r>
            <a:r>
              <a:rPr lang="fr-FR" sz="1200" dirty="0">
                <a:ea typeface="+mn-lt"/>
                <a:cs typeface="+mn-lt"/>
              </a:rPr>
              <a:t> </a:t>
            </a:r>
            <a:r>
              <a:rPr lang="fr-FR" sz="1200" dirty="0" err="1">
                <a:ea typeface="+mn-lt"/>
                <a:cs typeface="+mn-lt"/>
              </a:rPr>
              <a:t>experience</a:t>
            </a:r>
            <a:r>
              <a:rPr lang="fr-FR" sz="1200" dirty="0">
                <a:ea typeface="+mn-lt"/>
                <a:cs typeface="+mn-lt"/>
              </a:rPr>
              <a:t> and </a:t>
            </a:r>
            <a:r>
              <a:rPr lang="fr-FR" sz="1200" dirty="0" err="1">
                <a:ea typeface="+mn-lt"/>
                <a:cs typeface="+mn-lt"/>
              </a:rPr>
              <a:t>enhance</a:t>
            </a:r>
            <a:r>
              <a:rPr lang="fr-FR" sz="1200" dirty="0">
                <a:ea typeface="+mn-lt"/>
                <a:cs typeface="+mn-lt"/>
              </a:rPr>
              <a:t> </a:t>
            </a:r>
            <a:r>
              <a:rPr lang="fr-FR" sz="1200" dirty="0" err="1">
                <a:ea typeface="+mn-lt"/>
                <a:cs typeface="+mn-lt"/>
              </a:rPr>
              <a:t>their</a:t>
            </a:r>
            <a:r>
              <a:rPr lang="fr-FR" sz="1200" dirty="0">
                <a:ea typeface="+mn-lt"/>
                <a:cs typeface="+mn-lt"/>
              </a:rPr>
              <a:t> selves.</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10</a:t>
            </a:fld>
            <a:endParaRPr lang="en-US"/>
          </a:p>
        </p:txBody>
      </p:sp>
    </p:spTree>
    <p:extLst>
      <p:ext uri="{BB962C8B-B14F-4D97-AF65-F5344CB8AC3E}">
        <p14:creationId xmlns:p14="http://schemas.microsoft.com/office/powerpoint/2010/main" val="186578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TW Cen MT"/>
              </a:rPr>
              <a:t>Facilitators are members of the </a:t>
            </a:r>
            <a:r>
              <a:rPr lang="en-US" sz="1200" dirty="0" err="1">
                <a:latin typeface="TW Cen MT"/>
              </a:rPr>
              <a:t>Educities</a:t>
            </a:r>
            <a:r>
              <a:rPr lang="en-US" sz="1200" dirty="0">
                <a:latin typeface="TW Cen MT"/>
              </a:rPr>
              <a:t> platform that will have an extended role for community building: </a:t>
            </a:r>
            <a:endParaRPr lang="el-GR" sz="1200" dirty="0">
              <a:ea typeface="+mn-lt"/>
              <a:cs typeface="+mn-lt"/>
            </a:endParaRPr>
          </a:p>
          <a:p>
            <a:pPr marL="342900" indent="-342900">
              <a:buAutoNum type="arabicPeriod"/>
            </a:pPr>
            <a:r>
              <a:rPr lang="en-US" sz="1200" dirty="0">
                <a:latin typeface="TW Cen MT"/>
              </a:rPr>
              <a:t>By introducing to and guiding learners through the learning environment</a:t>
            </a:r>
            <a:endParaRPr lang="el-GR" sz="1200" dirty="0">
              <a:ea typeface="+mn-lt"/>
              <a:cs typeface="+mn-lt"/>
            </a:endParaRPr>
          </a:p>
          <a:p>
            <a:pPr marL="342900" indent="-342900">
              <a:buAutoNum type="arabicPeriod"/>
            </a:pPr>
            <a:r>
              <a:rPr lang="en-US" sz="1200" dirty="0">
                <a:latin typeface="TW Cen MT"/>
              </a:rPr>
              <a:t>By scaffolding learners’ experiences in life-relevant learning environments </a:t>
            </a:r>
          </a:p>
          <a:p>
            <a:r>
              <a:rPr lang="en-US" sz="1200" dirty="0">
                <a:latin typeface="TW Cen MT"/>
              </a:rPr>
              <a:t>This role will be accomplished through specific tasks like: </a:t>
            </a:r>
            <a:endParaRPr lang="en-US" sz="1200" dirty="0">
              <a:ea typeface="+mn-lt"/>
              <a:cs typeface="+mn-lt"/>
            </a:endParaRPr>
          </a:p>
          <a:p>
            <a:pPr marL="342900" indent="-342900">
              <a:buAutoNum type="arabicPeriod"/>
            </a:pPr>
            <a:r>
              <a:rPr lang="en-US" sz="1200" dirty="0">
                <a:latin typeface="TW Cen MT"/>
              </a:rPr>
              <a:t>Developing articles for the blog</a:t>
            </a:r>
            <a:endParaRPr lang="en-US" sz="1200" dirty="0">
              <a:ea typeface="+mn-lt"/>
              <a:cs typeface="+mn-lt"/>
            </a:endParaRPr>
          </a:p>
          <a:p>
            <a:pPr marL="342900" indent="-342900">
              <a:buAutoNum type="arabicPeriod"/>
            </a:pPr>
            <a:r>
              <a:rPr lang="en-US" sz="1200" dirty="0">
                <a:latin typeface="TW Cen MT"/>
              </a:rPr>
              <a:t>Welcoming new members and initiate discussions </a:t>
            </a:r>
            <a:endParaRPr lang="en-US" sz="1200" dirty="0">
              <a:ea typeface="+mn-lt"/>
              <a:cs typeface="+mn-lt"/>
            </a:endParaRPr>
          </a:p>
          <a:p>
            <a:pPr marL="342900" indent="-342900">
              <a:buAutoNum type="arabicPeriod"/>
            </a:pPr>
            <a:r>
              <a:rPr lang="en-US" sz="1200" dirty="0">
                <a:latin typeface="TW Cen MT"/>
              </a:rPr>
              <a:t>Initiating groups</a:t>
            </a:r>
            <a:endParaRPr lang="en-US" sz="1200" dirty="0">
              <a:ea typeface="+mn-lt"/>
              <a:cs typeface="+mn-lt"/>
            </a:endParaRPr>
          </a:p>
          <a:p>
            <a:pPr marL="342900" indent="-342900">
              <a:buAutoNum type="arabicPeriod"/>
            </a:pPr>
            <a:r>
              <a:rPr lang="en-US" sz="1200" dirty="0">
                <a:latin typeface="TW Cen MT"/>
              </a:rPr>
              <a:t>Facilitating discussions in the groups</a:t>
            </a:r>
            <a:endParaRPr lang="en-US" sz="1200" dirty="0">
              <a:ea typeface="+mn-lt"/>
              <a:cs typeface="+mn-lt"/>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13</a:t>
            </a:fld>
            <a:endParaRPr lang="en-US"/>
          </a:p>
        </p:txBody>
      </p:sp>
    </p:spTree>
    <p:extLst>
      <p:ext uri="{BB962C8B-B14F-4D97-AF65-F5344CB8AC3E}">
        <p14:creationId xmlns:p14="http://schemas.microsoft.com/office/powerpoint/2010/main" val="280662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effectLst/>
                <a:latin typeface="Segoe UI" panose="020B0502040204020203" pitchFamily="34" charset="0"/>
              </a:rPr>
              <a:t>The news feed is here to keep you updated on the latest news of the communities, be it the creation of new groups of interest or new resources available. You can also upload articles or news yourself. </a:t>
            </a:r>
            <a:r>
              <a:rPr lang="en-US" dirty="0">
                <a:latin typeface="Segoe UI" panose="020B0502040204020203" pitchFamily="34" charset="0"/>
              </a:rPr>
              <a:t>The news feed will give you the opportunity to stay informed in order to keep the learners informed. </a:t>
            </a:r>
          </a:p>
          <a:p>
            <a:pPr algn="l"/>
            <a:endParaRPr lang="en-US" dirty="0">
              <a:latin typeface="Segoe UI" panose="020B0502040204020203" pitchFamily="34" charset="0"/>
            </a:endParaRPr>
          </a:p>
          <a:p>
            <a:pPr algn="l"/>
            <a:r>
              <a:rPr lang="en-US" dirty="0">
                <a:latin typeface="Segoe UI" panose="020B0502040204020203" pitchFamily="34" charset="0"/>
              </a:rPr>
              <a:t>In addition, each platform contains a list of its members. This way, you have a direct link to the people who have the most relevant skills to help learners. </a:t>
            </a:r>
            <a:r>
              <a:rPr lang="en-US" b="0" i="0" dirty="0">
                <a:effectLst/>
                <a:latin typeface="Segoe UI" panose="020B0502040204020203" pitchFamily="34" charset="0"/>
              </a:rPr>
              <a:t>This tool will be helpful especially when putting in contact </a:t>
            </a:r>
            <a:r>
              <a:rPr lang="en-US" dirty="0">
                <a:latin typeface="Segoe UI" panose="020B0502040204020203" pitchFamily="34" charset="0"/>
              </a:rPr>
              <a:t>different people with different background and when creating groups.</a:t>
            </a:r>
          </a:p>
          <a:p>
            <a:pPr algn="l"/>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rPr>
              <a:t>Next, one of the most important aspects of connected learning is this idea of connection. In order to connect experts with learners and beginners, it is important to give them a space to discuss ideas and share knowledge. </a:t>
            </a:r>
            <a:r>
              <a:rPr lang="en-US" b="0" i="0" dirty="0">
                <a:effectLst/>
                <a:latin typeface="Segoe UI" panose="020B0502040204020203" pitchFamily="34" charset="0"/>
              </a:rPr>
              <a:t>This is what the Groups tool is aimed at: bringing people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top of this, there are specific tools in certain platforms: first, </a:t>
            </a:r>
            <a:r>
              <a:rPr lang="en-US" b="0" i="0" dirty="0">
                <a:effectLst/>
                <a:latin typeface="Segoe UI" panose="020B0502040204020203" pitchFamily="34" charset="0"/>
              </a:rPr>
              <a:t>the German platform contains a section that gathers new learning resources in order to make them more accessible to learners and facilitators. Second, the CONNECT project also aims at connecting learners with places to learn in their cities. This is why the Greek website contains this ”Educational Institutions &amp; </a:t>
            </a:r>
            <a:r>
              <a:rPr lang="en-US" b="0" i="0" dirty="0" err="1">
                <a:effectLst/>
                <a:latin typeface="Segoe UI" panose="020B0502040204020203" pitchFamily="34" charset="0"/>
              </a:rPr>
              <a:t>Programmes</a:t>
            </a:r>
            <a:r>
              <a:rPr lang="en-US" b="0" i="0" dirty="0">
                <a:effectLst/>
                <a:latin typeface="Segoe UI" panose="020B0502040204020203" pitchFamily="34" charset="0"/>
              </a:rPr>
              <a:t>” section, to allow learners to get firsthand knowledge from specialized institutions and </a:t>
            </a:r>
            <a:r>
              <a:rPr lang="en-US" b="0" i="0" dirty="0" err="1">
                <a:effectLst/>
                <a:latin typeface="Segoe UI" panose="020B0502040204020203" pitchFamily="34" charset="0"/>
              </a:rPr>
              <a:t>programmes</a:t>
            </a:r>
            <a:r>
              <a:rPr lang="en-US" b="0" i="0" dirty="0">
                <a:effectLst/>
                <a:latin typeface="Segoe UI" panose="020B0502040204020203" pitchFamily="34" charset="0"/>
              </a:rPr>
              <a:t> around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14</a:t>
            </a:fld>
            <a:endParaRPr lang="en-US"/>
          </a:p>
        </p:txBody>
      </p:sp>
    </p:spTree>
    <p:extLst>
      <p:ext uri="{BB962C8B-B14F-4D97-AF65-F5344CB8AC3E}">
        <p14:creationId xmlns:p14="http://schemas.microsoft.com/office/powerpoint/2010/main" val="88515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Interaction is a key element of connected learning. You have to keep in mind that connected learning is a collaboration. As such, l</a:t>
            </a:r>
            <a:r>
              <a:rPr lang="en-US" dirty="0">
                <a:latin typeface="Segoe UI" panose="020B0502040204020203" pitchFamily="34" charset="0"/>
              </a:rPr>
              <a:t>earners come to you, as a facilitator, to help them achieve their goals. </a:t>
            </a:r>
            <a:r>
              <a:rPr lang="en-US" b="0" i="0" dirty="0">
                <a:effectLst/>
                <a:latin typeface="Segoe UI" panose="020B0502040204020203" pitchFamily="34" charset="0"/>
              </a:rPr>
              <a:t>CONNECT is based on having the support of a facilitator which means a learner will not be alone, searching and deciphering the information. </a:t>
            </a:r>
            <a:r>
              <a:rPr lang="en-US" dirty="0">
                <a:latin typeface="Segoe UI" panose="020B0502040204020203" pitchFamily="34" charset="0"/>
              </a:rPr>
              <a:t>Not only is the facilitator there to bring a strong support to the learning experience but there is a whole community that is there to back them throughout their project. In order to help learners bring their projects to fruition, facilitators will provide practical ideas and information to the learners while also encouraging exchanges within the online community. </a:t>
            </a:r>
            <a:r>
              <a:rPr lang="en-US" b="0" i="0" dirty="0">
                <a:effectLst/>
                <a:latin typeface="Segoe UI" panose="020B0502040204020203" pitchFamily="34" charset="0"/>
              </a:rPr>
              <a:t>The facilitator is like a coach for learners: helping them find the relevant information and applying it to their personal projects</a:t>
            </a:r>
            <a:r>
              <a:rPr lang="en-US" dirty="0">
                <a:latin typeface="Segoe UI" panose="020B0502040204020203" pitchFamily="34" charset="0"/>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rPr>
              <a:t>Connected learning </a:t>
            </a:r>
            <a:r>
              <a:rPr lang="en-US" u="sng" dirty="0">
                <a:latin typeface="Segoe UI" panose="020B0502040204020203" pitchFamily="34" charset="0"/>
              </a:rPr>
              <a:t>IS NOT </a:t>
            </a:r>
            <a:r>
              <a:rPr lang="en-US" dirty="0">
                <a:latin typeface="Segoe UI" panose="020B0502040204020203" pitchFamily="34" charset="0"/>
              </a:rPr>
              <a:t>about delegating the creative process to the facilitator. T</a:t>
            </a:r>
            <a:r>
              <a:rPr lang="en-US" b="0" i="0" dirty="0">
                <a:effectLst/>
                <a:latin typeface="Segoe UI" panose="020B0502040204020203" pitchFamily="34" charset="0"/>
              </a:rPr>
              <a:t>he learner is a co-creator of his project, he will be active in the entire process. </a:t>
            </a:r>
            <a:r>
              <a:rPr lang="en-US" dirty="0">
                <a:latin typeface="Segoe UI" panose="020B0502040204020203" pitchFamily="34" charset="0"/>
              </a:rPr>
              <a:t>Being connected to a community of experts and beginners, the learner has access to a variety of experiences, knowledge and help in order to better the outcomes of their projects. They express their interests, decide the orientation of their project and what goals they want to set. As a facilitator, your job is to help them achieve said goals. To help this process, </a:t>
            </a:r>
            <a:r>
              <a:rPr lang="en-US" b="0" i="0" dirty="0">
                <a:effectLst/>
                <a:latin typeface="Segoe UI" panose="020B0502040204020203" pitchFamily="34" charset="0"/>
              </a:rPr>
              <a:t>the connected learning space is not compartmentalized: learners have access to a wide variety of experts, beginners, other learners, facilitators, </a:t>
            </a:r>
            <a:r>
              <a:rPr lang="en-US" b="0" i="0" dirty="0" err="1">
                <a:effectLst/>
                <a:latin typeface="Segoe UI" panose="020B0502040204020203" pitchFamily="34" charset="0"/>
              </a:rPr>
              <a:t>etc</a:t>
            </a:r>
            <a:r>
              <a:rPr lang="en-US" b="0" i="0" dirty="0">
                <a:effectLst/>
                <a:latin typeface="Segoe UI" panose="020B0502040204020203" pitchFamily="34" charset="0"/>
              </a:rPr>
              <a:t>…</a:t>
            </a:r>
          </a:p>
        </p:txBody>
      </p:sp>
      <p:sp>
        <p:nvSpPr>
          <p:cNvPr id="4" name="Espace réservé du numéro de diapositive 3"/>
          <p:cNvSpPr>
            <a:spLocks noGrp="1"/>
          </p:cNvSpPr>
          <p:nvPr>
            <p:ph type="sldNum" sz="quarter" idx="5"/>
          </p:nvPr>
        </p:nvSpPr>
        <p:spPr/>
        <p:txBody>
          <a:bodyPr/>
          <a:lstStyle/>
          <a:p>
            <a:fld id="{0141DA01-A98D-43A0-BD93-0B982B151189}" type="slidenum">
              <a:rPr lang="en-US" smtClean="0"/>
              <a:t>16</a:t>
            </a:fld>
            <a:endParaRPr lang="en-US"/>
          </a:p>
        </p:txBody>
      </p:sp>
    </p:spTree>
    <p:extLst>
      <p:ext uri="{BB962C8B-B14F-4D97-AF65-F5344CB8AC3E}">
        <p14:creationId xmlns:p14="http://schemas.microsoft.com/office/powerpoint/2010/main" val="412971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124194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19555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96830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50179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97481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F90575-87AB-4743-8621-5705C10D478E}"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4013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F90575-87AB-4743-8621-5705C10D478E}"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42325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56612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208145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3_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5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12969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90575-87AB-4743-8621-5705C10D478E}"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83416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232453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F90575-87AB-4743-8621-5705C10D478E}"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40409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F90575-87AB-4743-8621-5705C10D478E}"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287851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90575-87AB-4743-8621-5705C10D478E}"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174620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354449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F90575-87AB-4743-8621-5705C10D478E}"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6FF20-0FD3-4D3E-BF1C-6A7848D2307F}" type="slidenum">
              <a:rPr lang="en-US" smtClean="0"/>
              <a:t>‹Nr.›</a:t>
            </a:fld>
            <a:endParaRPr lang="en-US"/>
          </a:p>
        </p:txBody>
      </p:sp>
    </p:spTree>
    <p:extLst>
      <p:ext uri="{BB962C8B-B14F-4D97-AF65-F5344CB8AC3E}">
        <p14:creationId xmlns:p14="http://schemas.microsoft.com/office/powerpoint/2010/main" val="100336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1108" y="618518"/>
            <a:ext cx="9684377"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894996" y="2249487"/>
            <a:ext cx="9722225"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26732"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7F90575-87AB-4743-8621-5705C10D478E}" type="datetimeFigureOut">
              <a:rPr lang="en-US" smtClean="0"/>
              <a:t>9/7/2021</a:t>
            </a:fld>
            <a:endParaRPr lang="en-US"/>
          </a:p>
        </p:txBody>
      </p:sp>
      <p:sp>
        <p:nvSpPr>
          <p:cNvPr id="5" name="Footer Placeholder 4"/>
          <p:cNvSpPr>
            <a:spLocks noGrp="1"/>
          </p:cNvSpPr>
          <p:nvPr>
            <p:ph type="ftr" sz="quarter" idx="3"/>
          </p:nvPr>
        </p:nvSpPr>
        <p:spPr>
          <a:xfrm>
            <a:off x="1894997" y="5883275"/>
            <a:ext cx="6053066"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4613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A6FF20-0FD3-4D3E-BF1C-6A7848D2307F}" type="slidenum">
              <a:rPr lang="en-US" smtClean="0"/>
              <a:t>‹Nr.›</a:t>
            </a:fld>
            <a:endParaRPr lang="en-US"/>
          </a:p>
        </p:txBody>
      </p:sp>
      <p:grpSp>
        <p:nvGrpSpPr>
          <p:cNvPr id="48" name="กลุ่ม 635">
            <a:extLst>
              <a:ext uri="{FF2B5EF4-FFF2-40B4-BE49-F238E27FC236}">
                <a16:creationId xmlns:a16="http://schemas.microsoft.com/office/drawing/2014/main" id="{54D7819A-DB4E-4513-89CA-6AD0E3D782E5}"/>
              </a:ext>
            </a:extLst>
          </p:cNvPr>
          <p:cNvGrpSpPr/>
          <p:nvPr userDrawn="1"/>
        </p:nvGrpSpPr>
        <p:grpSpPr>
          <a:xfrm rot="20088718">
            <a:off x="169439" y="2471763"/>
            <a:ext cx="962684" cy="879935"/>
            <a:chOff x="21155026" y="11859317"/>
            <a:chExt cx="508000" cy="503238"/>
          </a:xfrm>
        </p:grpSpPr>
        <p:sp>
          <p:nvSpPr>
            <p:cNvPr id="49" name="Oval 1555">
              <a:extLst>
                <a:ext uri="{FF2B5EF4-FFF2-40B4-BE49-F238E27FC236}">
                  <a16:creationId xmlns:a16="http://schemas.microsoft.com/office/drawing/2014/main" id="{4F7A8A3C-E8B4-411E-B06F-C9FF9800EA22}"/>
                </a:ext>
              </a:extLst>
            </p:cNvPr>
            <p:cNvSpPr>
              <a:spLocks noChangeArrowheads="1"/>
            </p:cNvSpPr>
            <p:nvPr/>
          </p:nvSpPr>
          <p:spPr bwMode="auto">
            <a:xfrm>
              <a:off x="21155026" y="11859317"/>
              <a:ext cx="508000" cy="503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Oval 1556">
              <a:extLst>
                <a:ext uri="{FF2B5EF4-FFF2-40B4-BE49-F238E27FC236}">
                  <a16:creationId xmlns:a16="http://schemas.microsoft.com/office/drawing/2014/main" id="{54853934-1453-4A08-A711-D3D899F4E174}"/>
                </a:ext>
              </a:extLst>
            </p:cNvPr>
            <p:cNvSpPr>
              <a:spLocks noChangeArrowheads="1"/>
            </p:cNvSpPr>
            <p:nvPr/>
          </p:nvSpPr>
          <p:spPr bwMode="auto">
            <a:xfrm>
              <a:off x="21178839" y="11881542"/>
              <a:ext cx="457200" cy="457200"/>
            </a:xfrm>
            <a:prstGeom prst="ellipse">
              <a:avLst/>
            </a:prstGeom>
            <a:solidFill>
              <a:srgbClr val="30A2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Freeform 1557">
              <a:extLst>
                <a:ext uri="{FF2B5EF4-FFF2-40B4-BE49-F238E27FC236}">
                  <a16:creationId xmlns:a16="http://schemas.microsoft.com/office/drawing/2014/main" id="{3A7F3E6A-23BA-473B-9C6F-29E9794C0A82}"/>
                </a:ext>
              </a:extLst>
            </p:cNvPr>
            <p:cNvSpPr>
              <a:spLocks/>
            </p:cNvSpPr>
            <p:nvPr/>
          </p:nvSpPr>
          <p:spPr bwMode="auto">
            <a:xfrm>
              <a:off x="21507451" y="12008542"/>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3A8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Freeform 1558">
              <a:extLst>
                <a:ext uri="{FF2B5EF4-FFF2-40B4-BE49-F238E27FC236}">
                  <a16:creationId xmlns:a16="http://schemas.microsoft.com/office/drawing/2014/main" id="{A6596EED-B57E-49F5-A82F-4FBCD3FEA86B}"/>
                </a:ext>
              </a:extLst>
            </p:cNvPr>
            <p:cNvSpPr>
              <a:spLocks/>
            </p:cNvSpPr>
            <p:nvPr/>
          </p:nvSpPr>
          <p:spPr bwMode="auto">
            <a:xfrm>
              <a:off x="21507451" y="12008542"/>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Freeform 1559">
              <a:extLst>
                <a:ext uri="{FF2B5EF4-FFF2-40B4-BE49-F238E27FC236}">
                  <a16:creationId xmlns:a16="http://schemas.microsoft.com/office/drawing/2014/main" id="{D641CA37-3DC1-4B1F-AFCD-7DDCA2D68355}"/>
                </a:ext>
              </a:extLst>
            </p:cNvPr>
            <p:cNvSpPr>
              <a:spLocks noEditPoints="1"/>
            </p:cNvSpPr>
            <p:nvPr/>
          </p:nvSpPr>
          <p:spPr bwMode="auto">
            <a:xfrm>
              <a:off x="21507451" y="1201171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A8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Freeform 1560">
              <a:extLst>
                <a:ext uri="{FF2B5EF4-FFF2-40B4-BE49-F238E27FC236}">
                  <a16:creationId xmlns:a16="http://schemas.microsoft.com/office/drawing/2014/main" id="{D16A9ECD-D7D4-4125-AE3F-F7131CC451E1}"/>
                </a:ext>
              </a:extLst>
            </p:cNvPr>
            <p:cNvSpPr>
              <a:spLocks/>
            </p:cNvSpPr>
            <p:nvPr/>
          </p:nvSpPr>
          <p:spPr bwMode="auto">
            <a:xfrm>
              <a:off x="21358226" y="12124430"/>
              <a:ext cx="95250" cy="98425"/>
            </a:xfrm>
            <a:custGeom>
              <a:avLst/>
              <a:gdLst>
                <a:gd name="T0" fmla="*/ 29 w 29"/>
                <a:gd name="T1" fmla="*/ 15 h 30"/>
                <a:gd name="T2" fmla="*/ 26 w 29"/>
                <a:gd name="T3" fmla="*/ 1 h 30"/>
                <a:gd name="T4" fmla="*/ 4 w 29"/>
                <a:gd name="T5" fmla="*/ 0 h 30"/>
                <a:gd name="T6" fmla="*/ 0 w 29"/>
                <a:gd name="T7" fmla="*/ 16 h 30"/>
                <a:gd name="T8" fmla="*/ 13 w 29"/>
                <a:gd name="T9" fmla="*/ 30 h 30"/>
                <a:gd name="T10" fmla="*/ 29 w 29"/>
                <a:gd name="T11" fmla="*/ 15 h 30"/>
              </a:gdLst>
              <a:ahLst/>
              <a:cxnLst>
                <a:cxn ang="0">
                  <a:pos x="T0" y="T1"/>
                </a:cxn>
                <a:cxn ang="0">
                  <a:pos x="T2" y="T3"/>
                </a:cxn>
                <a:cxn ang="0">
                  <a:pos x="T4" y="T5"/>
                </a:cxn>
                <a:cxn ang="0">
                  <a:pos x="T6" y="T7"/>
                </a:cxn>
                <a:cxn ang="0">
                  <a:pos x="T8" y="T9"/>
                </a:cxn>
                <a:cxn ang="0">
                  <a:pos x="T10" y="T11"/>
                </a:cxn>
              </a:cxnLst>
              <a:rect l="0" t="0" r="r" b="b"/>
              <a:pathLst>
                <a:path w="29" h="30">
                  <a:moveTo>
                    <a:pt x="29" y="15"/>
                  </a:moveTo>
                  <a:cubicBezTo>
                    <a:pt x="29" y="15"/>
                    <a:pt x="26" y="15"/>
                    <a:pt x="26" y="1"/>
                  </a:cubicBezTo>
                  <a:cubicBezTo>
                    <a:pt x="18" y="0"/>
                    <a:pt x="4" y="0"/>
                    <a:pt x="4" y="0"/>
                  </a:cubicBezTo>
                  <a:cubicBezTo>
                    <a:pt x="4" y="0"/>
                    <a:pt x="6" y="16"/>
                    <a:pt x="0" y="16"/>
                  </a:cubicBezTo>
                  <a:cubicBezTo>
                    <a:pt x="0" y="16"/>
                    <a:pt x="1" y="29"/>
                    <a:pt x="13" y="30"/>
                  </a:cubicBezTo>
                  <a:cubicBezTo>
                    <a:pt x="24" y="30"/>
                    <a:pt x="29" y="19"/>
                    <a:pt x="29" y="15"/>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1561">
              <a:extLst>
                <a:ext uri="{FF2B5EF4-FFF2-40B4-BE49-F238E27FC236}">
                  <a16:creationId xmlns:a16="http://schemas.microsoft.com/office/drawing/2014/main" id="{E7E6967D-9250-49D7-AFC2-D6E38A0A05D6}"/>
                </a:ext>
              </a:extLst>
            </p:cNvPr>
            <p:cNvSpPr>
              <a:spLocks noEditPoints="1"/>
            </p:cNvSpPr>
            <p:nvPr/>
          </p:nvSpPr>
          <p:spPr bwMode="auto">
            <a:xfrm>
              <a:off x="21370926" y="12124430"/>
              <a:ext cx="73025" cy="28575"/>
            </a:xfrm>
            <a:custGeom>
              <a:avLst/>
              <a:gdLst>
                <a:gd name="T0" fmla="*/ 0 w 22"/>
                <a:gd name="T1" fmla="*/ 0 h 9"/>
                <a:gd name="T2" fmla="*/ 0 w 22"/>
                <a:gd name="T3" fmla="*/ 9 h 9"/>
                <a:gd name="T4" fmla="*/ 0 w 22"/>
                <a:gd name="T5" fmla="*/ 9 h 9"/>
                <a:gd name="T6" fmla="*/ 0 w 22"/>
                <a:gd name="T7" fmla="*/ 0 h 9"/>
                <a:gd name="T8" fmla="*/ 0 w 22"/>
                <a:gd name="T9" fmla="*/ 0 h 9"/>
                <a:gd name="T10" fmla="*/ 0 w 22"/>
                <a:gd name="T11" fmla="*/ 0 h 9"/>
                <a:gd name="T12" fmla="*/ 22 w 22"/>
                <a:gd name="T13" fmla="*/ 1 h 9"/>
                <a:gd name="T14" fmla="*/ 22 w 22"/>
                <a:gd name="T15" fmla="*/ 8 h 9"/>
                <a:gd name="T16" fmla="*/ 22 w 22"/>
                <a:gd name="T17" fmla="*/ 1 h 9"/>
                <a:gd name="T18" fmla="*/ 0 w 2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9">
                  <a:moveTo>
                    <a:pt x="0" y="0"/>
                  </a:moveTo>
                  <a:cubicBezTo>
                    <a:pt x="0" y="0"/>
                    <a:pt x="0" y="5"/>
                    <a:pt x="0" y="9"/>
                  </a:cubicBezTo>
                  <a:cubicBezTo>
                    <a:pt x="0" y="9"/>
                    <a:pt x="0" y="9"/>
                    <a:pt x="0" y="9"/>
                  </a:cubicBezTo>
                  <a:cubicBezTo>
                    <a:pt x="0" y="5"/>
                    <a:pt x="0" y="0"/>
                    <a:pt x="0" y="0"/>
                  </a:cubicBezTo>
                  <a:moveTo>
                    <a:pt x="0" y="0"/>
                  </a:moveTo>
                  <a:cubicBezTo>
                    <a:pt x="0" y="0"/>
                    <a:pt x="0" y="0"/>
                    <a:pt x="0" y="0"/>
                  </a:cubicBezTo>
                  <a:cubicBezTo>
                    <a:pt x="0" y="0"/>
                    <a:pt x="14" y="0"/>
                    <a:pt x="22" y="1"/>
                  </a:cubicBezTo>
                  <a:cubicBezTo>
                    <a:pt x="22" y="4"/>
                    <a:pt x="22" y="6"/>
                    <a:pt x="22" y="8"/>
                  </a:cubicBezTo>
                  <a:cubicBezTo>
                    <a:pt x="22" y="6"/>
                    <a:pt x="22" y="4"/>
                    <a:pt x="22" y="1"/>
                  </a:cubicBezTo>
                  <a:cubicBezTo>
                    <a:pt x="14" y="0"/>
                    <a:pt x="0" y="0"/>
                    <a:pt x="0" y="0"/>
                  </a:cubicBezTo>
                </a:path>
              </a:pathLst>
            </a:custGeom>
            <a:solidFill>
              <a:srgbClr val="3E98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1562">
              <a:extLst>
                <a:ext uri="{FF2B5EF4-FFF2-40B4-BE49-F238E27FC236}">
                  <a16:creationId xmlns:a16="http://schemas.microsoft.com/office/drawing/2014/main" id="{71F4E79F-7662-45B0-A5CC-F75F6BAEB7B3}"/>
                </a:ext>
              </a:extLst>
            </p:cNvPr>
            <p:cNvSpPr>
              <a:spLocks/>
            </p:cNvSpPr>
            <p:nvPr/>
          </p:nvSpPr>
          <p:spPr bwMode="auto">
            <a:xfrm>
              <a:off x="21370926" y="12124430"/>
              <a:ext cx="82550" cy="52388"/>
            </a:xfrm>
            <a:custGeom>
              <a:avLst/>
              <a:gdLst>
                <a:gd name="T0" fmla="*/ 0 w 25"/>
                <a:gd name="T1" fmla="*/ 0 h 16"/>
                <a:gd name="T2" fmla="*/ 0 w 25"/>
                <a:gd name="T3" fmla="*/ 0 h 16"/>
                <a:gd name="T4" fmla="*/ 0 w 25"/>
                <a:gd name="T5" fmla="*/ 9 h 16"/>
                <a:gd name="T6" fmla="*/ 25 w 25"/>
                <a:gd name="T7" fmla="*/ 16 h 16"/>
                <a:gd name="T8" fmla="*/ 25 w 25"/>
                <a:gd name="T9" fmla="*/ 15 h 16"/>
                <a:gd name="T10" fmla="*/ 22 w 25"/>
                <a:gd name="T11" fmla="*/ 8 h 16"/>
                <a:gd name="T12" fmla="*/ 22 w 25"/>
                <a:gd name="T13" fmla="*/ 1 h 16"/>
                <a:gd name="T14" fmla="*/ 0 w 2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0" y="0"/>
                  </a:moveTo>
                  <a:cubicBezTo>
                    <a:pt x="0" y="0"/>
                    <a:pt x="0" y="0"/>
                    <a:pt x="0" y="0"/>
                  </a:cubicBezTo>
                  <a:cubicBezTo>
                    <a:pt x="0" y="0"/>
                    <a:pt x="0" y="5"/>
                    <a:pt x="0" y="9"/>
                  </a:cubicBezTo>
                  <a:cubicBezTo>
                    <a:pt x="8" y="13"/>
                    <a:pt x="16" y="15"/>
                    <a:pt x="25" y="16"/>
                  </a:cubicBezTo>
                  <a:cubicBezTo>
                    <a:pt x="25" y="16"/>
                    <a:pt x="25" y="16"/>
                    <a:pt x="25" y="15"/>
                  </a:cubicBezTo>
                  <a:cubicBezTo>
                    <a:pt x="25" y="15"/>
                    <a:pt x="23" y="15"/>
                    <a:pt x="22" y="8"/>
                  </a:cubicBezTo>
                  <a:cubicBezTo>
                    <a:pt x="22" y="6"/>
                    <a:pt x="22" y="4"/>
                    <a:pt x="22" y="1"/>
                  </a:cubicBezTo>
                  <a:cubicBezTo>
                    <a:pt x="14" y="0"/>
                    <a:pt x="0" y="0"/>
                    <a:pt x="0" y="0"/>
                  </a:cubicBezTo>
                </a:path>
              </a:pathLst>
            </a:custGeom>
            <a:solidFill>
              <a:srgbClr val="EAB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1563">
              <a:extLst>
                <a:ext uri="{FF2B5EF4-FFF2-40B4-BE49-F238E27FC236}">
                  <a16:creationId xmlns:a16="http://schemas.microsoft.com/office/drawing/2014/main" id="{9BCA7C3D-95E8-40BE-805E-AEE6B31AE023}"/>
                </a:ext>
              </a:extLst>
            </p:cNvPr>
            <p:cNvSpPr>
              <a:spLocks/>
            </p:cNvSpPr>
            <p:nvPr/>
          </p:nvSpPr>
          <p:spPr bwMode="auto">
            <a:xfrm>
              <a:off x="21267739" y="12176817"/>
              <a:ext cx="282575" cy="155575"/>
            </a:xfrm>
            <a:custGeom>
              <a:avLst/>
              <a:gdLst>
                <a:gd name="T0" fmla="*/ 24 w 85"/>
                <a:gd name="T1" fmla="*/ 0 h 47"/>
                <a:gd name="T2" fmla="*/ 0 w 85"/>
                <a:gd name="T3" fmla="*/ 24 h 47"/>
                <a:gd name="T4" fmla="*/ 0 w 85"/>
                <a:gd name="T5" fmla="*/ 33 h 47"/>
                <a:gd name="T6" fmla="*/ 42 w 85"/>
                <a:gd name="T7" fmla="*/ 47 h 47"/>
                <a:gd name="T8" fmla="*/ 85 w 85"/>
                <a:gd name="T9" fmla="*/ 33 h 47"/>
                <a:gd name="T10" fmla="*/ 85 w 85"/>
                <a:gd name="T11" fmla="*/ 24 h 47"/>
                <a:gd name="T12" fmla="*/ 61 w 85"/>
                <a:gd name="T13" fmla="*/ 0 h 47"/>
                <a:gd name="T14" fmla="*/ 42 w 85"/>
                <a:gd name="T15" fmla="*/ 6 h 47"/>
                <a:gd name="T16" fmla="*/ 24 w 85"/>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7">
                  <a:moveTo>
                    <a:pt x="24" y="0"/>
                  </a:moveTo>
                  <a:cubicBezTo>
                    <a:pt x="10" y="1"/>
                    <a:pt x="0" y="10"/>
                    <a:pt x="0" y="24"/>
                  </a:cubicBezTo>
                  <a:cubicBezTo>
                    <a:pt x="0" y="33"/>
                    <a:pt x="0" y="33"/>
                    <a:pt x="0" y="33"/>
                  </a:cubicBezTo>
                  <a:cubicBezTo>
                    <a:pt x="11" y="42"/>
                    <a:pt x="26" y="47"/>
                    <a:pt x="42" y="47"/>
                  </a:cubicBezTo>
                  <a:cubicBezTo>
                    <a:pt x="58" y="47"/>
                    <a:pt x="73" y="42"/>
                    <a:pt x="85" y="33"/>
                  </a:cubicBezTo>
                  <a:cubicBezTo>
                    <a:pt x="85" y="24"/>
                    <a:pt x="85" y="24"/>
                    <a:pt x="85" y="24"/>
                  </a:cubicBezTo>
                  <a:cubicBezTo>
                    <a:pt x="85" y="10"/>
                    <a:pt x="75" y="1"/>
                    <a:pt x="61" y="0"/>
                  </a:cubicBezTo>
                  <a:cubicBezTo>
                    <a:pt x="61" y="0"/>
                    <a:pt x="51" y="6"/>
                    <a:pt x="42" y="6"/>
                  </a:cubicBezTo>
                  <a:cubicBezTo>
                    <a:pt x="33" y="6"/>
                    <a:pt x="25" y="0"/>
                    <a:pt x="24" y="0"/>
                  </a:cubicBezTo>
                  <a:close/>
                </a:path>
              </a:pathLst>
            </a:custGeom>
            <a:solidFill>
              <a:srgbClr val="D2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1564">
              <a:extLst>
                <a:ext uri="{FF2B5EF4-FFF2-40B4-BE49-F238E27FC236}">
                  <a16:creationId xmlns:a16="http://schemas.microsoft.com/office/drawing/2014/main" id="{E235E512-4079-4102-A0E1-18B5D874B47B}"/>
                </a:ext>
              </a:extLst>
            </p:cNvPr>
            <p:cNvSpPr>
              <a:spLocks/>
            </p:cNvSpPr>
            <p:nvPr/>
          </p:nvSpPr>
          <p:spPr bwMode="auto">
            <a:xfrm>
              <a:off x="21394739" y="12216505"/>
              <a:ext cx="39688" cy="85725"/>
            </a:xfrm>
            <a:custGeom>
              <a:avLst/>
              <a:gdLst>
                <a:gd name="T0" fmla="*/ 6 w 25"/>
                <a:gd name="T1" fmla="*/ 0 h 54"/>
                <a:gd name="T2" fmla="*/ 0 w 25"/>
                <a:gd name="T3" fmla="*/ 54 h 54"/>
                <a:gd name="T4" fmla="*/ 25 w 25"/>
                <a:gd name="T5" fmla="*/ 54 h 54"/>
                <a:gd name="T6" fmla="*/ 10 w 25"/>
                <a:gd name="T7" fmla="*/ 0 h 54"/>
                <a:gd name="T8" fmla="*/ 6 w 25"/>
                <a:gd name="T9" fmla="*/ 0 h 54"/>
              </a:gdLst>
              <a:ahLst/>
              <a:cxnLst>
                <a:cxn ang="0">
                  <a:pos x="T0" y="T1"/>
                </a:cxn>
                <a:cxn ang="0">
                  <a:pos x="T2" y="T3"/>
                </a:cxn>
                <a:cxn ang="0">
                  <a:pos x="T4" y="T5"/>
                </a:cxn>
                <a:cxn ang="0">
                  <a:pos x="T6" y="T7"/>
                </a:cxn>
                <a:cxn ang="0">
                  <a:pos x="T8" y="T9"/>
                </a:cxn>
              </a:cxnLst>
              <a:rect l="0" t="0" r="r" b="b"/>
              <a:pathLst>
                <a:path w="25" h="54">
                  <a:moveTo>
                    <a:pt x="6" y="0"/>
                  </a:moveTo>
                  <a:lnTo>
                    <a:pt x="0" y="54"/>
                  </a:lnTo>
                  <a:lnTo>
                    <a:pt x="25" y="54"/>
                  </a:lnTo>
                  <a:lnTo>
                    <a:pt x="10" y="0"/>
                  </a:lnTo>
                  <a:lnTo>
                    <a:pt x="6" y="0"/>
                  </a:lnTo>
                  <a:close/>
                </a:path>
              </a:pathLst>
            </a:custGeom>
            <a:solidFill>
              <a:srgbClr val="67C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1565">
              <a:extLst>
                <a:ext uri="{FF2B5EF4-FFF2-40B4-BE49-F238E27FC236}">
                  <a16:creationId xmlns:a16="http://schemas.microsoft.com/office/drawing/2014/main" id="{1C6044F9-5ADC-4EDC-8DD6-744E2DF3323D}"/>
                </a:ext>
              </a:extLst>
            </p:cNvPr>
            <p:cNvSpPr>
              <a:spLocks/>
            </p:cNvSpPr>
            <p:nvPr/>
          </p:nvSpPr>
          <p:spPr bwMode="auto">
            <a:xfrm>
              <a:off x="21394739" y="12195867"/>
              <a:ext cx="28575" cy="23813"/>
            </a:xfrm>
            <a:custGeom>
              <a:avLst/>
              <a:gdLst>
                <a:gd name="T0" fmla="*/ 9 w 9"/>
                <a:gd name="T1" fmla="*/ 0 h 7"/>
                <a:gd name="T2" fmla="*/ 5 w 9"/>
                <a:gd name="T3" fmla="*/ 6 h 7"/>
                <a:gd name="T4" fmla="*/ 3 w 9"/>
                <a:gd name="T5" fmla="*/ 6 h 7"/>
                <a:gd name="T6" fmla="*/ 0 w 9"/>
                <a:gd name="T7" fmla="*/ 0 h 7"/>
                <a:gd name="T8" fmla="*/ 9 w 9"/>
                <a:gd name="T9" fmla="*/ 0 h 7"/>
              </a:gdLst>
              <a:ahLst/>
              <a:cxnLst>
                <a:cxn ang="0">
                  <a:pos x="T0" y="T1"/>
                </a:cxn>
                <a:cxn ang="0">
                  <a:pos x="T2" y="T3"/>
                </a:cxn>
                <a:cxn ang="0">
                  <a:pos x="T4" y="T5"/>
                </a:cxn>
                <a:cxn ang="0">
                  <a:pos x="T6" y="T7"/>
                </a:cxn>
                <a:cxn ang="0">
                  <a:pos x="T8" y="T9"/>
                </a:cxn>
              </a:cxnLst>
              <a:rect l="0" t="0" r="r" b="b"/>
              <a:pathLst>
                <a:path w="9" h="7">
                  <a:moveTo>
                    <a:pt x="9" y="0"/>
                  </a:moveTo>
                  <a:cubicBezTo>
                    <a:pt x="5" y="6"/>
                    <a:pt x="5" y="6"/>
                    <a:pt x="5" y="6"/>
                  </a:cubicBezTo>
                  <a:cubicBezTo>
                    <a:pt x="5" y="7"/>
                    <a:pt x="4" y="7"/>
                    <a:pt x="3" y="6"/>
                  </a:cubicBezTo>
                  <a:cubicBezTo>
                    <a:pt x="0" y="0"/>
                    <a:pt x="0" y="0"/>
                    <a:pt x="0" y="0"/>
                  </a:cubicBezTo>
                  <a:lnTo>
                    <a:pt x="9" y="0"/>
                  </a:lnTo>
                  <a:close/>
                </a:path>
              </a:pathLst>
            </a:custGeom>
            <a:solidFill>
              <a:srgbClr val="67C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1566">
              <a:extLst>
                <a:ext uri="{FF2B5EF4-FFF2-40B4-BE49-F238E27FC236}">
                  <a16:creationId xmlns:a16="http://schemas.microsoft.com/office/drawing/2014/main" id="{B4BE9828-4480-4640-B412-D9C97FE18652}"/>
                </a:ext>
              </a:extLst>
            </p:cNvPr>
            <p:cNvSpPr>
              <a:spLocks/>
            </p:cNvSpPr>
            <p:nvPr/>
          </p:nvSpPr>
          <p:spPr bwMode="auto">
            <a:xfrm>
              <a:off x="21258214" y="12170467"/>
              <a:ext cx="298450" cy="168275"/>
            </a:xfrm>
            <a:custGeom>
              <a:avLst/>
              <a:gdLst>
                <a:gd name="T0" fmla="*/ 26 w 90"/>
                <a:gd name="T1" fmla="*/ 0 h 51"/>
                <a:gd name="T2" fmla="*/ 0 w 90"/>
                <a:gd name="T3" fmla="*/ 26 h 51"/>
                <a:gd name="T4" fmla="*/ 0 w 90"/>
                <a:gd name="T5" fmla="*/ 36 h 51"/>
                <a:gd name="T6" fmla="*/ 45 w 90"/>
                <a:gd name="T7" fmla="*/ 51 h 51"/>
                <a:gd name="T8" fmla="*/ 90 w 90"/>
                <a:gd name="T9" fmla="*/ 36 h 51"/>
                <a:gd name="T10" fmla="*/ 90 w 90"/>
                <a:gd name="T11" fmla="*/ 26 h 51"/>
                <a:gd name="T12" fmla="*/ 65 w 90"/>
                <a:gd name="T13" fmla="*/ 1 h 51"/>
                <a:gd name="T14" fmla="*/ 61 w 90"/>
                <a:gd name="T15" fmla="*/ 1 h 51"/>
                <a:gd name="T16" fmla="*/ 59 w 90"/>
                <a:gd name="T17" fmla="*/ 1 h 51"/>
                <a:gd name="T18" fmla="*/ 47 w 90"/>
                <a:gd name="T19" fmla="*/ 38 h 51"/>
                <a:gd name="T20" fmla="*/ 45 w 90"/>
                <a:gd name="T21" fmla="*/ 38 h 51"/>
                <a:gd name="T22" fmla="*/ 33 w 90"/>
                <a:gd name="T23" fmla="*/ 0 h 51"/>
                <a:gd name="T24" fmla="*/ 26 w 9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1">
                  <a:moveTo>
                    <a:pt x="26" y="0"/>
                  </a:moveTo>
                  <a:cubicBezTo>
                    <a:pt x="11" y="1"/>
                    <a:pt x="0" y="11"/>
                    <a:pt x="0" y="26"/>
                  </a:cubicBezTo>
                  <a:cubicBezTo>
                    <a:pt x="0" y="36"/>
                    <a:pt x="0" y="36"/>
                    <a:pt x="0" y="36"/>
                  </a:cubicBezTo>
                  <a:cubicBezTo>
                    <a:pt x="12" y="45"/>
                    <a:pt x="28" y="51"/>
                    <a:pt x="45" y="51"/>
                  </a:cubicBezTo>
                  <a:cubicBezTo>
                    <a:pt x="62" y="51"/>
                    <a:pt x="78" y="45"/>
                    <a:pt x="90" y="36"/>
                  </a:cubicBezTo>
                  <a:cubicBezTo>
                    <a:pt x="90" y="26"/>
                    <a:pt x="90" y="26"/>
                    <a:pt x="90" y="26"/>
                  </a:cubicBezTo>
                  <a:cubicBezTo>
                    <a:pt x="90" y="11"/>
                    <a:pt x="80" y="2"/>
                    <a:pt x="65" y="1"/>
                  </a:cubicBezTo>
                  <a:cubicBezTo>
                    <a:pt x="61" y="1"/>
                    <a:pt x="61" y="1"/>
                    <a:pt x="61" y="1"/>
                  </a:cubicBezTo>
                  <a:cubicBezTo>
                    <a:pt x="60" y="1"/>
                    <a:pt x="59" y="1"/>
                    <a:pt x="59" y="1"/>
                  </a:cubicBezTo>
                  <a:cubicBezTo>
                    <a:pt x="47" y="38"/>
                    <a:pt x="47" y="38"/>
                    <a:pt x="47" y="38"/>
                  </a:cubicBezTo>
                  <a:cubicBezTo>
                    <a:pt x="47" y="39"/>
                    <a:pt x="46" y="39"/>
                    <a:pt x="45" y="38"/>
                  </a:cubicBezTo>
                  <a:cubicBezTo>
                    <a:pt x="33" y="0"/>
                    <a:pt x="33" y="0"/>
                    <a:pt x="33" y="0"/>
                  </a:cubicBezTo>
                  <a:cubicBezTo>
                    <a:pt x="33" y="0"/>
                    <a:pt x="27" y="0"/>
                    <a:pt x="26" y="0"/>
                  </a:cubicBezTo>
                  <a:close/>
                </a:path>
              </a:pathLst>
            </a:custGeom>
            <a:solidFill>
              <a:srgbClr val="45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1567">
              <a:extLst>
                <a:ext uri="{FF2B5EF4-FFF2-40B4-BE49-F238E27FC236}">
                  <a16:creationId xmlns:a16="http://schemas.microsoft.com/office/drawing/2014/main" id="{F2BE046F-B253-4E08-A514-53EBE44BE027}"/>
                </a:ext>
              </a:extLst>
            </p:cNvPr>
            <p:cNvSpPr>
              <a:spLocks/>
            </p:cNvSpPr>
            <p:nvPr/>
          </p:nvSpPr>
          <p:spPr bwMode="auto">
            <a:xfrm>
              <a:off x="21416964" y="12167292"/>
              <a:ext cx="50800" cy="55563"/>
            </a:xfrm>
            <a:custGeom>
              <a:avLst/>
              <a:gdLst>
                <a:gd name="T0" fmla="*/ 9 w 15"/>
                <a:gd name="T1" fmla="*/ 0 h 17"/>
                <a:gd name="T2" fmla="*/ 0 w 15"/>
                <a:gd name="T3" fmla="*/ 9 h 17"/>
                <a:gd name="T4" fmla="*/ 3 w 15"/>
                <a:gd name="T5" fmla="*/ 17 h 17"/>
                <a:gd name="T6" fmla="*/ 15 w 15"/>
                <a:gd name="T7" fmla="*/ 2 h 17"/>
                <a:gd name="T8" fmla="*/ 9 w 15"/>
                <a:gd name="T9" fmla="*/ 0 h 17"/>
              </a:gdLst>
              <a:ahLst/>
              <a:cxnLst>
                <a:cxn ang="0">
                  <a:pos x="T0" y="T1"/>
                </a:cxn>
                <a:cxn ang="0">
                  <a:pos x="T2" y="T3"/>
                </a:cxn>
                <a:cxn ang="0">
                  <a:pos x="T4" y="T5"/>
                </a:cxn>
                <a:cxn ang="0">
                  <a:pos x="T6" y="T7"/>
                </a:cxn>
                <a:cxn ang="0">
                  <a:pos x="T8" y="T9"/>
                </a:cxn>
              </a:cxnLst>
              <a:rect l="0" t="0" r="r" b="b"/>
              <a:pathLst>
                <a:path w="15" h="17">
                  <a:moveTo>
                    <a:pt x="9" y="0"/>
                  </a:moveTo>
                  <a:cubicBezTo>
                    <a:pt x="9" y="0"/>
                    <a:pt x="5" y="7"/>
                    <a:pt x="0" y="9"/>
                  </a:cubicBezTo>
                  <a:cubicBezTo>
                    <a:pt x="2" y="14"/>
                    <a:pt x="3" y="17"/>
                    <a:pt x="3" y="17"/>
                  </a:cubicBezTo>
                  <a:cubicBezTo>
                    <a:pt x="3" y="17"/>
                    <a:pt x="14" y="6"/>
                    <a:pt x="15" y="2"/>
                  </a:cubicBezTo>
                  <a:cubicBezTo>
                    <a:pt x="13" y="1"/>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1568">
              <a:extLst>
                <a:ext uri="{FF2B5EF4-FFF2-40B4-BE49-F238E27FC236}">
                  <a16:creationId xmlns:a16="http://schemas.microsoft.com/office/drawing/2014/main" id="{FCA5821A-A4D3-4918-A8C2-6A141C32E413}"/>
                </a:ext>
              </a:extLst>
            </p:cNvPr>
            <p:cNvSpPr>
              <a:spLocks/>
            </p:cNvSpPr>
            <p:nvPr/>
          </p:nvSpPr>
          <p:spPr bwMode="auto">
            <a:xfrm>
              <a:off x="21347114" y="12167292"/>
              <a:ext cx="50800" cy="55563"/>
            </a:xfrm>
            <a:custGeom>
              <a:avLst/>
              <a:gdLst>
                <a:gd name="T0" fmla="*/ 5 w 15"/>
                <a:gd name="T1" fmla="*/ 0 h 17"/>
                <a:gd name="T2" fmla="*/ 15 w 15"/>
                <a:gd name="T3" fmla="*/ 8 h 17"/>
                <a:gd name="T4" fmla="*/ 12 w 15"/>
                <a:gd name="T5" fmla="*/ 17 h 17"/>
                <a:gd name="T6" fmla="*/ 0 w 15"/>
                <a:gd name="T7" fmla="*/ 1 h 17"/>
                <a:gd name="T8" fmla="*/ 5 w 15"/>
                <a:gd name="T9" fmla="*/ 0 h 17"/>
              </a:gdLst>
              <a:ahLst/>
              <a:cxnLst>
                <a:cxn ang="0">
                  <a:pos x="T0" y="T1"/>
                </a:cxn>
                <a:cxn ang="0">
                  <a:pos x="T2" y="T3"/>
                </a:cxn>
                <a:cxn ang="0">
                  <a:pos x="T4" y="T5"/>
                </a:cxn>
                <a:cxn ang="0">
                  <a:pos x="T6" y="T7"/>
                </a:cxn>
                <a:cxn ang="0">
                  <a:pos x="T8" y="T9"/>
                </a:cxn>
              </a:cxnLst>
              <a:rect l="0" t="0" r="r" b="b"/>
              <a:pathLst>
                <a:path w="15" h="17">
                  <a:moveTo>
                    <a:pt x="5" y="0"/>
                  </a:moveTo>
                  <a:cubicBezTo>
                    <a:pt x="5" y="0"/>
                    <a:pt x="10" y="6"/>
                    <a:pt x="15" y="8"/>
                  </a:cubicBezTo>
                  <a:cubicBezTo>
                    <a:pt x="13" y="14"/>
                    <a:pt x="12" y="17"/>
                    <a:pt x="12" y="17"/>
                  </a:cubicBezTo>
                  <a:cubicBezTo>
                    <a:pt x="12" y="17"/>
                    <a:pt x="1" y="5"/>
                    <a:pt x="0" y="1"/>
                  </a:cubicBezTo>
                  <a:cubicBezTo>
                    <a:pt x="2" y="0"/>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1569">
              <a:extLst>
                <a:ext uri="{FF2B5EF4-FFF2-40B4-BE49-F238E27FC236}">
                  <a16:creationId xmlns:a16="http://schemas.microsoft.com/office/drawing/2014/main" id="{06AD2702-8568-402E-87E2-7B5B03B3939C}"/>
                </a:ext>
              </a:extLst>
            </p:cNvPr>
            <p:cNvSpPr>
              <a:spLocks/>
            </p:cNvSpPr>
            <p:nvPr/>
          </p:nvSpPr>
          <p:spPr bwMode="auto">
            <a:xfrm>
              <a:off x="21453476" y="12018067"/>
              <a:ext cx="39688" cy="73025"/>
            </a:xfrm>
            <a:custGeom>
              <a:avLst/>
              <a:gdLst>
                <a:gd name="T0" fmla="*/ 1 w 12"/>
                <a:gd name="T1" fmla="*/ 9 h 22"/>
                <a:gd name="T2" fmla="*/ 11 w 12"/>
                <a:gd name="T3" fmla="*/ 10 h 22"/>
                <a:gd name="T4" fmla="*/ 1 w 12"/>
                <a:gd name="T5" fmla="*/ 17 h 22"/>
                <a:gd name="T6" fmla="*/ 1 w 12"/>
                <a:gd name="T7" fmla="*/ 9 h 22"/>
              </a:gdLst>
              <a:ahLst/>
              <a:cxnLst>
                <a:cxn ang="0">
                  <a:pos x="T0" y="T1"/>
                </a:cxn>
                <a:cxn ang="0">
                  <a:pos x="T2" y="T3"/>
                </a:cxn>
                <a:cxn ang="0">
                  <a:pos x="T4" y="T5"/>
                </a:cxn>
                <a:cxn ang="0">
                  <a:pos x="T6" y="T7"/>
                </a:cxn>
              </a:cxnLst>
              <a:rect l="0" t="0" r="r" b="b"/>
              <a:pathLst>
                <a:path w="12" h="22">
                  <a:moveTo>
                    <a:pt x="1" y="9"/>
                  </a:moveTo>
                  <a:cubicBezTo>
                    <a:pt x="1" y="0"/>
                    <a:pt x="12" y="4"/>
                    <a:pt x="11" y="10"/>
                  </a:cubicBezTo>
                  <a:cubicBezTo>
                    <a:pt x="11" y="16"/>
                    <a:pt x="4" y="22"/>
                    <a:pt x="1" y="17"/>
                  </a:cubicBezTo>
                  <a:cubicBezTo>
                    <a:pt x="0" y="11"/>
                    <a:pt x="1" y="9"/>
                    <a:pt x="1"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1570">
              <a:extLst>
                <a:ext uri="{FF2B5EF4-FFF2-40B4-BE49-F238E27FC236}">
                  <a16:creationId xmlns:a16="http://schemas.microsoft.com/office/drawing/2014/main" id="{82B9861E-8107-4291-9F73-085F83BA6949}"/>
                </a:ext>
              </a:extLst>
            </p:cNvPr>
            <p:cNvSpPr>
              <a:spLocks/>
            </p:cNvSpPr>
            <p:nvPr/>
          </p:nvSpPr>
          <p:spPr bwMode="auto">
            <a:xfrm>
              <a:off x="21459826" y="11968855"/>
              <a:ext cx="39688" cy="85725"/>
            </a:xfrm>
            <a:custGeom>
              <a:avLst/>
              <a:gdLst>
                <a:gd name="T0" fmla="*/ 7 w 12"/>
                <a:gd name="T1" fmla="*/ 1 h 26"/>
                <a:gd name="T2" fmla="*/ 4 w 12"/>
                <a:gd name="T3" fmla="*/ 0 h 26"/>
                <a:gd name="T4" fmla="*/ 0 w 12"/>
                <a:gd name="T5" fmla="*/ 26 h 26"/>
                <a:gd name="T6" fmla="*/ 5 w 12"/>
                <a:gd name="T7" fmla="*/ 26 h 26"/>
                <a:gd name="T8" fmla="*/ 10 w 12"/>
                <a:gd name="T9" fmla="*/ 15 h 26"/>
                <a:gd name="T10" fmla="*/ 7 w 12"/>
                <a:gd name="T11" fmla="*/ 1 h 26"/>
              </a:gdLst>
              <a:ahLst/>
              <a:cxnLst>
                <a:cxn ang="0">
                  <a:pos x="T0" y="T1"/>
                </a:cxn>
                <a:cxn ang="0">
                  <a:pos x="T2" y="T3"/>
                </a:cxn>
                <a:cxn ang="0">
                  <a:pos x="T4" y="T5"/>
                </a:cxn>
                <a:cxn ang="0">
                  <a:pos x="T6" y="T7"/>
                </a:cxn>
                <a:cxn ang="0">
                  <a:pos x="T8" y="T9"/>
                </a:cxn>
                <a:cxn ang="0">
                  <a:pos x="T10" y="T11"/>
                </a:cxn>
              </a:cxnLst>
              <a:rect l="0" t="0" r="r" b="b"/>
              <a:pathLst>
                <a:path w="12" h="26">
                  <a:moveTo>
                    <a:pt x="7" y="1"/>
                  </a:moveTo>
                  <a:cubicBezTo>
                    <a:pt x="4" y="0"/>
                    <a:pt x="4" y="0"/>
                    <a:pt x="4" y="0"/>
                  </a:cubicBezTo>
                  <a:cubicBezTo>
                    <a:pt x="7" y="8"/>
                    <a:pt x="0" y="26"/>
                    <a:pt x="0" y="26"/>
                  </a:cubicBezTo>
                  <a:cubicBezTo>
                    <a:pt x="0" y="26"/>
                    <a:pt x="4" y="26"/>
                    <a:pt x="5" y="26"/>
                  </a:cubicBezTo>
                  <a:cubicBezTo>
                    <a:pt x="5" y="25"/>
                    <a:pt x="7" y="18"/>
                    <a:pt x="10" y="15"/>
                  </a:cubicBezTo>
                  <a:cubicBezTo>
                    <a:pt x="12" y="12"/>
                    <a:pt x="10" y="7"/>
                    <a:pt x="7" y="1"/>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1571">
              <a:extLst>
                <a:ext uri="{FF2B5EF4-FFF2-40B4-BE49-F238E27FC236}">
                  <a16:creationId xmlns:a16="http://schemas.microsoft.com/office/drawing/2014/main" id="{C2AA8722-19B2-45AE-BB07-53C0A1EB6B96}"/>
                </a:ext>
              </a:extLst>
            </p:cNvPr>
            <p:cNvSpPr>
              <a:spLocks/>
            </p:cNvSpPr>
            <p:nvPr/>
          </p:nvSpPr>
          <p:spPr bwMode="auto">
            <a:xfrm>
              <a:off x="21304251" y="11892655"/>
              <a:ext cx="200025" cy="171450"/>
            </a:xfrm>
            <a:custGeom>
              <a:avLst/>
              <a:gdLst>
                <a:gd name="T0" fmla="*/ 49 w 60"/>
                <a:gd name="T1" fmla="*/ 14 h 52"/>
                <a:gd name="T2" fmla="*/ 20 w 60"/>
                <a:gd name="T3" fmla="*/ 18 h 52"/>
                <a:gd name="T4" fmla="*/ 16 w 60"/>
                <a:gd name="T5" fmla="*/ 24 h 52"/>
                <a:gd name="T6" fmla="*/ 7 w 60"/>
                <a:gd name="T7" fmla="*/ 24 h 52"/>
                <a:gd name="T8" fmla="*/ 8 w 60"/>
                <a:gd name="T9" fmla="*/ 26 h 52"/>
                <a:gd name="T10" fmla="*/ 5 w 60"/>
                <a:gd name="T11" fmla="*/ 37 h 52"/>
                <a:gd name="T12" fmla="*/ 7 w 60"/>
                <a:gd name="T13" fmla="*/ 50 h 52"/>
                <a:gd name="T14" fmla="*/ 11 w 60"/>
                <a:gd name="T15" fmla="*/ 52 h 52"/>
                <a:gd name="T16" fmla="*/ 53 w 60"/>
                <a:gd name="T17" fmla="*/ 29 h 52"/>
                <a:gd name="T18" fmla="*/ 56 w 60"/>
                <a:gd name="T19" fmla="*/ 28 h 52"/>
                <a:gd name="T20" fmla="*/ 60 w 60"/>
                <a:gd name="T21" fmla="*/ 18 h 52"/>
                <a:gd name="T22" fmla="*/ 57 w 60"/>
                <a:gd name="T23" fmla="*/ 15 h 52"/>
                <a:gd name="T24" fmla="*/ 49 w 60"/>
                <a:gd name="T25"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2">
                  <a:moveTo>
                    <a:pt x="49" y="14"/>
                  </a:moveTo>
                  <a:cubicBezTo>
                    <a:pt x="44" y="8"/>
                    <a:pt x="34" y="0"/>
                    <a:pt x="20" y="18"/>
                  </a:cubicBezTo>
                  <a:cubicBezTo>
                    <a:pt x="18" y="20"/>
                    <a:pt x="17" y="22"/>
                    <a:pt x="16" y="24"/>
                  </a:cubicBezTo>
                  <a:cubicBezTo>
                    <a:pt x="7" y="24"/>
                    <a:pt x="7" y="24"/>
                    <a:pt x="7" y="24"/>
                  </a:cubicBezTo>
                  <a:cubicBezTo>
                    <a:pt x="8" y="24"/>
                    <a:pt x="8" y="25"/>
                    <a:pt x="8" y="26"/>
                  </a:cubicBezTo>
                  <a:cubicBezTo>
                    <a:pt x="0" y="28"/>
                    <a:pt x="2" y="31"/>
                    <a:pt x="5" y="37"/>
                  </a:cubicBezTo>
                  <a:cubicBezTo>
                    <a:pt x="8" y="43"/>
                    <a:pt x="7" y="50"/>
                    <a:pt x="7" y="50"/>
                  </a:cubicBezTo>
                  <a:cubicBezTo>
                    <a:pt x="11" y="52"/>
                    <a:pt x="11" y="52"/>
                    <a:pt x="11" y="52"/>
                  </a:cubicBezTo>
                  <a:cubicBezTo>
                    <a:pt x="11" y="52"/>
                    <a:pt x="49" y="38"/>
                    <a:pt x="53" y="29"/>
                  </a:cubicBezTo>
                  <a:cubicBezTo>
                    <a:pt x="53" y="29"/>
                    <a:pt x="56" y="28"/>
                    <a:pt x="56" y="28"/>
                  </a:cubicBezTo>
                  <a:cubicBezTo>
                    <a:pt x="58" y="26"/>
                    <a:pt x="60" y="21"/>
                    <a:pt x="60" y="18"/>
                  </a:cubicBezTo>
                  <a:cubicBezTo>
                    <a:pt x="59" y="16"/>
                    <a:pt x="58" y="15"/>
                    <a:pt x="57" y="15"/>
                  </a:cubicBezTo>
                  <a:cubicBezTo>
                    <a:pt x="55" y="14"/>
                    <a:pt x="49" y="15"/>
                    <a:pt x="49" y="14"/>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1572">
              <a:extLst>
                <a:ext uri="{FF2B5EF4-FFF2-40B4-BE49-F238E27FC236}">
                  <a16:creationId xmlns:a16="http://schemas.microsoft.com/office/drawing/2014/main" id="{7072043A-2222-438E-9C73-EC6161697442}"/>
                </a:ext>
              </a:extLst>
            </p:cNvPr>
            <p:cNvSpPr>
              <a:spLocks/>
            </p:cNvSpPr>
            <p:nvPr/>
          </p:nvSpPr>
          <p:spPr bwMode="auto">
            <a:xfrm>
              <a:off x="21337589" y="11945042"/>
              <a:ext cx="149225" cy="215900"/>
            </a:xfrm>
            <a:custGeom>
              <a:avLst/>
              <a:gdLst>
                <a:gd name="T0" fmla="*/ 35 w 45"/>
                <a:gd name="T1" fmla="*/ 6 h 65"/>
                <a:gd name="T2" fmla="*/ 43 w 45"/>
                <a:gd name="T3" fmla="*/ 23 h 65"/>
                <a:gd name="T4" fmla="*/ 40 w 45"/>
                <a:gd name="T5" fmla="*/ 45 h 65"/>
                <a:gd name="T6" fmla="*/ 40 w 45"/>
                <a:gd name="T7" fmla="*/ 58 h 65"/>
                <a:gd name="T8" fmla="*/ 27 w 45"/>
                <a:gd name="T9" fmla="*/ 65 h 65"/>
                <a:gd name="T10" fmla="*/ 2 w 45"/>
                <a:gd name="T11" fmla="*/ 58 h 65"/>
                <a:gd name="T12" fmla="*/ 4 w 45"/>
                <a:gd name="T13" fmla="*/ 13 h 65"/>
                <a:gd name="T14" fmla="*/ 35 w 45"/>
                <a:gd name="T15" fmla="*/ 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5">
                  <a:moveTo>
                    <a:pt x="35" y="6"/>
                  </a:moveTo>
                  <a:cubicBezTo>
                    <a:pt x="43" y="10"/>
                    <a:pt x="45" y="11"/>
                    <a:pt x="43" y="23"/>
                  </a:cubicBezTo>
                  <a:cubicBezTo>
                    <a:pt x="42" y="31"/>
                    <a:pt x="40" y="38"/>
                    <a:pt x="40" y="45"/>
                  </a:cubicBezTo>
                  <a:cubicBezTo>
                    <a:pt x="40" y="49"/>
                    <a:pt x="40" y="54"/>
                    <a:pt x="40" y="58"/>
                  </a:cubicBezTo>
                  <a:cubicBezTo>
                    <a:pt x="40" y="60"/>
                    <a:pt x="35" y="64"/>
                    <a:pt x="27" y="65"/>
                  </a:cubicBezTo>
                  <a:cubicBezTo>
                    <a:pt x="20" y="65"/>
                    <a:pt x="10" y="62"/>
                    <a:pt x="2" y="58"/>
                  </a:cubicBezTo>
                  <a:cubicBezTo>
                    <a:pt x="1" y="42"/>
                    <a:pt x="0" y="22"/>
                    <a:pt x="4" y="13"/>
                  </a:cubicBezTo>
                  <a:cubicBezTo>
                    <a:pt x="7" y="3"/>
                    <a:pt x="22" y="0"/>
                    <a:pt x="35" y="6"/>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1573">
              <a:extLst>
                <a:ext uri="{FF2B5EF4-FFF2-40B4-BE49-F238E27FC236}">
                  <a16:creationId xmlns:a16="http://schemas.microsoft.com/office/drawing/2014/main" id="{57287BE1-2355-4F38-9FFF-F39C3DD8132B}"/>
                </a:ext>
              </a:extLst>
            </p:cNvPr>
            <p:cNvSpPr>
              <a:spLocks/>
            </p:cNvSpPr>
            <p:nvPr/>
          </p:nvSpPr>
          <p:spPr bwMode="auto">
            <a:xfrm>
              <a:off x="21423314" y="12051405"/>
              <a:ext cx="17463" cy="39688"/>
            </a:xfrm>
            <a:custGeom>
              <a:avLst/>
              <a:gdLst>
                <a:gd name="T0" fmla="*/ 1 w 5"/>
                <a:gd name="T1" fmla="*/ 12 h 12"/>
                <a:gd name="T2" fmla="*/ 3 w 5"/>
                <a:gd name="T3" fmla="*/ 10 h 12"/>
                <a:gd name="T4" fmla="*/ 3 w 5"/>
                <a:gd name="T5" fmla="*/ 9 h 12"/>
                <a:gd name="T6" fmla="*/ 3 w 5"/>
                <a:gd name="T7" fmla="*/ 9 h 12"/>
                <a:gd name="T8" fmla="*/ 2 w 5"/>
                <a:gd name="T9" fmla="*/ 8 h 12"/>
                <a:gd name="T10" fmla="*/ 2 w 5"/>
                <a:gd name="T11" fmla="*/ 8 h 12"/>
                <a:gd name="T12" fmla="*/ 0 w 5"/>
                <a:gd name="T13" fmla="*/ 5 h 12"/>
                <a:gd name="T14" fmla="*/ 0 w 5"/>
                <a:gd name="T15" fmla="*/ 2 h 12"/>
                <a:gd name="T16" fmla="*/ 0 w 5"/>
                <a:gd name="T17" fmla="*/ 2 h 12"/>
                <a:gd name="T18" fmla="*/ 1 w 5"/>
                <a:gd name="T19" fmla="*/ 1 h 12"/>
                <a:gd name="T20" fmla="*/ 1 w 5"/>
                <a:gd name="T21" fmla="*/ 0 h 12"/>
                <a:gd name="T22" fmla="*/ 1 w 5"/>
                <a:gd name="T23" fmla="*/ 1 h 12"/>
                <a:gd name="T24" fmla="*/ 1 w 5"/>
                <a:gd name="T25" fmla="*/ 2 h 12"/>
                <a:gd name="T26" fmla="*/ 1 w 5"/>
                <a:gd name="T27" fmla="*/ 3 h 12"/>
                <a:gd name="T28" fmla="*/ 2 w 5"/>
                <a:gd name="T29" fmla="*/ 4 h 12"/>
                <a:gd name="T30" fmla="*/ 3 w 5"/>
                <a:gd name="T31" fmla="*/ 6 h 12"/>
                <a:gd name="T32" fmla="*/ 4 w 5"/>
                <a:gd name="T33" fmla="*/ 7 h 12"/>
                <a:gd name="T34" fmla="*/ 4 w 5"/>
                <a:gd name="T35" fmla="*/ 7 h 12"/>
                <a:gd name="T36" fmla="*/ 5 w 5"/>
                <a:gd name="T37" fmla="*/ 9 h 12"/>
                <a:gd name="T38" fmla="*/ 4 w 5"/>
                <a:gd name="T39" fmla="*/ 11 h 12"/>
                <a:gd name="T40" fmla="*/ 3 w 5"/>
                <a:gd name="T41" fmla="*/ 11 h 12"/>
                <a:gd name="T42" fmla="*/ 1 w 5"/>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2">
                  <a:moveTo>
                    <a:pt x="1" y="12"/>
                  </a:moveTo>
                  <a:cubicBezTo>
                    <a:pt x="1" y="11"/>
                    <a:pt x="2" y="11"/>
                    <a:pt x="3" y="10"/>
                  </a:cubicBezTo>
                  <a:cubicBezTo>
                    <a:pt x="3" y="10"/>
                    <a:pt x="3" y="9"/>
                    <a:pt x="3" y="9"/>
                  </a:cubicBezTo>
                  <a:cubicBezTo>
                    <a:pt x="3" y="9"/>
                    <a:pt x="3" y="9"/>
                    <a:pt x="3" y="9"/>
                  </a:cubicBezTo>
                  <a:cubicBezTo>
                    <a:pt x="3" y="8"/>
                    <a:pt x="2" y="8"/>
                    <a:pt x="2" y="8"/>
                  </a:cubicBezTo>
                  <a:cubicBezTo>
                    <a:pt x="2" y="8"/>
                    <a:pt x="2" y="8"/>
                    <a:pt x="2" y="8"/>
                  </a:cubicBezTo>
                  <a:cubicBezTo>
                    <a:pt x="1" y="7"/>
                    <a:pt x="0" y="6"/>
                    <a:pt x="0" y="5"/>
                  </a:cubicBezTo>
                  <a:cubicBezTo>
                    <a:pt x="0" y="4"/>
                    <a:pt x="0" y="3"/>
                    <a:pt x="0" y="2"/>
                  </a:cubicBezTo>
                  <a:cubicBezTo>
                    <a:pt x="0" y="2"/>
                    <a:pt x="0" y="2"/>
                    <a:pt x="0" y="2"/>
                  </a:cubicBezTo>
                  <a:cubicBezTo>
                    <a:pt x="0" y="1"/>
                    <a:pt x="0" y="1"/>
                    <a:pt x="1" y="1"/>
                  </a:cubicBezTo>
                  <a:cubicBezTo>
                    <a:pt x="1" y="1"/>
                    <a:pt x="1" y="0"/>
                    <a:pt x="1" y="0"/>
                  </a:cubicBezTo>
                  <a:cubicBezTo>
                    <a:pt x="1" y="1"/>
                    <a:pt x="1" y="1"/>
                    <a:pt x="1" y="1"/>
                  </a:cubicBezTo>
                  <a:cubicBezTo>
                    <a:pt x="1" y="1"/>
                    <a:pt x="1" y="1"/>
                    <a:pt x="1" y="2"/>
                  </a:cubicBezTo>
                  <a:cubicBezTo>
                    <a:pt x="1" y="2"/>
                    <a:pt x="1" y="2"/>
                    <a:pt x="1" y="3"/>
                  </a:cubicBezTo>
                  <a:cubicBezTo>
                    <a:pt x="1" y="3"/>
                    <a:pt x="2" y="4"/>
                    <a:pt x="2" y="4"/>
                  </a:cubicBezTo>
                  <a:cubicBezTo>
                    <a:pt x="2" y="5"/>
                    <a:pt x="3" y="6"/>
                    <a:pt x="3" y="6"/>
                  </a:cubicBezTo>
                  <a:cubicBezTo>
                    <a:pt x="3" y="6"/>
                    <a:pt x="3" y="6"/>
                    <a:pt x="4" y="7"/>
                  </a:cubicBezTo>
                  <a:cubicBezTo>
                    <a:pt x="4" y="7"/>
                    <a:pt x="4" y="7"/>
                    <a:pt x="4" y="7"/>
                  </a:cubicBezTo>
                  <a:cubicBezTo>
                    <a:pt x="5" y="8"/>
                    <a:pt x="5" y="8"/>
                    <a:pt x="5" y="9"/>
                  </a:cubicBezTo>
                  <a:cubicBezTo>
                    <a:pt x="5" y="10"/>
                    <a:pt x="5" y="10"/>
                    <a:pt x="4" y="11"/>
                  </a:cubicBezTo>
                  <a:cubicBezTo>
                    <a:pt x="4" y="11"/>
                    <a:pt x="4" y="11"/>
                    <a:pt x="3" y="11"/>
                  </a:cubicBezTo>
                  <a:cubicBezTo>
                    <a:pt x="2" y="12"/>
                    <a:pt x="1" y="12"/>
                    <a:pt x="1" y="12"/>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1574">
              <a:extLst>
                <a:ext uri="{FF2B5EF4-FFF2-40B4-BE49-F238E27FC236}">
                  <a16:creationId xmlns:a16="http://schemas.microsoft.com/office/drawing/2014/main" id="{CECACD7C-5986-4168-AF63-B00D2836A096}"/>
                </a:ext>
              </a:extLst>
            </p:cNvPr>
            <p:cNvSpPr>
              <a:spLocks/>
            </p:cNvSpPr>
            <p:nvPr/>
          </p:nvSpPr>
          <p:spPr bwMode="auto">
            <a:xfrm>
              <a:off x="21374101" y="12018067"/>
              <a:ext cx="33338" cy="12700"/>
            </a:xfrm>
            <a:custGeom>
              <a:avLst/>
              <a:gdLst>
                <a:gd name="T0" fmla="*/ 10 w 10"/>
                <a:gd name="T1" fmla="*/ 0 h 4"/>
                <a:gd name="T2" fmla="*/ 9 w 10"/>
                <a:gd name="T3" fmla="*/ 3 h 4"/>
                <a:gd name="T4" fmla="*/ 0 w 10"/>
                <a:gd name="T5" fmla="*/ 4 h 4"/>
                <a:gd name="T6" fmla="*/ 0 w 10"/>
                <a:gd name="T7" fmla="*/ 2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cubicBezTo>
                    <a:pt x="10" y="1"/>
                    <a:pt x="10" y="3"/>
                    <a:pt x="9" y="3"/>
                  </a:cubicBezTo>
                  <a:cubicBezTo>
                    <a:pt x="9" y="3"/>
                    <a:pt x="6" y="2"/>
                    <a:pt x="0" y="4"/>
                  </a:cubicBezTo>
                  <a:cubicBezTo>
                    <a:pt x="0" y="3"/>
                    <a:pt x="0" y="2"/>
                    <a:pt x="0" y="2"/>
                  </a:cubicBezTo>
                  <a:cubicBezTo>
                    <a:pt x="1" y="1"/>
                    <a:pt x="8" y="0"/>
                    <a:pt x="10" y="0"/>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1575">
              <a:extLst>
                <a:ext uri="{FF2B5EF4-FFF2-40B4-BE49-F238E27FC236}">
                  <a16:creationId xmlns:a16="http://schemas.microsoft.com/office/drawing/2014/main" id="{670DD9BF-9F2C-45E5-B925-E31B4BF67450}"/>
                </a:ext>
              </a:extLst>
            </p:cNvPr>
            <p:cNvSpPr>
              <a:spLocks/>
            </p:cNvSpPr>
            <p:nvPr/>
          </p:nvSpPr>
          <p:spPr bwMode="auto">
            <a:xfrm>
              <a:off x="21307426" y="12030767"/>
              <a:ext cx="39688" cy="73025"/>
            </a:xfrm>
            <a:custGeom>
              <a:avLst/>
              <a:gdLst>
                <a:gd name="T0" fmla="*/ 11 w 12"/>
                <a:gd name="T1" fmla="*/ 9 h 22"/>
                <a:gd name="T2" fmla="*/ 1 w 12"/>
                <a:gd name="T3" fmla="*/ 10 h 22"/>
                <a:gd name="T4" fmla="*/ 11 w 12"/>
                <a:gd name="T5" fmla="*/ 16 h 22"/>
                <a:gd name="T6" fmla="*/ 11 w 12"/>
                <a:gd name="T7" fmla="*/ 9 h 22"/>
              </a:gdLst>
              <a:ahLst/>
              <a:cxnLst>
                <a:cxn ang="0">
                  <a:pos x="T0" y="T1"/>
                </a:cxn>
                <a:cxn ang="0">
                  <a:pos x="T2" y="T3"/>
                </a:cxn>
                <a:cxn ang="0">
                  <a:pos x="T4" y="T5"/>
                </a:cxn>
                <a:cxn ang="0">
                  <a:pos x="T6" y="T7"/>
                </a:cxn>
              </a:cxnLst>
              <a:rect l="0" t="0" r="r" b="b"/>
              <a:pathLst>
                <a:path w="12" h="22">
                  <a:moveTo>
                    <a:pt x="11" y="9"/>
                  </a:moveTo>
                  <a:cubicBezTo>
                    <a:pt x="11" y="0"/>
                    <a:pt x="0" y="4"/>
                    <a:pt x="1" y="10"/>
                  </a:cubicBezTo>
                  <a:cubicBezTo>
                    <a:pt x="1" y="16"/>
                    <a:pt x="8" y="22"/>
                    <a:pt x="11" y="16"/>
                  </a:cubicBezTo>
                  <a:cubicBezTo>
                    <a:pt x="12" y="11"/>
                    <a:pt x="11" y="9"/>
                    <a:pt x="11"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1576">
              <a:extLst>
                <a:ext uri="{FF2B5EF4-FFF2-40B4-BE49-F238E27FC236}">
                  <a16:creationId xmlns:a16="http://schemas.microsoft.com/office/drawing/2014/main" id="{BB343A3A-A108-415D-90C3-33292774FDBF}"/>
                </a:ext>
              </a:extLst>
            </p:cNvPr>
            <p:cNvSpPr>
              <a:spLocks/>
            </p:cNvSpPr>
            <p:nvPr/>
          </p:nvSpPr>
          <p:spPr bwMode="auto">
            <a:xfrm>
              <a:off x="21318539" y="12054580"/>
              <a:ext cx="19050" cy="25400"/>
            </a:xfrm>
            <a:custGeom>
              <a:avLst/>
              <a:gdLst>
                <a:gd name="T0" fmla="*/ 5 w 6"/>
                <a:gd name="T1" fmla="*/ 8 h 8"/>
                <a:gd name="T2" fmla="*/ 5 w 6"/>
                <a:gd name="T3" fmla="*/ 8 h 8"/>
                <a:gd name="T4" fmla="*/ 4 w 6"/>
                <a:gd name="T5" fmla="*/ 8 h 8"/>
                <a:gd name="T6" fmla="*/ 3 w 6"/>
                <a:gd name="T7" fmla="*/ 7 h 8"/>
                <a:gd name="T8" fmla="*/ 3 w 6"/>
                <a:gd name="T9" fmla="*/ 7 h 8"/>
                <a:gd name="T10" fmla="*/ 2 w 6"/>
                <a:gd name="T11" fmla="*/ 6 h 8"/>
                <a:gd name="T12" fmla="*/ 2 w 6"/>
                <a:gd name="T13" fmla="*/ 5 h 8"/>
                <a:gd name="T14" fmla="*/ 4 w 6"/>
                <a:gd name="T15" fmla="*/ 4 h 8"/>
                <a:gd name="T16" fmla="*/ 5 w 6"/>
                <a:gd name="T17" fmla="*/ 3 h 8"/>
                <a:gd name="T18" fmla="*/ 5 w 6"/>
                <a:gd name="T19" fmla="*/ 3 h 8"/>
                <a:gd name="T20" fmla="*/ 5 w 6"/>
                <a:gd name="T21" fmla="*/ 3 h 8"/>
                <a:gd name="T22" fmla="*/ 5 w 6"/>
                <a:gd name="T23" fmla="*/ 3 h 8"/>
                <a:gd name="T24" fmla="*/ 5 w 6"/>
                <a:gd name="T25" fmla="*/ 3 h 8"/>
                <a:gd name="T26" fmla="*/ 5 w 6"/>
                <a:gd name="T27" fmla="*/ 3 h 8"/>
                <a:gd name="T28" fmla="*/ 4 w 6"/>
                <a:gd name="T29" fmla="*/ 3 h 8"/>
                <a:gd name="T30" fmla="*/ 4 w 6"/>
                <a:gd name="T31" fmla="*/ 2 h 8"/>
                <a:gd name="T32" fmla="*/ 4 w 6"/>
                <a:gd name="T33" fmla="*/ 2 h 8"/>
                <a:gd name="T34" fmla="*/ 4 w 6"/>
                <a:gd name="T35" fmla="*/ 1 h 8"/>
                <a:gd name="T36" fmla="*/ 2 w 6"/>
                <a:gd name="T37" fmla="*/ 1 h 8"/>
                <a:gd name="T38" fmla="*/ 1 w 6"/>
                <a:gd name="T39" fmla="*/ 1 h 8"/>
                <a:gd name="T40" fmla="*/ 0 w 6"/>
                <a:gd name="T41" fmla="*/ 2 h 8"/>
                <a:gd name="T42" fmla="*/ 1 w 6"/>
                <a:gd name="T43" fmla="*/ 1 h 8"/>
                <a:gd name="T44" fmla="*/ 2 w 6"/>
                <a:gd name="T45" fmla="*/ 0 h 8"/>
                <a:gd name="T46" fmla="*/ 3 w 6"/>
                <a:gd name="T47" fmla="*/ 0 h 8"/>
                <a:gd name="T48" fmla="*/ 5 w 6"/>
                <a:gd name="T49" fmla="*/ 1 h 8"/>
                <a:gd name="T50" fmla="*/ 5 w 6"/>
                <a:gd name="T51" fmla="*/ 1 h 8"/>
                <a:gd name="T52" fmla="*/ 5 w 6"/>
                <a:gd name="T53" fmla="*/ 1 h 8"/>
                <a:gd name="T54" fmla="*/ 5 w 6"/>
                <a:gd name="T55" fmla="*/ 2 h 8"/>
                <a:gd name="T56" fmla="*/ 6 w 6"/>
                <a:gd name="T57" fmla="*/ 3 h 8"/>
                <a:gd name="T58" fmla="*/ 6 w 6"/>
                <a:gd name="T59" fmla="*/ 3 h 8"/>
                <a:gd name="T60" fmla="*/ 6 w 6"/>
                <a:gd name="T61" fmla="*/ 4 h 8"/>
                <a:gd name="T62" fmla="*/ 6 w 6"/>
                <a:gd name="T63" fmla="*/ 4 h 8"/>
                <a:gd name="T64" fmla="*/ 6 w 6"/>
                <a:gd name="T65" fmla="*/ 5 h 8"/>
                <a:gd name="T66" fmla="*/ 5 w 6"/>
                <a:gd name="T67" fmla="*/ 5 h 8"/>
                <a:gd name="T68" fmla="*/ 5 w 6"/>
                <a:gd name="T69" fmla="*/ 5 h 8"/>
                <a:gd name="T70" fmla="*/ 5 w 6"/>
                <a:gd name="T71" fmla="*/ 4 h 8"/>
                <a:gd name="T72" fmla="*/ 4 w 6"/>
                <a:gd name="T73" fmla="*/ 5 h 8"/>
                <a:gd name="T74" fmla="*/ 3 w 6"/>
                <a:gd name="T75" fmla="*/ 5 h 8"/>
                <a:gd name="T76" fmla="*/ 4 w 6"/>
                <a:gd name="T77" fmla="*/ 7 h 8"/>
                <a:gd name="T78" fmla="*/ 5 w 6"/>
                <a:gd name="T7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8">
                  <a:moveTo>
                    <a:pt x="5" y="8"/>
                  </a:moveTo>
                  <a:cubicBezTo>
                    <a:pt x="5" y="8"/>
                    <a:pt x="5" y="8"/>
                    <a:pt x="5" y="8"/>
                  </a:cubicBezTo>
                  <a:cubicBezTo>
                    <a:pt x="4" y="8"/>
                    <a:pt x="4" y="8"/>
                    <a:pt x="4" y="8"/>
                  </a:cubicBezTo>
                  <a:cubicBezTo>
                    <a:pt x="4" y="8"/>
                    <a:pt x="3" y="8"/>
                    <a:pt x="3" y="7"/>
                  </a:cubicBezTo>
                  <a:cubicBezTo>
                    <a:pt x="3" y="7"/>
                    <a:pt x="3" y="7"/>
                    <a:pt x="3" y="7"/>
                  </a:cubicBezTo>
                  <a:cubicBezTo>
                    <a:pt x="3" y="7"/>
                    <a:pt x="2" y="7"/>
                    <a:pt x="2" y="6"/>
                  </a:cubicBezTo>
                  <a:cubicBezTo>
                    <a:pt x="2" y="6"/>
                    <a:pt x="2" y="5"/>
                    <a:pt x="2" y="5"/>
                  </a:cubicBezTo>
                  <a:cubicBezTo>
                    <a:pt x="3" y="4"/>
                    <a:pt x="3" y="4"/>
                    <a:pt x="4" y="4"/>
                  </a:cubicBezTo>
                  <a:cubicBezTo>
                    <a:pt x="4" y="4"/>
                    <a:pt x="4" y="3"/>
                    <a:pt x="5" y="3"/>
                  </a:cubicBezTo>
                  <a:cubicBezTo>
                    <a:pt x="5" y="4"/>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4" y="3"/>
                  </a:cubicBezTo>
                  <a:cubicBezTo>
                    <a:pt x="4" y="2"/>
                    <a:pt x="4" y="2"/>
                    <a:pt x="4" y="2"/>
                  </a:cubicBezTo>
                  <a:cubicBezTo>
                    <a:pt x="4" y="2"/>
                    <a:pt x="4" y="2"/>
                    <a:pt x="4" y="2"/>
                  </a:cubicBezTo>
                  <a:cubicBezTo>
                    <a:pt x="4" y="1"/>
                    <a:pt x="4" y="1"/>
                    <a:pt x="4" y="1"/>
                  </a:cubicBezTo>
                  <a:cubicBezTo>
                    <a:pt x="3" y="1"/>
                    <a:pt x="3" y="1"/>
                    <a:pt x="2" y="1"/>
                  </a:cubicBezTo>
                  <a:cubicBezTo>
                    <a:pt x="2" y="1"/>
                    <a:pt x="1" y="1"/>
                    <a:pt x="1" y="1"/>
                  </a:cubicBezTo>
                  <a:cubicBezTo>
                    <a:pt x="1" y="2"/>
                    <a:pt x="1" y="2"/>
                    <a:pt x="0" y="2"/>
                  </a:cubicBezTo>
                  <a:cubicBezTo>
                    <a:pt x="0" y="2"/>
                    <a:pt x="0" y="2"/>
                    <a:pt x="1" y="1"/>
                  </a:cubicBezTo>
                  <a:cubicBezTo>
                    <a:pt x="1" y="1"/>
                    <a:pt x="1" y="0"/>
                    <a:pt x="2" y="0"/>
                  </a:cubicBezTo>
                  <a:cubicBezTo>
                    <a:pt x="2" y="0"/>
                    <a:pt x="3" y="0"/>
                    <a:pt x="3" y="0"/>
                  </a:cubicBezTo>
                  <a:cubicBezTo>
                    <a:pt x="4" y="0"/>
                    <a:pt x="4" y="0"/>
                    <a:pt x="5" y="1"/>
                  </a:cubicBezTo>
                  <a:cubicBezTo>
                    <a:pt x="5" y="1"/>
                    <a:pt x="5" y="1"/>
                    <a:pt x="5" y="1"/>
                  </a:cubicBezTo>
                  <a:cubicBezTo>
                    <a:pt x="5" y="1"/>
                    <a:pt x="5" y="1"/>
                    <a:pt x="5" y="1"/>
                  </a:cubicBezTo>
                  <a:cubicBezTo>
                    <a:pt x="5" y="2"/>
                    <a:pt x="5" y="2"/>
                    <a:pt x="5" y="2"/>
                  </a:cubicBezTo>
                  <a:cubicBezTo>
                    <a:pt x="6" y="2"/>
                    <a:pt x="6" y="3"/>
                    <a:pt x="6" y="3"/>
                  </a:cubicBezTo>
                  <a:cubicBezTo>
                    <a:pt x="6" y="3"/>
                    <a:pt x="6" y="3"/>
                    <a:pt x="6" y="3"/>
                  </a:cubicBezTo>
                  <a:cubicBezTo>
                    <a:pt x="6" y="4"/>
                    <a:pt x="6" y="4"/>
                    <a:pt x="6" y="4"/>
                  </a:cubicBezTo>
                  <a:cubicBezTo>
                    <a:pt x="6" y="4"/>
                    <a:pt x="6" y="4"/>
                    <a:pt x="6" y="4"/>
                  </a:cubicBezTo>
                  <a:cubicBezTo>
                    <a:pt x="6" y="5"/>
                    <a:pt x="6" y="5"/>
                    <a:pt x="6" y="5"/>
                  </a:cubicBezTo>
                  <a:cubicBezTo>
                    <a:pt x="6" y="5"/>
                    <a:pt x="5" y="5"/>
                    <a:pt x="5" y="5"/>
                  </a:cubicBezTo>
                  <a:cubicBezTo>
                    <a:pt x="5" y="5"/>
                    <a:pt x="5" y="5"/>
                    <a:pt x="5" y="5"/>
                  </a:cubicBezTo>
                  <a:cubicBezTo>
                    <a:pt x="5" y="5"/>
                    <a:pt x="5" y="4"/>
                    <a:pt x="5" y="4"/>
                  </a:cubicBezTo>
                  <a:cubicBezTo>
                    <a:pt x="4" y="4"/>
                    <a:pt x="4" y="4"/>
                    <a:pt x="4" y="5"/>
                  </a:cubicBezTo>
                  <a:cubicBezTo>
                    <a:pt x="4" y="5"/>
                    <a:pt x="3" y="5"/>
                    <a:pt x="3" y="5"/>
                  </a:cubicBezTo>
                  <a:cubicBezTo>
                    <a:pt x="3" y="6"/>
                    <a:pt x="3" y="6"/>
                    <a:pt x="4" y="7"/>
                  </a:cubicBezTo>
                  <a:cubicBezTo>
                    <a:pt x="4" y="8"/>
                    <a:pt x="5" y="8"/>
                    <a:pt x="5" y="8"/>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1577">
              <a:extLst>
                <a:ext uri="{FF2B5EF4-FFF2-40B4-BE49-F238E27FC236}">
                  <a16:creationId xmlns:a16="http://schemas.microsoft.com/office/drawing/2014/main" id="{13C1E762-948E-469D-AC63-4DA08D59BABB}"/>
                </a:ext>
              </a:extLst>
            </p:cNvPr>
            <p:cNvSpPr>
              <a:spLocks/>
            </p:cNvSpPr>
            <p:nvPr/>
          </p:nvSpPr>
          <p:spPr bwMode="auto">
            <a:xfrm>
              <a:off x="21321714" y="11932342"/>
              <a:ext cx="155575" cy="141288"/>
            </a:xfrm>
            <a:custGeom>
              <a:avLst/>
              <a:gdLst>
                <a:gd name="T0" fmla="*/ 6 w 47"/>
                <a:gd name="T1" fmla="*/ 5 h 43"/>
                <a:gd name="T2" fmla="*/ 6 w 47"/>
                <a:gd name="T3" fmla="*/ 5 h 43"/>
                <a:gd name="T4" fmla="*/ 0 w 47"/>
                <a:gd name="T5" fmla="*/ 11 h 43"/>
                <a:gd name="T6" fmla="*/ 6 w 47"/>
                <a:gd name="T7" fmla="*/ 17 h 43"/>
                <a:gd name="T8" fmla="*/ 7 w 47"/>
                <a:gd name="T9" fmla="*/ 17 h 43"/>
                <a:gd name="T10" fmla="*/ 7 w 47"/>
                <a:gd name="T11" fmla="*/ 17 h 43"/>
                <a:gd name="T12" fmla="*/ 6 w 47"/>
                <a:gd name="T13" fmla="*/ 34 h 43"/>
                <a:gd name="T14" fmla="*/ 7 w 47"/>
                <a:gd name="T15" fmla="*/ 43 h 43"/>
                <a:gd name="T16" fmla="*/ 10 w 47"/>
                <a:gd name="T17" fmla="*/ 39 h 43"/>
                <a:gd name="T18" fmla="*/ 11 w 47"/>
                <a:gd name="T19" fmla="*/ 29 h 43"/>
                <a:gd name="T20" fmla="*/ 10 w 47"/>
                <a:gd name="T21" fmla="*/ 16 h 43"/>
                <a:gd name="T22" fmla="*/ 25 w 47"/>
                <a:gd name="T23" fmla="*/ 10 h 43"/>
                <a:gd name="T24" fmla="*/ 47 w 47"/>
                <a:gd name="T25" fmla="*/ 8 h 43"/>
                <a:gd name="T26" fmla="*/ 6 w 47"/>
                <a:gd name="T2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3">
                  <a:moveTo>
                    <a:pt x="6" y="5"/>
                  </a:moveTo>
                  <a:cubicBezTo>
                    <a:pt x="6" y="5"/>
                    <a:pt x="6" y="5"/>
                    <a:pt x="6" y="5"/>
                  </a:cubicBezTo>
                  <a:cubicBezTo>
                    <a:pt x="2" y="5"/>
                    <a:pt x="0" y="8"/>
                    <a:pt x="0" y="11"/>
                  </a:cubicBezTo>
                  <a:cubicBezTo>
                    <a:pt x="0" y="14"/>
                    <a:pt x="2" y="17"/>
                    <a:pt x="6" y="17"/>
                  </a:cubicBezTo>
                  <a:cubicBezTo>
                    <a:pt x="6" y="17"/>
                    <a:pt x="7" y="17"/>
                    <a:pt x="7" y="17"/>
                  </a:cubicBezTo>
                  <a:cubicBezTo>
                    <a:pt x="7" y="17"/>
                    <a:pt x="7" y="17"/>
                    <a:pt x="7" y="17"/>
                  </a:cubicBezTo>
                  <a:cubicBezTo>
                    <a:pt x="6" y="22"/>
                    <a:pt x="5" y="33"/>
                    <a:pt x="6" y="34"/>
                  </a:cubicBezTo>
                  <a:cubicBezTo>
                    <a:pt x="6" y="35"/>
                    <a:pt x="7" y="39"/>
                    <a:pt x="7" y="43"/>
                  </a:cubicBezTo>
                  <a:cubicBezTo>
                    <a:pt x="7" y="43"/>
                    <a:pt x="10" y="41"/>
                    <a:pt x="10" y="39"/>
                  </a:cubicBezTo>
                  <a:cubicBezTo>
                    <a:pt x="10" y="37"/>
                    <a:pt x="10" y="33"/>
                    <a:pt x="11" y="29"/>
                  </a:cubicBezTo>
                  <a:cubicBezTo>
                    <a:pt x="12" y="25"/>
                    <a:pt x="10" y="22"/>
                    <a:pt x="10" y="16"/>
                  </a:cubicBezTo>
                  <a:cubicBezTo>
                    <a:pt x="11" y="16"/>
                    <a:pt x="18" y="12"/>
                    <a:pt x="25" y="10"/>
                  </a:cubicBezTo>
                  <a:cubicBezTo>
                    <a:pt x="31" y="13"/>
                    <a:pt x="42" y="12"/>
                    <a:pt x="47" y="8"/>
                  </a:cubicBezTo>
                  <a:cubicBezTo>
                    <a:pt x="27" y="0"/>
                    <a:pt x="12" y="0"/>
                    <a:pt x="6" y="5"/>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1578">
              <a:extLst>
                <a:ext uri="{FF2B5EF4-FFF2-40B4-BE49-F238E27FC236}">
                  <a16:creationId xmlns:a16="http://schemas.microsoft.com/office/drawing/2014/main" id="{DD796C8F-CF4A-49AD-987E-4C54BE08FF6F}"/>
                </a:ext>
              </a:extLst>
            </p:cNvPr>
            <p:cNvSpPr>
              <a:spLocks/>
            </p:cNvSpPr>
            <p:nvPr/>
          </p:nvSpPr>
          <p:spPr bwMode="auto">
            <a:xfrm>
              <a:off x="21437601" y="12018067"/>
              <a:ext cx="36513" cy="12700"/>
            </a:xfrm>
            <a:custGeom>
              <a:avLst/>
              <a:gdLst>
                <a:gd name="T0" fmla="*/ 11 w 11"/>
                <a:gd name="T1" fmla="*/ 2 h 4"/>
                <a:gd name="T2" fmla="*/ 10 w 11"/>
                <a:gd name="T3" fmla="*/ 4 h 4"/>
                <a:gd name="T4" fmla="*/ 0 w 11"/>
                <a:gd name="T5" fmla="*/ 2 h 4"/>
                <a:gd name="T6" fmla="*/ 1 w 11"/>
                <a:gd name="T7" fmla="*/ 0 h 4"/>
                <a:gd name="T8" fmla="*/ 11 w 11"/>
                <a:gd name="T9" fmla="*/ 2 h 4"/>
              </a:gdLst>
              <a:ahLst/>
              <a:cxnLst>
                <a:cxn ang="0">
                  <a:pos x="T0" y="T1"/>
                </a:cxn>
                <a:cxn ang="0">
                  <a:pos x="T2" y="T3"/>
                </a:cxn>
                <a:cxn ang="0">
                  <a:pos x="T4" y="T5"/>
                </a:cxn>
                <a:cxn ang="0">
                  <a:pos x="T6" y="T7"/>
                </a:cxn>
                <a:cxn ang="0">
                  <a:pos x="T8" y="T9"/>
                </a:cxn>
              </a:cxnLst>
              <a:rect l="0" t="0" r="r" b="b"/>
              <a:pathLst>
                <a:path w="11" h="4">
                  <a:moveTo>
                    <a:pt x="11" y="2"/>
                  </a:moveTo>
                  <a:cubicBezTo>
                    <a:pt x="11" y="3"/>
                    <a:pt x="10" y="4"/>
                    <a:pt x="10" y="4"/>
                  </a:cubicBezTo>
                  <a:cubicBezTo>
                    <a:pt x="9" y="4"/>
                    <a:pt x="7" y="2"/>
                    <a:pt x="0" y="2"/>
                  </a:cubicBezTo>
                  <a:cubicBezTo>
                    <a:pt x="0" y="2"/>
                    <a:pt x="0" y="1"/>
                    <a:pt x="1" y="0"/>
                  </a:cubicBezTo>
                  <a:cubicBezTo>
                    <a:pt x="2" y="0"/>
                    <a:pt x="9" y="1"/>
                    <a:pt x="11" y="2"/>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Oval 1579">
              <a:extLst>
                <a:ext uri="{FF2B5EF4-FFF2-40B4-BE49-F238E27FC236}">
                  <a16:creationId xmlns:a16="http://schemas.microsoft.com/office/drawing/2014/main" id="{CF9C1FAD-812F-4D36-9097-6169352222BE}"/>
                </a:ext>
              </a:extLst>
            </p:cNvPr>
            <p:cNvSpPr>
              <a:spLocks noChangeArrowheads="1"/>
            </p:cNvSpPr>
            <p:nvPr/>
          </p:nvSpPr>
          <p:spPr bwMode="auto">
            <a:xfrm>
              <a:off x="21383626" y="12037117"/>
              <a:ext cx="17463" cy="2381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Oval 1580">
              <a:extLst>
                <a:ext uri="{FF2B5EF4-FFF2-40B4-BE49-F238E27FC236}">
                  <a16:creationId xmlns:a16="http://schemas.microsoft.com/office/drawing/2014/main" id="{45EEBF01-E64F-4B07-9F49-258F85B36ED5}"/>
                </a:ext>
              </a:extLst>
            </p:cNvPr>
            <p:cNvSpPr>
              <a:spLocks noChangeArrowheads="1"/>
            </p:cNvSpPr>
            <p:nvPr/>
          </p:nvSpPr>
          <p:spPr bwMode="auto">
            <a:xfrm>
              <a:off x="21443951" y="12033942"/>
              <a:ext cx="15875" cy="26988"/>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Freeform 1581">
              <a:extLst>
                <a:ext uri="{FF2B5EF4-FFF2-40B4-BE49-F238E27FC236}">
                  <a16:creationId xmlns:a16="http://schemas.microsoft.com/office/drawing/2014/main" id="{3DB0515B-4851-4DDC-8535-2FEEC9C5D8BF}"/>
                </a:ext>
              </a:extLst>
            </p:cNvPr>
            <p:cNvSpPr>
              <a:spLocks/>
            </p:cNvSpPr>
            <p:nvPr/>
          </p:nvSpPr>
          <p:spPr bwMode="auto">
            <a:xfrm>
              <a:off x="21386801" y="12100617"/>
              <a:ext cx="69850" cy="49213"/>
            </a:xfrm>
            <a:custGeom>
              <a:avLst/>
              <a:gdLst>
                <a:gd name="T0" fmla="*/ 0 w 21"/>
                <a:gd name="T1" fmla="*/ 0 h 15"/>
                <a:gd name="T2" fmla="*/ 21 w 21"/>
                <a:gd name="T3" fmla="*/ 0 h 15"/>
                <a:gd name="T4" fmla="*/ 0 w 21"/>
                <a:gd name="T5" fmla="*/ 0 h 15"/>
              </a:gdLst>
              <a:ahLst/>
              <a:cxnLst>
                <a:cxn ang="0">
                  <a:pos x="T0" y="T1"/>
                </a:cxn>
                <a:cxn ang="0">
                  <a:pos x="T2" y="T3"/>
                </a:cxn>
                <a:cxn ang="0">
                  <a:pos x="T4" y="T5"/>
                </a:cxn>
              </a:cxnLst>
              <a:rect l="0" t="0" r="r" b="b"/>
              <a:pathLst>
                <a:path w="21" h="15">
                  <a:moveTo>
                    <a:pt x="0" y="0"/>
                  </a:moveTo>
                  <a:cubicBezTo>
                    <a:pt x="5" y="2"/>
                    <a:pt x="11" y="4"/>
                    <a:pt x="21" y="0"/>
                  </a:cubicBezTo>
                  <a:cubicBezTo>
                    <a:pt x="15" y="14"/>
                    <a:pt x="8" y="1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1582">
              <a:extLst>
                <a:ext uri="{FF2B5EF4-FFF2-40B4-BE49-F238E27FC236}">
                  <a16:creationId xmlns:a16="http://schemas.microsoft.com/office/drawing/2014/main" id="{7ED2AEA7-1622-425D-B3C1-67B6A9D93E06}"/>
                </a:ext>
              </a:extLst>
            </p:cNvPr>
            <p:cNvSpPr>
              <a:spLocks/>
            </p:cNvSpPr>
            <p:nvPr/>
          </p:nvSpPr>
          <p:spPr bwMode="auto">
            <a:xfrm>
              <a:off x="21380451" y="12097442"/>
              <a:ext cx="14288" cy="6350"/>
            </a:xfrm>
            <a:custGeom>
              <a:avLst/>
              <a:gdLst>
                <a:gd name="T0" fmla="*/ 4 w 4"/>
                <a:gd name="T1" fmla="*/ 1 h 2"/>
                <a:gd name="T2" fmla="*/ 2 w 4"/>
                <a:gd name="T3" fmla="*/ 2 h 2"/>
                <a:gd name="T4" fmla="*/ 1 w 4"/>
                <a:gd name="T5" fmla="*/ 2 h 2"/>
                <a:gd name="T6" fmla="*/ 0 w 4"/>
                <a:gd name="T7" fmla="*/ 2 h 2"/>
                <a:gd name="T8" fmla="*/ 0 w 4"/>
                <a:gd name="T9" fmla="*/ 2 h 2"/>
                <a:gd name="T10" fmla="*/ 2 w 4"/>
                <a:gd name="T11" fmla="*/ 1 h 2"/>
                <a:gd name="T12" fmla="*/ 4 w 4"/>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1"/>
                  </a:moveTo>
                  <a:cubicBezTo>
                    <a:pt x="4" y="1"/>
                    <a:pt x="3" y="1"/>
                    <a:pt x="2" y="2"/>
                  </a:cubicBezTo>
                  <a:cubicBezTo>
                    <a:pt x="1" y="2"/>
                    <a:pt x="1" y="2"/>
                    <a:pt x="1" y="2"/>
                  </a:cubicBezTo>
                  <a:cubicBezTo>
                    <a:pt x="0" y="2"/>
                    <a:pt x="0" y="2"/>
                    <a:pt x="0" y="2"/>
                  </a:cubicBezTo>
                  <a:cubicBezTo>
                    <a:pt x="0" y="2"/>
                    <a:pt x="0" y="2"/>
                    <a:pt x="0" y="2"/>
                  </a:cubicBezTo>
                  <a:cubicBezTo>
                    <a:pt x="1" y="1"/>
                    <a:pt x="1" y="1"/>
                    <a:pt x="2" y="1"/>
                  </a:cubicBezTo>
                  <a:cubicBezTo>
                    <a:pt x="3" y="0"/>
                    <a:pt x="3" y="0"/>
                    <a:pt x="4"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1583">
              <a:extLst>
                <a:ext uri="{FF2B5EF4-FFF2-40B4-BE49-F238E27FC236}">
                  <a16:creationId xmlns:a16="http://schemas.microsoft.com/office/drawing/2014/main" id="{32F2670F-1FCD-41C1-9C9B-F688978FC58F}"/>
                </a:ext>
              </a:extLst>
            </p:cNvPr>
            <p:cNvSpPr>
              <a:spLocks noEditPoints="1"/>
            </p:cNvSpPr>
            <p:nvPr/>
          </p:nvSpPr>
          <p:spPr bwMode="auto">
            <a:xfrm>
              <a:off x="21350289" y="12030767"/>
              <a:ext cx="136525" cy="49213"/>
            </a:xfrm>
            <a:custGeom>
              <a:avLst/>
              <a:gdLst>
                <a:gd name="T0" fmla="*/ 15 w 41"/>
                <a:gd name="T1" fmla="*/ 2 h 15"/>
                <a:gd name="T2" fmla="*/ 18 w 41"/>
                <a:gd name="T3" fmla="*/ 6 h 15"/>
                <a:gd name="T4" fmla="*/ 16 w 41"/>
                <a:gd name="T5" fmla="*/ 10 h 15"/>
                <a:gd name="T6" fmla="*/ 9 w 41"/>
                <a:gd name="T7" fmla="*/ 14 h 15"/>
                <a:gd name="T8" fmla="*/ 6 w 41"/>
                <a:gd name="T9" fmla="*/ 13 h 15"/>
                <a:gd name="T10" fmla="*/ 5 w 41"/>
                <a:gd name="T11" fmla="*/ 2 h 15"/>
                <a:gd name="T12" fmla="*/ 9 w 41"/>
                <a:gd name="T13" fmla="*/ 1 h 15"/>
                <a:gd name="T14" fmla="*/ 24 w 41"/>
                <a:gd name="T15" fmla="*/ 4 h 15"/>
                <a:gd name="T16" fmla="*/ 25 w 41"/>
                <a:gd name="T17" fmla="*/ 3 h 15"/>
                <a:gd name="T18" fmla="*/ 38 w 41"/>
                <a:gd name="T19" fmla="*/ 4 h 15"/>
                <a:gd name="T20" fmla="*/ 38 w 41"/>
                <a:gd name="T21" fmla="*/ 10 h 15"/>
                <a:gd name="T22" fmla="*/ 31 w 41"/>
                <a:gd name="T23" fmla="*/ 14 h 15"/>
                <a:gd name="T24" fmla="*/ 27 w 41"/>
                <a:gd name="T25" fmla="*/ 12 h 15"/>
                <a:gd name="T26" fmla="*/ 26 w 41"/>
                <a:gd name="T27" fmla="*/ 12 h 15"/>
                <a:gd name="T28" fmla="*/ 24 w 41"/>
                <a:gd name="T29" fmla="*/ 6 h 15"/>
                <a:gd name="T30" fmla="*/ 0 w 41"/>
                <a:gd name="T31" fmla="*/ 4 h 15"/>
                <a:gd name="T32" fmla="*/ 1 w 41"/>
                <a:gd name="T33" fmla="*/ 5 h 15"/>
                <a:gd name="T34" fmla="*/ 2 w 41"/>
                <a:gd name="T35" fmla="*/ 7 h 15"/>
                <a:gd name="T36" fmla="*/ 3 w 41"/>
                <a:gd name="T37" fmla="*/ 12 h 15"/>
                <a:gd name="T38" fmla="*/ 4 w 41"/>
                <a:gd name="T39" fmla="*/ 13 h 15"/>
                <a:gd name="T40" fmla="*/ 9 w 41"/>
                <a:gd name="T41" fmla="*/ 15 h 15"/>
                <a:gd name="T42" fmla="*/ 19 w 41"/>
                <a:gd name="T43" fmla="*/ 7 h 15"/>
                <a:gd name="T44" fmla="*/ 21 w 41"/>
                <a:gd name="T45" fmla="*/ 5 h 15"/>
                <a:gd name="T46" fmla="*/ 23 w 41"/>
                <a:gd name="T47" fmla="*/ 7 h 15"/>
                <a:gd name="T48" fmla="*/ 27 w 41"/>
                <a:gd name="T49" fmla="*/ 14 h 15"/>
                <a:gd name="T50" fmla="*/ 37 w 41"/>
                <a:gd name="T51" fmla="*/ 13 h 15"/>
                <a:gd name="T52" fmla="*/ 39 w 41"/>
                <a:gd name="T53" fmla="*/ 11 h 15"/>
                <a:gd name="T54" fmla="*/ 41 w 41"/>
                <a:gd name="T55" fmla="*/ 4 h 15"/>
                <a:gd name="T56" fmla="*/ 40 w 41"/>
                <a:gd name="T57" fmla="*/ 1 h 15"/>
                <a:gd name="T58" fmla="*/ 29 w 41"/>
                <a:gd name="T59" fmla="*/ 1 h 15"/>
                <a:gd name="T60" fmla="*/ 21 w 41"/>
                <a:gd name="T61" fmla="*/ 2 h 15"/>
                <a:gd name="T62" fmla="*/ 14 w 41"/>
                <a:gd name="T63" fmla="*/ 1 h 15"/>
                <a:gd name="T64" fmla="*/ 2 w 41"/>
                <a:gd name="T6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5">
                  <a:moveTo>
                    <a:pt x="9" y="1"/>
                  </a:moveTo>
                  <a:cubicBezTo>
                    <a:pt x="11" y="1"/>
                    <a:pt x="13" y="1"/>
                    <a:pt x="15" y="2"/>
                  </a:cubicBezTo>
                  <a:cubicBezTo>
                    <a:pt x="16" y="3"/>
                    <a:pt x="17" y="3"/>
                    <a:pt x="18" y="4"/>
                  </a:cubicBezTo>
                  <a:cubicBezTo>
                    <a:pt x="18" y="5"/>
                    <a:pt x="18" y="5"/>
                    <a:pt x="18" y="6"/>
                  </a:cubicBezTo>
                  <a:cubicBezTo>
                    <a:pt x="18" y="7"/>
                    <a:pt x="17" y="8"/>
                    <a:pt x="17" y="9"/>
                  </a:cubicBezTo>
                  <a:cubicBezTo>
                    <a:pt x="17" y="10"/>
                    <a:pt x="17" y="10"/>
                    <a:pt x="16" y="10"/>
                  </a:cubicBezTo>
                  <a:cubicBezTo>
                    <a:pt x="15" y="12"/>
                    <a:pt x="13" y="14"/>
                    <a:pt x="11" y="14"/>
                  </a:cubicBezTo>
                  <a:cubicBezTo>
                    <a:pt x="9" y="14"/>
                    <a:pt x="9" y="14"/>
                    <a:pt x="9" y="14"/>
                  </a:cubicBezTo>
                  <a:cubicBezTo>
                    <a:pt x="9" y="14"/>
                    <a:pt x="8" y="14"/>
                    <a:pt x="8" y="14"/>
                  </a:cubicBezTo>
                  <a:cubicBezTo>
                    <a:pt x="7" y="14"/>
                    <a:pt x="7" y="14"/>
                    <a:pt x="6" y="13"/>
                  </a:cubicBezTo>
                  <a:cubicBezTo>
                    <a:pt x="5" y="13"/>
                    <a:pt x="4" y="12"/>
                    <a:pt x="4" y="11"/>
                  </a:cubicBezTo>
                  <a:cubicBezTo>
                    <a:pt x="3" y="8"/>
                    <a:pt x="3" y="4"/>
                    <a:pt x="5" y="2"/>
                  </a:cubicBezTo>
                  <a:cubicBezTo>
                    <a:pt x="5" y="2"/>
                    <a:pt x="5" y="2"/>
                    <a:pt x="6" y="2"/>
                  </a:cubicBezTo>
                  <a:cubicBezTo>
                    <a:pt x="6" y="2"/>
                    <a:pt x="8" y="1"/>
                    <a:pt x="9" y="1"/>
                  </a:cubicBezTo>
                  <a:close/>
                  <a:moveTo>
                    <a:pt x="24" y="6"/>
                  </a:moveTo>
                  <a:cubicBezTo>
                    <a:pt x="24" y="5"/>
                    <a:pt x="24" y="4"/>
                    <a:pt x="24" y="4"/>
                  </a:cubicBezTo>
                  <a:cubicBezTo>
                    <a:pt x="25" y="3"/>
                    <a:pt x="25" y="3"/>
                    <a:pt x="25" y="3"/>
                  </a:cubicBezTo>
                  <a:cubicBezTo>
                    <a:pt x="25" y="3"/>
                    <a:pt x="25" y="3"/>
                    <a:pt x="25" y="3"/>
                  </a:cubicBezTo>
                  <a:cubicBezTo>
                    <a:pt x="27" y="1"/>
                    <a:pt x="30" y="2"/>
                    <a:pt x="32" y="2"/>
                  </a:cubicBezTo>
                  <a:cubicBezTo>
                    <a:pt x="34" y="2"/>
                    <a:pt x="37" y="2"/>
                    <a:pt x="38" y="4"/>
                  </a:cubicBezTo>
                  <a:cubicBezTo>
                    <a:pt x="39" y="4"/>
                    <a:pt x="39" y="5"/>
                    <a:pt x="39" y="6"/>
                  </a:cubicBezTo>
                  <a:cubicBezTo>
                    <a:pt x="39" y="7"/>
                    <a:pt x="38" y="9"/>
                    <a:pt x="38" y="10"/>
                  </a:cubicBezTo>
                  <a:cubicBezTo>
                    <a:pt x="37" y="13"/>
                    <a:pt x="36" y="14"/>
                    <a:pt x="34" y="14"/>
                  </a:cubicBezTo>
                  <a:cubicBezTo>
                    <a:pt x="33" y="14"/>
                    <a:pt x="32" y="14"/>
                    <a:pt x="31" y="14"/>
                  </a:cubicBezTo>
                  <a:cubicBezTo>
                    <a:pt x="31" y="14"/>
                    <a:pt x="30" y="14"/>
                    <a:pt x="30" y="14"/>
                  </a:cubicBezTo>
                  <a:cubicBezTo>
                    <a:pt x="29" y="13"/>
                    <a:pt x="28" y="13"/>
                    <a:pt x="27" y="12"/>
                  </a:cubicBezTo>
                  <a:cubicBezTo>
                    <a:pt x="26" y="12"/>
                    <a:pt x="26" y="12"/>
                    <a:pt x="26" y="12"/>
                  </a:cubicBezTo>
                  <a:cubicBezTo>
                    <a:pt x="26" y="12"/>
                    <a:pt x="26" y="12"/>
                    <a:pt x="26" y="12"/>
                  </a:cubicBezTo>
                  <a:cubicBezTo>
                    <a:pt x="25" y="11"/>
                    <a:pt x="25" y="9"/>
                    <a:pt x="24" y="8"/>
                  </a:cubicBezTo>
                  <a:cubicBezTo>
                    <a:pt x="24" y="7"/>
                    <a:pt x="24" y="6"/>
                    <a:pt x="24" y="6"/>
                  </a:cubicBezTo>
                  <a:close/>
                  <a:moveTo>
                    <a:pt x="0" y="2"/>
                  </a:moveTo>
                  <a:cubicBezTo>
                    <a:pt x="0" y="4"/>
                    <a:pt x="0" y="4"/>
                    <a:pt x="0" y="4"/>
                  </a:cubicBezTo>
                  <a:cubicBezTo>
                    <a:pt x="0" y="4"/>
                    <a:pt x="0" y="4"/>
                    <a:pt x="1" y="4"/>
                  </a:cubicBezTo>
                  <a:cubicBezTo>
                    <a:pt x="1" y="4"/>
                    <a:pt x="1" y="4"/>
                    <a:pt x="1" y="5"/>
                  </a:cubicBezTo>
                  <a:cubicBezTo>
                    <a:pt x="2" y="5"/>
                    <a:pt x="2" y="5"/>
                    <a:pt x="2" y="6"/>
                  </a:cubicBezTo>
                  <a:cubicBezTo>
                    <a:pt x="2" y="7"/>
                    <a:pt x="2" y="7"/>
                    <a:pt x="2" y="7"/>
                  </a:cubicBezTo>
                  <a:cubicBezTo>
                    <a:pt x="2" y="8"/>
                    <a:pt x="2" y="9"/>
                    <a:pt x="2" y="9"/>
                  </a:cubicBezTo>
                  <a:cubicBezTo>
                    <a:pt x="3" y="10"/>
                    <a:pt x="3" y="11"/>
                    <a:pt x="3" y="12"/>
                  </a:cubicBezTo>
                  <a:cubicBezTo>
                    <a:pt x="4" y="12"/>
                    <a:pt x="4" y="12"/>
                    <a:pt x="4" y="12"/>
                  </a:cubicBezTo>
                  <a:cubicBezTo>
                    <a:pt x="4" y="13"/>
                    <a:pt x="4" y="13"/>
                    <a:pt x="4" y="13"/>
                  </a:cubicBezTo>
                  <a:cubicBezTo>
                    <a:pt x="5" y="13"/>
                    <a:pt x="5" y="13"/>
                    <a:pt x="5" y="14"/>
                  </a:cubicBezTo>
                  <a:cubicBezTo>
                    <a:pt x="6" y="14"/>
                    <a:pt x="8" y="15"/>
                    <a:pt x="9" y="15"/>
                  </a:cubicBezTo>
                  <a:cubicBezTo>
                    <a:pt x="11" y="15"/>
                    <a:pt x="12" y="14"/>
                    <a:pt x="14" y="14"/>
                  </a:cubicBezTo>
                  <a:cubicBezTo>
                    <a:pt x="17" y="12"/>
                    <a:pt x="18" y="10"/>
                    <a:pt x="19" y="7"/>
                  </a:cubicBezTo>
                  <a:cubicBezTo>
                    <a:pt x="19" y="7"/>
                    <a:pt x="19" y="7"/>
                    <a:pt x="19" y="6"/>
                  </a:cubicBezTo>
                  <a:cubicBezTo>
                    <a:pt x="20" y="6"/>
                    <a:pt x="20" y="5"/>
                    <a:pt x="21" y="5"/>
                  </a:cubicBezTo>
                  <a:cubicBezTo>
                    <a:pt x="21" y="5"/>
                    <a:pt x="22" y="5"/>
                    <a:pt x="23" y="6"/>
                  </a:cubicBezTo>
                  <a:cubicBezTo>
                    <a:pt x="23" y="6"/>
                    <a:pt x="23" y="7"/>
                    <a:pt x="23" y="7"/>
                  </a:cubicBezTo>
                  <a:cubicBezTo>
                    <a:pt x="23" y="8"/>
                    <a:pt x="24" y="10"/>
                    <a:pt x="25" y="11"/>
                  </a:cubicBezTo>
                  <a:cubicBezTo>
                    <a:pt x="25" y="12"/>
                    <a:pt x="26" y="13"/>
                    <a:pt x="27" y="14"/>
                  </a:cubicBezTo>
                  <a:cubicBezTo>
                    <a:pt x="29" y="15"/>
                    <a:pt x="31" y="15"/>
                    <a:pt x="33" y="15"/>
                  </a:cubicBezTo>
                  <a:cubicBezTo>
                    <a:pt x="34" y="15"/>
                    <a:pt x="36" y="14"/>
                    <a:pt x="37" y="13"/>
                  </a:cubicBezTo>
                  <a:cubicBezTo>
                    <a:pt x="38" y="13"/>
                    <a:pt x="38" y="13"/>
                    <a:pt x="38" y="13"/>
                  </a:cubicBezTo>
                  <a:cubicBezTo>
                    <a:pt x="38" y="12"/>
                    <a:pt x="39" y="12"/>
                    <a:pt x="39" y="11"/>
                  </a:cubicBezTo>
                  <a:cubicBezTo>
                    <a:pt x="40" y="9"/>
                    <a:pt x="40" y="6"/>
                    <a:pt x="40" y="5"/>
                  </a:cubicBezTo>
                  <a:cubicBezTo>
                    <a:pt x="41" y="4"/>
                    <a:pt x="41" y="5"/>
                    <a:pt x="41" y="4"/>
                  </a:cubicBezTo>
                  <a:cubicBezTo>
                    <a:pt x="41" y="4"/>
                    <a:pt x="41" y="2"/>
                    <a:pt x="41" y="2"/>
                  </a:cubicBezTo>
                  <a:cubicBezTo>
                    <a:pt x="41" y="2"/>
                    <a:pt x="40" y="1"/>
                    <a:pt x="40" y="1"/>
                  </a:cubicBezTo>
                  <a:cubicBezTo>
                    <a:pt x="35" y="1"/>
                    <a:pt x="35" y="1"/>
                    <a:pt x="35" y="1"/>
                  </a:cubicBezTo>
                  <a:cubicBezTo>
                    <a:pt x="33" y="1"/>
                    <a:pt x="31" y="1"/>
                    <a:pt x="29" y="1"/>
                  </a:cubicBezTo>
                  <a:cubicBezTo>
                    <a:pt x="27" y="1"/>
                    <a:pt x="26" y="1"/>
                    <a:pt x="24" y="2"/>
                  </a:cubicBezTo>
                  <a:cubicBezTo>
                    <a:pt x="23" y="2"/>
                    <a:pt x="22" y="2"/>
                    <a:pt x="21" y="2"/>
                  </a:cubicBezTo>
                  <a:cubicBezTo>
                    <a:pt x="19" y="2"/>
                    <a:pt x="18" y="2"/>
                    <a:pt x="16" y="1"/>
                  </a:cubicBezTo>
                  <a:cubicBezTo>
                    <a:pt x="15" y="1"/>
                    <a:pt x="15" y="1"/>
                    <a:pt x="14" y="1"/>
                  </a:cubicBezTo>
                  <a:cubicBezTo>
                    <a:pt x="11" y="0"/>
                    <a:pt x="10" y="1"/>
                    <a:pt x="7" y="1"/>
                  </a:cubicBezTo>
                  <a:cubicBezTo>
                    <a:pt x="2" y="1"/>
                    <a:pt x="2" y="1"/>
                    <a:pt x="2" y="1"/>
                  </a:cubicBezTo>
                  <a:cubicBezTo>
                    <a:pt x="1" y="1"/>
                    <a:pt x="0" y="1"/>
                    <a:pt x="0" y="2"/>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78" name="กลุ่ม 695">
            <a:extLst>
              <a:ext uri="{FF2B5EF4-FFF2-40B4-BE49-F238E27FC236}">
                <a16:creationId xmlns:a16="http://schemas.microsoft.com/office/drawing/2014/main" id="{C89CADAC-A244-46E6-BE42-6EAEC52335E5}"/>
              </a:ext>
            </a:extLst>
          </p:cNvPr>
          <p:cNvGrpSpPr/>
          <p:nvPr userDrawn="1"/>
        </p:nvGrpSpPr>
        <p:grpSpPr>
          <a:xfrm>
            <a:off x="743754" y="3288236"/>
            <a:ext cx="1098629" cy="1098629"/>
            <a:chOff x="20456526" y="12226030"/>
            <a:chExt cx="506413" cy="506413"/>
          </a:xfrm>
        </p:grpSpPr>
        <p:sp>
          <p:nvSpPr>
            <p:cNvPr id="79" name="Oval 1613">
              <a:extLst>
                <a:ext uri="{FF2B5EF4-FFF2-40B4-BE49-F238E27FC236}">
                  <a16:creationId xmlns:a16="http://schemas.microsoft.com/office/drawing/2014/main" id="{2BCDC64A-4A82-4959-829D-B478C7593CCE}"/>
                </a:ext>
              </a:extLst>
            </p:cNvPr>
            <p:cNvSpPr>
              <a:spLocks noChangeArrowheads="1"/>
            </p:cNvSpPr>
            <p:nvPr/>
          </p:nvSpPr>
          <p:spPr bwMode="auto">
            <a:xfrm>
              <a:off x="20456526" y="12226030"/>
              <a:ext cx="506413" cy="506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Oval 1615">
              <a:extLst>
                <a:ext uri="{FF2B5EF4-FFF2-40B4-BE49-F238E27FC236}">
                  <a16:creationId xmlns:a16="http://schemas.microsoft.com/office/drawing/2014/main" id="{372E0FD2-9664-424E-B3F2-97F8112F0C7A}"/>
                </a:ext>
              </a:extLst>
            </p:cNvPr>
            <p:cNvSpPr>
              <a:spLocks noChangeArrowheads="1"/>
            </p:cNvSpPr>
            <p:nvPr/>
          </p:nvSpPr>
          <p:spPr bwMode="auto">
            <a:xfrm>
              <a:off x="20481926" y="12253017"/>
              <a:ext cx="458788" cy="454025"/>
            </a:xfrm>
            <a:prstGeom prst="ellipse">
              <a:avLst/>
            </a:prstGeom>
            <a:solidFill>
              <a:srgbClr val="F39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1616">
              <a:extLst>
                <a:ext uri="{FF2B5EF4-FFF2-40B4-BE49-F238E27FC236}">
                  <a16:creationId xmlns:a16="http://schemas.microsoft.com/office/drawing/2014/main" id="{F96A3358-8B06-4810-A573-9CC50B57A467}"/>
                </a:ext>
              </a:extLst>
            </p:cNvPr>
            <p:cNvSpPr>
              <a:spLocks/>
            </p:cNvSpPr>
            <p:nvPr/>
          </p:nvSpPr>
          <p:spPr bwMode="auto">
            <a:xfrm>
              <a:off x="20810538" y="1237842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08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1617">
              <a:extLst>
                <a:ext uri="{FF2B5EF4-FFF2-40B4-BE49-F238E27FC236}">
                  <a16:creationId xmlns:a16="http://schemas.microsoft.com/office/drawing/2014/main" id="{EF21D186-396A-42D6-8E18-6044311EF64A}"/>
                </a:ext>
              </a:extLst>
            </p:cNvPr>
            <p:cNvSpPr>
              <a:spLocks/>
            </p:cNvSpPr>
            <p:nvPr/>
          </p:nvSpPr>
          <p:spPr bwMode="auto">
            <a:xfrm>
              <a:off x="20810538" y="1237842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1618">
              <a:extLst>
                <a:ext uri="{FF2B5EF4-FFF2-40B4-BE49-F238E27FC236}">
                  <a16:creationId xmlns:a16="http://schemas.microsoft.com/office/drawing/2014/main" id="{E94765DC-5653-4975-AEC1-BB916C687A5D}"/>
                </a:ext>
              </a:extLst>
            </p:cNvPr>
            <p:cNvSpPr>
              <a:spLocks noEditPoints="1"/>
            </p:cNvSpPr>
            <p:nvPr/>
          </p:nvSpPr>
          <p:spPr bwMode="auto">
            <a:xfrm>
              <a:off x="20810538" y="12378429"/>
              <a:ext cx="0" cy="3175"/>
            </a:xfrm>
            <a:custGeom>
              <a:avLst/>
              <a:gdLst>
                <a:gd name="T0" fmla="*/ 1 h 1"/>
                <a:gd name="T1" fmla="*/ 1 h 1"/>
                <a:gd name="T2" fmla="*/ 1 h 1"/>
                <a:gd name="T3" fmla="*/ 0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moveTo>
                    <a:pt x="0" y="0"/>
                  </a:moveTo>
                  <a:cubicBezTo>
                    <a:pt x="0" y="0"/>
                    <a:pt x="0" y="0"/>
                    <a:pt x="0" y="1"/>
                  </a:cubicBezTo>
                  <a:cubicBezTo>
                    <a:pt x="0" y="0"/>
                    <a:pt x="0" y="0"/>
                    <a:pt x="0" y="0"/>
                  </a:cubicBezTo>
                </a:path>
              </a:pathLst>
            </a:custGeom>
            <a:solidFill>
              <a:srgbClr val="D08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Freeform 1619">
              <a:extLst>
                <a:ext uri="{FF2B5EF4-FFF2-40B4-BE49-F238E27FC236}">
                  <a16:creationId xmlns:a16="http://schemas.microsoft.com/office/drawing/2014/main" id="{8B69935B-A64B-4EAC-8A95-1B1661D2A055}"/>
                </a:ext>
              </a:extLst>
            </p:cNvPr>
            <p:cNvSpPr>
              <a:spLocks/>
            </p:cNvSpPr>
            <p:nvPr/>
          </p:nvSpPr>
          <p:spPr bwMode="auto">
            <a:xfrm>
              <a:off x="20658138" y="12494317"/>
              <a:ext cx="100013" cy="100013"/>
            </a:xfrm>
            <a:custGeom>
              <a:avLst/>
              <a:gdLst>
                <a:gd name="T0" fmla="*/ 29 w 30"/>
                <a:gd name="T1" fmla="*/ 15 h 30"/>
                <a:gd name="T2" fmla="*/ 26 w 30"/>
                <a:gd name="T3" fmla="*/ 1 h 30"/>
                <a:gd name="T4" fmla="*/ 4 w 30"/>
                <a:gd name="T5" fmla="*/ 0 h 30"/>
                <a:gd name="T6" fmla="*/ 0 w 30"/>
                <a:gd name="T7" fmla="*/ 15 h 30"/>
                <a:gd name="T8" fmla="*/ 13 w 30"/>
                <a:gd name="T9" fmla="*/ 29 h 30"/>
                <a:gd name="T10" fmla="*/ 29 w 30"/>
                <a:gd name="T11" fmla="*/ 15 h 30"/>
              </a:gdLst>
              <a:ahLst/>
              <a:cxnLst>
                <a:cxn ang="0">
                  <a:pos x="T0" y="T1"/>
                </a:cxn>
                <a:cxn ang="0">
                  <a:pos x="T2" y="T3"/>
                </a:cxn>
                <a:cxn ang="0">
                  <a:pos x="T4" y="T5"/>
                </a:cxn>
                <a:cxn ang="0">
                  <a:pos x="T6" y="T7"/>
                </a:cxn>
                <a:cxn ang="0">
                  <a:pos x="T8" y="T9"/>
                </a:cxn>
                <a:cxn ang="0">
                  <a:pos x="T10" y="T11"/>
                </a:cxn>
              </a:cxnLst>
              <a:rect l="0" t="0" r="r" b="b"/>
              <a:pathLst>
                <a:path w="30" h="30">
                  <a:moveTo>
                    <a:pt x="29" y="15"/>
                  </a:moveTo>
                  <a:cubicBezTo>
                    <a:pt x="29" y="15"/>
                    <a:pt x="26" y="15"/>
                    <a:pt x="26" y="1"/>
                  </a:cubicBezTo>
                  <a:cubicBezTo>
                    <a:pt x="19" y="0"/>
                    <a:pt x="4" y="0"/>
                    <a:pt x="4" y="0"/>
                  </a:cubicBezTo>
                  <a:cubicBezTo>
                    <a:pt x="4" y="0"/>
                    <a:pt x="7" y="16"/>
                    <a:pt x="0" y="15"/>
                  </a:cubicBezTo>
                  <a:cubicBezTo>
                    <a:pt x="0" y="15"/>
                    <a:pt x="2" y="29"/>
                    <a:pt x="13" y="29"/>
                  </a:cubicBezTo>
                  <a:cubicBezTo>
                    <a:pt x="25" y="30"/>
                    <a:pt x="30" y="18"/>
                    <a:pt x="29" y="15"/>
                  </a:cubicBezTo>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1620">
              <a:extLst>
                <a:ext uri="{FF2B5EF4-FFF2-40B4-BE49-F238E27FC236}">
                  <a16:creationId xmlns:a16="http://schemas.microsoft.com/office/drawing/2014/main" id="{1A5DF0BC-1A1F-43C2-9740-C9D44D31A729}"/>
                </a:ext>
              </a:extLst>
            </p:cNvPr>
            <p:cNvSpPr>
              <a:spLocks noEditPoints="1"/>
            </p:cNvSpPr>
            <p:nvPr/>
          </p:nvSpPr>
          <p:spPr bwMode="auto">
            <a:xfrm>
              <a:off x="20670838" y="12494317"/>
              <a:ext cx="76200" cy="30163"/>
            </a:xfrm>
            <a:custGeom>
              <a:avLst/>
              <a:gdLst>
                <a:gd name="T0" fmla="*/ 0 w 23"/>
                <a:gd name="T1" fmla="*/ 0 h 9"/>
                <a:gd name="T2" fmla="*/ 0 w 23"/>
                <a:gd name="T3" fmla="*/ 9 h 9"/>
                <a:gd name="T4" fmla="*/ 0 w 23"/>
                <a:gd name="T5" fmla="*/ 9 h 9"/>
                <a:gd name="T6" fmla="*/ 0 w 23"/>
                <a:gd name="T7" fmla="*/ 0 h 9"/>
                <a:gd name="T8" fmla="*/ 0 w 23"/>
                <a:gd name="T9" fmla="*/ 0 h 9"/>
                <a:gd name="T10" fmla="*/ 0 w 23"/>
                <a:gd name="T11" fmla="*/ 0 h 9"/>
                <a:gd name="T12" fmla="*/ 22 w 23"/>
                <a:gd name="T13" fmla="*/ 1 h 9"/>
                <a:gd name="T14" fmla="*/ 23 w 23"/>
                <a:gd name="T15" fmla="*/ 7 h 9"/>
                <a:gd name="T16" fmla="*/ 22 w 23"/>
                <a:gd name="T17" fmla="*/ 1 h 9"/>
                <a:gd name="T18" fmla="*/ 0 w 2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9">
                  <a:moveTo>
                    <a:pt x="0" y="0"/>
                  </a:moveTo>
                  <a:cubicBezTo>
                    <a:pt x="0" y="0"/>
                    <a:pt x="1" y="5"/>
                    <a:pt x="0" y="9"/>
                  </a:cubicBezTo>
                  <a:cubicBezTo>
                    <a:pt x="0" y="9"/>
                    <a:pt x="0" y="9"/>
                    <a:pt x="0" y="9"/>
                  </a:cubicBezTo>
                  <a:cubicBezTo>
                    <a:pt x="1" y="5"/>
                    <a:pt x="0" y="0"/>
                    <a:pt x="0" y="0"/>
                  </a:cubicBezTo>
                  <a:moveTo>
                    <a:pt x="0" y="0"/>
                  </a:moveTo>
                  <a:cubicBezTo>
                    <a:pt x="0" y="0"/>
                    <a:pt x="0" y="0"/>
                    <a:pt x="0" y="0"/>
                  </a:cubicBezTo>
                  <a:cubicBezTo>
                    <a:pt x="0" y="0"/>
                    <a:pt x="15" y="0"/>
                    <a:pt x="22" y="1"/>
                  </a:cubicBezTo>
                  <a:cubicBezTo>
                    <a:pt x="22" y="3"/>
                    <a:pt x="22" y="5"/>
                    <a:pt x="23" y="7"/>
                  </a:cubicBezTo>
                  <a:cubicBezTo>
                    <a:pt x="22" y="5"/>
                    <a:pt x="22" y="3"/>
                    <a:pt x="22" y="1"/>
                  </a:cubicBezTo>
                  <a:cubicBezTo>
                    <a:pt x="15" y="0"/>
                    <a:pt x="0" y="0"/>
                    <a:pt x="0" y="0"/>
                  </a:cubicBezTo>
                </a:path>
              </a:pathLst>
            </a:custGeom>
            <a:solidFill>
              <a:srgbClr val="E88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1621">
              <a:extLst>
                <a:ext uri="{FF2B5EF4-FFF2-40B4-BE49-F238E27FC236}">
                  <a16:creationId xmlns:a16="http://schemas.microsoft.com/office/drawing/2014/main" id="{98F5DEE0-9FA7-4CC8-B01B-78F9F0CC5FB1}"/>
                </a:ext>
              </a:extLst>
            </p:cNvPr>
            <p:cNvSpPr>
              <a:spLocks/>
            </p:cNvSpPr>
            <p:nvPr/>
          </p:nvSpPr>
          <p:spPr bwMode="auto">
            <a:xfrm>
              <a:off x="20670838" y="12494317"/>
              <a:ext cx="84138" cy="53975"/>
            </a:xfrm>
            <a:custGeom>
              <a:avLst/>
              <a:gdLst>
                <a:gd name="T0" fmla="*/ 0 w 25"/>
                <a:gd name="T1" fmla="*/ 0 h 16"/>
                <a:gd name="T2" fmla="*/ 0 w 25"/>
                <a:gd name="T3" fmla="*/ 0 h 16"/>
                <a:gd name="T4" fmla="*/ 0 w 25"/>
                <a:gd name="T5" fmla="*/ 9 h 16"/>
                <a:gd name="T6" fmla="*/ 25 w 25"/>
                <a:gd name="T7" fmla="*/ 16 h 16"/>
                <a:gd name="T8" fmla="*/ 25 w 25"/>
                <a:gd name="T9" fmla="*/ 15 h 16"/>
                <a:gd name="T10" fmla="*/ 23 w 25"/>
                <a:gd name="T11" fmla="*/ 7 h 16"/>
                <a:gd name="T12" fmla="*/ 22 w 25"/>
                <a:gd name="T13" fmla="*/ 1 h 16"/>
                <a:gd name="T14" fmla="*/ 0 w 2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0" y="0"/>
                  </a:moveTo>
                  <a:cubicBezTo>
                    <a:pt x="0" y="0"/>
                    <a:pt x="0" y="0"/>
                    <a:pt x="0" y="0"/>
                  </a:cubicBezTo>
                  <a:cubicBezTo>
                    <a:pt x="0" y="0"/>
                    <a:pt x="1" y="5"/>
                    <a:pt x="0" y="9"/>
                  </a:cubicBezTo>
                  <a:cubicBezTo>
                    <a:pt x="9" y="12"/>
                    <a:pt x="17" y="15"/>
                    <a:pt x="25" y="16"/>
                  </a:cubicBezTo>
                  <a:cubicBezTo>
                    <a:pt x="25" y="16"/>
                    <a:pt x="25" y="15"/>
                    <a:pt x="25" y="15"/>
                  </a:cubicBezTo>
                  <a:cubicBezTo>
                    <a:pt x="25" y="15"/>
                    <a:pt x="23" y="15"/>
                    <a:pt x="23" y="7"/>
                  </a:cubicBezTo>
                  <a:cubicBezTo>
                    <a:pt x="22" y="5"/>
                    <a:pt x="22" y="3"/>
                    <a:pt x="22" y="1"/>
                  </a:cubicBezTo>
                  <a:cubicBezTo>
                    <a:pt x="15" y="0"/>
                    <a:pt x="0" y="0"/>
                    <a:pt x="0" y="0"/>
                  </a:cubicBezTo>
                </a:path>
              </a:pathLst>
            </a:custGeom>
            <a:solidFill>
              <a:srgbClr val="A86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1622">
              <a:extLst>
                <a:ext uri="{FF2B5EF4-FFF2-40B4-BE49-F238E27FC236}">
                  <a16:creationId xmlns:a16="http://schemas.microsoft.com/office/drawing/2014/main" id="{A454E419-C6D5-4B14-BDE1-6C139E613D62}"/>
                </a:ext>
              </a:extLst>
            </p:cNvPr>
            <p:cNvSpPr>
              <a:spLocks/>
            </p:cNvSpPr>
            <p:nvPr/>
          </p:nvSpPr>
          <p:spPr bwMode="auto">
            <a:xfrm>
              <a:off x="20569238" y="12543529"/>
              <a:ext cx="280988" cy="160338"/>
            </a:xfrm>
            <a:custGeom>
              <a:avLst/>
              <a:gdLst>
                <a:gd name="T0" fmla="*/ 25 w 85"/>
                <a:gd name="T1" fmla="*/ 0 h 48"/>
                <a:gd name="T2" fmla="*/ 0 w 85"/>
                <a:gd name="T3" fmla="*/ 24 h 48"/>
                <a:gd name="T4" fmla="*/ 0 w 85"/>
                <a:gd name="T5" fmla="*/ 34 h 48"/>
                <a:gd name="T6" fmla="*/ 43 w 85"/>
                <a:gd name="T7" fmla="*/ 48 h 48"/>
                <a:gd name="T8" fmla="*/ 85 w 85"/>
                <a:gd name="T9" fmla="*/ 34 h 48"/>
                <a:gd name="T10" fmla="*/ 85 w 85"/>
                <a:gd name="T11" fmla="*/ 24 h 48"/>
                <a:gd name="T12" fmla="*/ 61 w 85"/>
                <a:gd name="T13" fmla="*/ 1 h 48"/>
                <a:gd name="T14" fmla="*/ 42 w 85"/>
                <a:gd name="T15" fmla="*/ 6 h 48"/>
                <a:gd name="T16" fmla="*/ 25 w 8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8">
                  <a:moveTo>
                    <a:pt x="25" y="0"/>
                  </a:moveTo>
                  <a:cubicBezTo>
                    <a:pt x="11" y="1"/>
                    <a:pt x="0" y="11"/>
                    <a:pt x="0" y="24"/>
                  </a:cubicBezTo>
                  <a:cubicBezTo>
                    <a:pt x="0" y="34"/>
                    <a:pt x="0" y="34"/>
                    <a:pt x="0" y="34"/>
                  </a:cubicBezTo>
                  <a:cubicBezTo>
                    <a:pt x="12" y="43"/>
                    <a:pt x="26" y="48"/>
                    <a:pt x="43" y="48"/>
                  </a:cubicBezTo>
                  <a:cubicBezTo>
                    <a:pt x="59" y="48"/>
                    <a:pt x="73" y="43"/>
                    <a:pt x="85" y="34"/>
                  </a:cubicBezTo>
                  <a:cubicBezTo>
                    <a:pt x="85" y="24"/>
                    <a:pt x="85" y="24"/>
                    <a:pt x="85" y="24"/>
                  </a:cubicBezTo>
                  <a:cubicBezTo>
                    <a:pt x="85" y="11"/>
                    <a:pt x="76" y="2"/>
                    <a:pt x="61" y="1"/>
                  </a:cubicBezTo>
                  <a:cubicBezTo>
                    <a:pt x="61" y="1"/>
                    <a:pt x="52" y="7"/>
                    <a:pt x="42" y="6"/>
                  </a:cubicBezTo>
                  <a:cubicBezTo>
                    <a:pt x="34" y="6"/>
                    <a:pt x="25" y="0"/>
                    <a:pt x="25" y="0"/>
                  </a:cubicBezTo>
                  <a:close/>
                </a:path>
              </a:pathLst>
            </a:custGeom>
            <a:solidFill>
              <a:srgbClr val="D2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1623">
              <a:extLst>
                <a:ext uri="{FF2B5EF4-FFF2-40B4-BE49-F238E27FC236}">
                  <a16:creationId xmlns:a16="http://schemas.microsoft.com/office/drawing/2014/main" id="{C094EEFE-D480-42E6-BF14-956FC728F13B}"/>
                </a:ext>
              </a:extLst>
            </p:cNvPr>
            <p:cNvSpPr>
              <a:spLocks/>
            </p:cNvSpPr>
            <p:nvPr/>
          </p:nvSpPr>
          <p:spPr bwMode="auto">
            <a:xfrm>
              <a:off x="20694651" y="12587979"/>
              <a:ext cx="39688" cy="85725"/>
            </a:xfrm>
            <a:custGeom>
              <a:avLst/>
              <a:gdLst>
                <a:gd name="T0" fmla="*/ 8 w 25"/>
                <a:gd name="T1" fmla="*/ 0 h 54"/>
                <a:gd name="T2" fmla="*/ 0 w 25"/>
                <a:gd name="T3" fmla="*/ 54 h 54"/>
                <a:gd name="T4" fmla="*/ 25 w 25"/>
                <a:gd name="T5" fmla="*/ 54 h 54"/>
                <a:gd name="T6" fmla="*/ 11 w 25"/>
                <a:gd name="T7" fmla="*/ 0 h 54"/>
                <a:gd name="T8" fmla="*/ 8 w 25"/>
                <a:gd name="T9" fmla="*/ 0 h 54"/>
              </a:gdLst>
              <a:ahLst/>
              <a:cxnLst>
                <a:cxn ang="0">
                  <a:pos x="T0" y="T1"/>
                </a:cxn>
                <a:cxn ang="0">
                  <a:pos x="T2" y="T3"/>
                </a:cxn>
                <a:cxn ang="0">
                  <a:pos x="T4" y="T5"/>
                </a:cxn>
                <a:cxn ang="0">
                  <a:pos x="T6" y="T7"/>
                </a:cxn>
                <a:cxn ang="0">
                  <a:pos x="T8" y="T9"/>
                </a:cxn>
              </a:cxnLst>
              <a:rect l="0" t="0" r="r" b="b"/>
              <a:pathLst>
                <a:path w="25" h="54">
                  <a:moveTo>
                    <a:pt x="8" y="0"/>
                  </a:moveTo>
                  <a:lnTo>
                    <a:pt x="0" y="54"/>
                  </a:lnTo>
                  <a:lnTo>
                    <a:pt x="25" y="54"/>
                  </a:lnTo>
                  <a:lnTo>
                    <a:pt x="11" y="0"/>
                  </a:lnTo>
                  <a:lnTo>
                    <a:pt x="8" y="0"/>
                  </a:lnTo>
                  <a:close/>
                </a:path>
              </a:pathLst>
            </a:cu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1624">
              <a:extLst>
                <a:ext uri="{FF2B5EF4-FFF2-40B4-BE49-F238E27FC236}">
                  <a16:creationId xmlns:a16="http://schemas.microsoft.com/office/drawing/2014/main" id="{6C104739-0C59-4F22-9EC2-AD1BB0BB1F47}"/>
                </a:ext>
              </a:extLst>
            </p:cNvPr>
            <p:cNvSpPr>
              <a:spLocks/>
            </p:cNvSpPr>
            <p:nvPr/>
          </p:nvSpPr>
          <p:spPr bwMode="auto">
            <a:xfrm>
              <a:off x="20694651" y="12564167"/>
              <a:ext cx="30163" cy="23813"/>
            </a:xfrm>
            <a:custGeom>
              <a:avLst/>
              <a:gdLst>
                <a:gd name="T0" fmla="*/ 9 w 9"/>
                <a:gd name="T1" fmla="*/ 0 h 7"/>
                <a:gd name="T2" fmla="*/ 5 w 9"/>
                <a:gd name="T3" fmla="*/ 7 h 7"/>
                <a:gd name="T4" fmla="*/ 4 w 9"/>
                <a:gd name="T5" fmla="*/ 7 h 7"/>
                <a:gd name="T6" fmla="*/ 0 w 9"/>
                <a:gd name="T7" fmla="*/ 0 h 7"/>
                <a:gd name="T8" fmla="*/ 9 w 9"/>
                <a:gd name="T9" fmla="*/ 0 h 7"/>
              </a:gdLst>
              <a:ahLst/>
              <a:cxnLst>
                <a:cxn ang="0">
                  <a:pos x="T0" y="T1"/>
                </a:cxn>
                <a:cxn ang="0">
                  <a:pos x="T2" y="T3"/>
                </a:cxn>
                <a:cxn ang="0">
                  <a:pos x="T4" y="T5"/>
                </a:cxn>
                <a:cxn ang="0">
                  <a:pos x="T6" y="T7"/>
                </a:cxn>
                <a:cxn ang="0">
                  <a:pos x="T8" y="T9"/>
                </a:cxn>
              </a:cxnLst>
              <a:rect l="0" t="0" r="r" b="b"/>
              <a:pathLst>
                <a:path w="9" h="7">
                  <a:moveTo>
                    <a:pt x="9" y="0"/>
                  </a:moveTo>
                  <a:cubicBezTo>
                    <a:pt x="5" y="7"/>
                    <a:pt x="5" y="7"/>
                    <a:pt x="5" y="7"/>
                  </a:cubicBezTo>
                  <a:cubicBezTo>
                    <a:pt x="5" y="7"/>
                    <a:pt x="4" y="7"/>
                    <a:pt x="4" y="7"/>
                  </a:cubicBezTo>
                  <a:cubicBezTo>
                    <a:pt x="0" y="0"/>
                    <a:pt x="0" y="0"/>
                    <a:pt x="0" y="0"/>
                  </a:cubicBezTo>
                  <a:lnTo>
                    <a:pt x="9" y="0"/>
                  </a:lnTo>
                  <a:close/>
                </a:path>
              </a:pathLst>
            </a:cu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1625">
              <a:extLst>
                <a:ext uri="{FF2B5EF4-FFF2-40B4-BE49-F238E27FC236}">
                  <a16:creationId xmlns:a16="http://schemas.microsoft.com/office/drawing/2014/main" id="{3C8360EE-74B2-40BA-8672-828CD13CF30B}"/>
                </a:ext>
              </a:extLst>
            </p:cNvPr>
            <p:cNvSpPr>
              <a:spLocks/>
            </p:cNvSpPr>
            <p:nvPr/>
          </p:nvSpPr>
          <p:spPr bwMode="auto">
            <a:xfrm>
              <a:off x="20558126" y="12540354"/>
              <a:ext cx="301625" cy="169863"/>
            </a:xfrm>
            <a:custGeom>
              <a:avLst/>
              <a:gdLst>
                <a:gd name="T0" fmla="*/ 27 w 91"/>
                <a:gd name="T1" fmla="*/ 0 h 51"/>
                <a:gd name="T2" fmla="*/ 0 w 91"/>
                <a:gd name="T3" fmla="*/ 25 h 51"/>
                <a:gd name="T4" fmla="*/ 0 w 91"/>
                <a:gd name="T5" fmla="*/ 35 h 51"/>
                <a:gd name="T6" fmla="*/ 46 w 91"/>
                <a:gd name="T7" fmla="*/ 51 h 51"/>
                <a:gd name="T8" fmla="*/ 91 w 91"/>
                <a:gd name="T9" fmla="*/ 35 h 51"/>
                <a:gd name="T10" fmla="*/ 91 w 91"/>
                <a:gd name="T11" fmla="*/ 25 h 51"/>
                <a:gd name="T12" fmla="*/ 65 w 91"/>
                <a:gd name="T13" fmla="*/ 1 h 51"/>
                <a:gd name="T14" fmla="*/ 62 w 91"/>
                <a:gd name="T15" fmla="*/ 1 h 51"/>
                <a:gd name="T16" fmla="*/ 59 w 91"/>
                <a:gd name="T17" fmla="*/ 1 h 51"/>
                <a:gd name="T18" fmla="*/ 47 w 91"/>
                <a:gd name="T19" fmla="*/ 38 h 51"/>
                <a:gd name="T20" fmla="*/ 46 w 91"/>
                <a:gd name="T21" fmla="*/ 38 h 51"/>
                <a:gd name="T22" fmla="*/ 33 w 91"/>
                <a:gd name="T23" fmla="*/ 0 h 51"/>
                <a:gd name="T24" fmla="*/ 27 w 91"/>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51">
                  <a:moveTo>
                    <a:pt x="27" y="0"/>
                  </a:moveTo>
                  <a:cubicBezTo>
                    <a:pt x="12" y="1"/>
                    <a:pt x="0" y="11"/>
                    <a:pt x="0" y="25"/>
                  </a:cubicBezTo>
                  <a:cubicBezTo>
                    <a:pt x="0" y="35"/>
                    <a:pt x="0" y="35"/>
                    <a:pt x="0" y="35"/>
                  </a:cubicBezTo>
                  <a:cubicBezTo>
                    <a:pt x="13" y="45"/>
                    <a:pt x="28" y="51"/>
                    <a:pt x="46" y="51"/>
                  </a:cubicBezTo>
                  <a:cubicBezTo>
                    <a:pt x="63" y="51"/>
                    <a:pt x="78" y="45"/>
                    <a:pt x="91" y="35"/>
                  </a:cubicBezTo>
                  <a:cubicBezTo>
                    <a:pt x="91" y="25"/>
                    <a:pt x="91" y="25"/>
                    <a:pt x="91" y="25"/>
                  </a:cubicBezTo>
                  <a:cubicBezTo>
                    <a:pt x="91" y="11"/>
                    <a:pt x="81" y="2"/>
                    <a:pt x="65" y="1"/>
                  </a:cubicBezTo>
                  <a:cubicBezTo>
                    <a:pt x="62" y="1"/>
                    <a:pt x="62" y="1"/>
                    <a:pt x="62" y="1"/>
                  </a:cubicBezTo>
                  <a:cubicBezTo>
                    <a:pt x="61" y="1"/>
                    <a:pt x="60" y="0"/>
                    <a:pt x="59" y="1"/>
                  </a:cubicBezTo>
                  <a:cubicBezTo>
                    <a:pt x="47" y="38"/>
                    <a:pt x="47" y="38"/>
                    <a:pt x="47" y="38"/>
                  </a:cubicBezTo>
                  <a:cubicBezTo>
                    <a:pt x="47" y="39"/>
                    <a:pt x="46" y="39"/>
                    <a:pt x="46" y="38"/>
                  </a:cubicBezTo>
                  <a:cubicBezTo>
                    <a:pt x="33" y="0"/>
                    <a:pt x="33" y="0"/>
                    <a:pt x="33" y="0"/>
                  </a:cubicBezTo>
                  <a:cubicBezTo>
                    <a:pt x="33" y="0"/>
                    <a:pt x="28" y="0"/>
                    <a:pt x="27" y="0"/>
                  </a:cubicBezTo>
                  <a:close/>
                </a:path>
              </a:pathLst>
            </a:custGeom>
            <a:solidFill>
              <a:srgbClr val="45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1626">
              <a:extLst>
                <a:ext uri="{FF2B5EF4-FFF2-40B4-BE49-F238E27FC236}">
                  <a16:creationId xmlns:a16="http://schemas.microsoft.com/office/drawing/2014/main" id="{C9671272-4E85-444F-AF10-7E78CFD44535}"/>
                </a:ext>
              </a:extLst>
            </p:cNvPr>
            <p:cNvSpPr>
              <a:spLocks/>
            </p:cNvSpPr>
            <p:nvPr/>
          </p:nvSpPr>
          <p:spPr bwMode="auto">
            <a:xfrm>
              <a:off x="20721638" y="12537179"/>
              <a:ext cx="46038" cy="57150"/>
            </a:xfrm>
            <a:custGeom>
              <a:avLst/>
              <a:gdLst>
                <a:gd name="T0" fmla="*/ 9 w 14"/>
                <a:gd name="T1" fmla="*/ 0 h 17"/>
                <a:gd name="T2" fmla="*/ 0 w 14"/>
                <a:gd name="T3" fmla="*/ 8 h 17"/>
                <a:gd name="T4" fmla="*/ 3 w 14"/>
                <a:gd name="T5" fmla="*/ 17 h 17"/>
                <a:gd name="T6" fmla="*/ 14 w 14"/>
                <a:gd name="T7" fmla="*/ 2 h 17"/>
                <a:gd name="T8" fmla="*/ 9 w 14"/>
                <a:gd name="T9" fmla="*/ 0 h 17"/>
              </a:gdLst>
              <a:ahLst/>
              <a:cxnLst>
                <a:cxn ang="0">
                  <a:pos x="T0" y="T1"/>
                </a:cxn>
                <a:cxn ang="0">
                  <a:pos x="T2" y="T3"/>
                </a:cxn>
                <a:cxn ang="0">
                  <a:pos x="T4" y="T5"/>
                </a:cxn>
                <a:cxn ang="0">
                  <a:pos x="T6" y="T7"/>
                </a:cxn>
                <a:cxn ang="0">
                  <a:pos x="T8" y="T9"/>
                </a:cxn>
              </a:cxnLst>
              <a:rect l="0" t="0" r="r" b="b"/>
              <a:pathLst>
                <a:path w="14" h="17">
                  <a:moveTo>
                    <a:pt x="9" y="0"/>
                  </a:moveTo>
                  <a:cubicBezTo>
                    <a:pt x="9" y="0"/>
                    <a:pt x="4" y="6"/>
                    <a:pt x="0" y="8"/>
                  </a:cubicBezTo>
                  <a:cubicBezTo>
                    <a:pt x="1" y="14"/>
                    <a:pt x="3" y="17"/>
                    <a:pt x="3" y="17"/>
                  </a:cubicBezTo>
                  <a:cubicBezTo>
                    <a:pt x="3" y="17"/>
                    <a:pt x="13" y="6"/>
                    <a:pt x="14" y="2"/>
                  </a:cubicBezTo>
                  <a:cubicBezTo>
                    <a:pt x="12" y="1"/>
                    <a:pt x="9"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1627">
              <a:extLst>
                <a:ext uri="{FF2B5EF4-FFF2-40B4-BE49-F238E27FC236}">
                  <a16:creationId xmlns:a16="http://schemas.microsoft.com/office/drawing/2014/main" id="{C7287703-FD90-4774-B31E-EB1D66BFFA11}"/>
                </a:ext>
              </a:extLst>
            </p:cNvPr>
            <p:cNvSpPr>
              <a:spLocks/>
            </p:cNvSpPr>
            <p:nvPr/>
          </p:nvSpPr>
          <p:spPr bwMode="auto">
            <a:xfrm>
              <a:off x="20648613" y="12534004"/>
              <a:ext cx="49213" cy="57150"/>
            </a:xfrm>
            <a:custGeom>
              <a:avLst/>
              <a:gdLst>
                <a:gd name="T0" fmla="*/ 6 w 15"/>
                <a:gd name="T1" fmla="*/ 0 h 17"/>
                <a:gd name="T2" fmla="*/ 15 w 15"/>
                <a:gd name="T3" fmla="*/ 9 h 17"/>
                <a:gd name="T4" fmla="*/ 12 w 15"/>
                <a:gd name="T5" fmla="*/ 17 h 17"/>
                <a:gd name="T6" fmla="*/ 0 w 15"/>
                <a:gd name="T7" fmla="*/ 2 h 17"/>
                <a:gd name="T8" fmla="*/ 6 w 15"/>
                <a:gd name="T9" fmla="*/ 0 h 17"/>
              </a:gdLst>
              <a:ahLst/>
              <a:cxnLst>
                <a:cxn ang="0">
                  <a:pos x="T0" y="T1"/>
                </a:cxn>
                <a:cxn ang="0">
                  <a:pos x="T2" y="T3"/>
                </a:cxn>
                <a:cxn ang="0">
                  <a:pos x="T4" y="T5"/>
                </a:cxn>
                <a:cxn ang="0">
                  <a:pos x="T6" y="T7"/>
                </a:cxn>
                <a:cxn ang="0">
                  <a:pos x="T8" y="T9"/>
                </a:cxn>
              </a:cxnLst>
              <a:rect l="0" t="0" r="r" b="b"/>
              <a:pathLst>
                <a:path w="15" h="17">
                  <a:moveTo>
                    <a:pt x="6" y="0"/>
                  </a:moveTo>
                  <a:cubicBezTo>
                    <a:pt x="6" y="0"/>
                    <a:pt x="10" y="7"/>
                    <a:pt x="15" y="9"/>
                  </a:cubicBezTo>
                  <a:cubicBezTo>
                    <a:pt x="13" y="15"/>
                    <a:pt x="12" y="17"/>
                    <a:pt x="12" y="17"/>
                  </a:cubicBezTo>
                  <a:cubicBezTo>
                    <a:pt x="12" y="17"/>
                    <a:pt x="1" y="6"/>
                    <a:pt x="0" y="2"/>
                  </a:cubicBezTo>
                  <a:cubicBezTo>
                    <a:pt x="3" y="1"/>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1628">
              <a:extLst>
                <a:ext uri="{FF2B5EF4-FFF2-40B4-BE49-F238E27FC236}">
                  <a16:creationId xmlns:a16="http://schemas.microsoft.com/office/drawing/2014/main" id="{518923CD-CEED-4395-91AA-47B7B30416F9}"/>
                </a:ext>
              </a:extLst>
            </p:cNvPr>
            <p:cNvSpPr>
              <a:spLocks/>
            </p:cNvSpPr>
            <p:nvPr/>
          </p:nvSpPr>
          <p:spPr bwMode="auto">
            <a:xfrm>
              <a:off x="20754976" y="12395892"/>
              <a:ext cx="28575" cy="68263"/>
            </a:xfrm>
            <a:custGeom>
              <a:avLst/>
              <a:gdLst>
                <a:gd name="T0" fmla="*/ 2 w 9"/>
                <a:gd name="T1" fmla="*/ 6 h 21"/>
                <a:gd name="T2" fmla="*/ 8 w 9"/>
                <a:gd name="T3" fmla="*/ 9 h 21"/>
                <a:gd name="T4" fmla="*/ 0 w 9"/>
                <a:gd name="T5" fmla="*/ 13 h 21"/>
                <a:gd name="T6" fmla="*/ 2 w 9"/>
                <a:gd name="T7" fmla="*/ 6 h 21"/>
              </a:gdLst>
              <a:ahLst/>
              <a:cxnLst>
                <a:cxn ang="0">
                  <a:pos x="T0" y="T1"/>
                </a:cxn>
                <a:cxn ang="0">
                  <a:pos x="T2" y="T3"/>
                </a:cxn>
                <a:cxn ang="0">
                  <a:pos x="T4" y="T5"/>
                </a:cxn>
                <a:cxn ang="0">
                  <a:pos x="T6" y="T7"/>
                </a:cxn>
              </a:cxnLst>
              <a:rect l="0" t="0" r="r" b="b"/>
              <a:pathLst>
                <a:path w="9" h="21">
                  <a:moveTo>
                    <a:pt x="2" y="6"/>
                  </a:moveTo>
                  <a:cubicBezTo>
                    <a:pt x="4" y="0"/>
                    <a:pt x="9" y="3"/>
                    <a:pt x="8" y="9"/>
                  </a:cubicBezTo>
                  <a:cubicBezTo>
                    <a:pt x="8" y="16"/>
                    <a:pt x="4" y="21"/>
                    <a:pt x="0" y="13"/>
                  </a:cubicBezTo>
                  <a:cubicBezTo>
                    <a:pt x="1" y="7"/>
                    <a:pt x="2" y="6"/>
                    <a:pt x="2" y="6"/>
                  </a:cubicBezTo>
                  <a:close/>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1629">
              <a:extLst>
                <a:ext uri="{FF2B5EF4-FFF2-40B4-BE49-F238E27FC236}">
                  <a16:creationId xmlns:a16="http://schemas.microsoft.com/office/drawing/2014/main" id="{E928699C-1907-4D0D-A5E5-F6011B4E9AD5}"/>
                </a:ext>
              </a:extLst>
            </p:cNvPr>
            <p:cNvSpPr>
              <a:spLocks/>
            </p:cNvSpPr>
            <p:nvPr/>
          </p:nvSpPr>
          <p:spPr bwMode="auto">
            <a:xfrm>
              <a:off x="20761326" y="12338742"/>
              <a:ext cx="15875" cy="96838"/>
            </a:xfrm>
            <a:custGeom>
              <a:avLst/>
              <a:gdLst>
                <a:gd name="T0" fmla="*/ 4 w 5"/>
                <a:gd name="T1" fmla="*/ 0 h 29"/>
                <a:gd name="T2" fmla="*/ 1 w 5"/>
                <a:gd name="T3" fmla="*/ 1 h 29"/>
                <a:gd name="T4" fmla="*/ 0 w 5"/>
                <a:gd name="T5" fmla="*/ 3 h 29"/>
                <a:gd name="T6" fmla="*/ 1 w 5"/>
                <a:gd name="T7" fmla="*/ 29 h 29"/>
                <a:gd name="T8" fmla="*/ 3 w 5"/>
                <a:gd name="T9" fmla="*/ 28 h 29"/>
                <a:gd name="T10" fmla="*/ 3 w 5"/>
                <a:gd name="T11" fmla="*/ 25 h 29"/>
                <a:gd name="T12" fmla="*/ 4 w 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 h="29">
                  <a:moveTo>
                    <a:pt x="4" y="0"/>
                  </a:moveTo>
                  <a:cubicBezTo>
                    <a:pt x="1" y="1"/>
                    <a:pt x="1" y="1"/>
                    <a:pt x="1" y="1"/>
                  </a:cubicBezTo>
                  <a:cubicBezTo>
                    <a:pt x="0" y="3"/>
                    <a:pt x="0" y="3"/>
                    <a:pt x="0" y="3"/>
                  </a:cubicBezTo>
                  <a:cubicBezTo>
                    <a:pt x="2" y="11"/>
                    <a:pt x="1" y="29"/>
                    <a:pt x="1" y="29"/>
                  </a:cubicBezTo>
                  <a:cubicBezTo>
                    <a:pt x="1" y="29"/>
                    <a:pt x="3" y="29"/>
                    <a:pt x="3" y="28"/>
                  </a:cubicBezTo>
                  <a:cubicBezTo>
                    <a:pt x="3" y="28"/>
                    <a:pt x="3" y="27"/>
                    <a:pt x="3" y="25"/>
                  </a:cubicBezTo>
                  <a:cubicBezTo>
                    <a:pt x="5" y="16"/>
                    <a:pt x="4" y="0"/>
                    <a:pt x="4"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1630">
              <a:extLst>
                <a:ext uri="{FF2B5EF4-FFF2-40B4-BE49-F238E27FC236}">
                  <a16:creationId xmlns:a16="http://schemas.microsoft.com/office/drawing/2014/main" id="{8A69EDEF-CF5D-4792-9A68-09C5ECAEF91F}"/>
                </a:ext>
              </a:extLst>
            </p:cNvPr>
            <p:cNvSpPr>
              <a:spLocks/>
            </p:cNvSpPr>
            <p:nvPr/>
          </p:nvSpPr>
          <p:spPr bwMode="auto">
            <a:xfrm>
              <a:off x="20634326" y="12308579"/>
              <a:ext cx="136525" cy="231775"/>
            </a:xfrm>
            <a:custGeom>
              <a:avLst/>
              <a:gdLst>
                <a:gd name="T0" fmla="*/ 38 w 41"/>
                <a:gd name="T1" fmla="*/ 11 h 70"/>
                <a:gd name="T2" fmla="*/ 40 w 41"/>
                <a:gd name="T3" fmla="*/ 44 h 70"/>
                <a:gd name="T4" fmla="*/ 40 w 41"/>
                <a:gd name="T5" fmla="*/ 57 h 70"/>
                <a:gd name="T6" fmla="*/ 7 w 41"/>
                <a:gd name="T7" fmla="*/ 60 h 70"/>
                <a:gd name="T8" fmla="*/ 3 w 41"/>
                <a:gd name="T9" fmla="*/ 46 h 70"/>
                <a:gd name="T10" fmla="*/ 2 w 41"/>
                <a:gd name="T11" fmla="*/ 13 h 70"/>
                <a:gd name="T12" fmla="*/ 38 w 41"/>
                <a:gd name="T13" fmla="*/ 11 h 70"/>
              </a:gdLst>
              <a:ahLst/>
              <a:cxnLst>
                <a:cxn ang="0">
                  <a:pos x="T0" y="T1"/>
                </a:cxn>
                <a:cxn ang="0">
                  <a:pos x="T2" y="T3"/>
                </a:cxn>
                <a:cxn ang="0">
                  <a:pos x="T4" y="T5"/>
                </a:cxn>
                <a:cxn ang="0">
                  <a:pos x="T6" y="T7"/>
                </a:cxn>
                <a:cxn ang="0">
                  <a:pos x="T8" y="T9"/>
                </a:cxn>
                <a:cxn ang="0">
                  <a:pos x="T10" y="T11"/>
                </a:cxn>
                <a:cxn ang="0">
                  <a:pos x="T12" y="T13"/>
                </a:cxn>
              </a:cxnLst>
              <a:rect l="0" t="0" r="r" b="b"/>
              <a:pathLst>
                <a:path w="41" h="70">
                  <a:moveTo>
                    <a:pt x="38" y="11"/>
                  </a:moveTo>
                  <a:cubicBezTo>
                    <a:pt x="41" y="19"/>
                    <a:pt x="39" y="27"/>
                    <a:pt x="40" y="44"/>
                  </a:cubicBezTo>
                  <a:cubicBezTo>
                    <a:pt x="40" y="48"/>
                    <a:pt x="39" y="52"/>
                    <a:pt x="40" y="57"/>
                  </a:cubicBezTo>
                  <a:cubicBezTo>
                    <a:pt x="40" y="61"/>
                    <a:pt x="23" y="70"/>
                    <a:pt x="7" y="60"/>
                  </a:cubicBezTo>
                  <a:cubicBezTo>
                    <a:pt x="6" y="59"/>
                    <a:pt x="3" y="53"/>
                    <a:pt x="3" y="46"/>
                  </a:cubicBezTo>
                  <a:cubicBezTo>
                    <a:pt x="1" y="33"/>
                    <a:pt x="0" y="16"/>
                    <a:pt x="2" y="13"/>
                  </a:cubicBezTo>
                  <a:cubicBezTo>
                    <a:pt x="6" y="8"/>
                    <a:pt x="28" y="0"/>
                    <a:pt x="38" y="11"/>
                  </a:cubicBezTo>
                  <a:close/>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1631">
              <a:extLst>
                <a:ext uri="{FF2B5EF4-FFF2-40B4-BE49-F238E27FC236}">
                  <a16:creationId xmlns:a16="http://schemas.microsoft.com/office/drawing/2014/main" id="{DD78E4FB-588E-4229-91DC-7964E16FD27B}"/>
                </a:ext>
              </a:extLst>
            </p:cNvPr>
            <p:cNvSpPr>
              <a:spLocks/>
            </p:cNvSpPr>
            <p:nvPr/>
          </p:nvSpPr>
          <p:spPr bwMode="auto">
            <a:xfrm>
              <a:off x="20615276" y="12399067"/>
              <a:ext cx="30163" cy="73025"/>
            </a:xfrm>
            <a:custGeom>
              <a:avLst/>
              <a:gdLst>
                <a:gd name="T0" fmla="*/ 7 w 9"/>
                <a:gd name="T1" fmla="*/ 5 h 22"/>
                <a:gd name="T2" fmla="*/ 0 w 9"/>
                <a:gd name="T3" fmla="*/ 9 h 22"/>
                <a:gd name="T4" fmla="*/ 9 w 9"/>
                <a:gd name="T5" fmla="*/ 15 h 22"/>
                <a:gd name="T6" fmla="*/ 7 w 9"/>
                <a:gd name="T7" fmla="*/ 5 h 22"/>
              </a:gdLst>
              <a:ahLst/>
              <a:cxnLst>
                <a:cxn ang="0">
                  <a:pos x="T0" y="T1"/>
                </a:cxn>
                <a:cxn ang="0">
                  <a:pos x="T2" y="T3"/>
                </a:cxn>
                <a:cxn ang="0">
                  <a:pos x="T4" y="T5"/>
                </a:cxn>
                <a:cxn ang="0">
                  <a:pos x="T6" y="T7"/>
                </a:cxn>
              </a:cxnLst>
              <a:rect l="0" t="0" r="r" b="b"/>
              <a:pathLst>
                <a:path w="9" h="22">
                  <a:moveTo>
                    <a:pt x="7" y="5"/>
                  </a:moveTo>
                  <a:cubicBezTo>
                    <a:pt x="5" y="0"/>
                    <a:pt x="0" y="2"/>
                    <a:pt x="0" y="9"/>
                  </a:cubicBezTo>
                  <a:cubicBezTo>
                    <a:pt x="1" y="16"/>
                    <a:pt x="7" y="22"/>
                    <a:pt x="9" y="15"/>
                  </a:cubicBezTo>
                  <a:cubicBezTo>
                    <a:pt x="8" y="9"/>
                    <a:pt x="7" y="5"/>
                    <a:pt x="7" y="5"/>
                  </a:cubicBezTo>
                  <a:close/>
                </a:path>
              </a:pathLst>
            </a:custGeom>
            <a:solidFill>
              <a:srgbClr val="AF6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Oval 1632">
              <a:extLst>
                <a:ext uri="{FF2B5EF4-FFF2-40B4-BE49-F238E27FC236}">
                  <a16:creationId xmlns:a16="http://schemas.microsoft.com/office/drawing/2014/main" id="{CDDFB311-07A2-4186-9CFA-3FAC7D529FC2}"/>
                </a:ext>
              </a:extLst>
            </p:cNvPr>
            <p:cNvSpPr>
              <a:spLocks noChangeArrowheads="1"/>
            </p:cNvSpPr>
            <p:nvPr/>
          </p:nvSpPr>
          <p:spPr bwMode="auto">
            <a:xfrm>
              <a:off x="20675601" y="12411767"/>
              <a:ext cx="12700" cy="20638"/>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Oval 1633">
              <a:extLst>
                <a:ext uri="{FF2B5EF4-FFF2-40B4-BE49-F238E27FC236}">
                  <a16:creationId xmlns:a16="http://schemas.microsoft.com/office/drawing/2014/main" id="{2892C124-7734-46C4-80A5-445E3C613527}"/>
                </a:ext>
              </a:extLst>
            </p:cNvPr>
            <p:cNvSpPr>
              <a:spLocks noChangeArrowheads="1"/>
            </p:cNvSpPr>
            <p:nvPr/>
          </p:nvSpPr>
          <p:spPr bwMode="auto">
            <a:xfrm>
              <a:off x="20731163" y="12408592"/>
              <a:ext cx="12700" cy="2381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1634">
              <a:extLst>
                <a:ext uri="{FF2B5EF4-FFF2-40B4-BE49-F238E27FC236}">
                  <a16:creationId xmlns:a16="http://schemas.microsoft.com/office/drawing/2014/main" id="{714F0128-77D5-46C8-B152-2D29DD84E275}"/>
                </a:ext>
              </a:extLst>
            </p:cNvPr>
            <p:cNvSpPr>
              <a:spLocks/>
            </p:cNvSpPr>
            <p:nvPr/>
          </p:nvSpPr>
          <p:spPr bwMode="auto">
            <a:xfrm>
              <a:off x="20621626" y="12418117"/>
              <a:ext cx="12700" cy="26988"/>
            </a:xfrm>
            <a:custGeom>
              <a:avLst/>
              <a:gdLst>
                <a:gd name="T0" fmla="*/ 4 w 4"/>
                <a:gd name="T1" fmla="*/ 8 h 8"/>
                <a:gd name="T2" fmla="*/ 4 w 4"/>
                <a:gd name="T3" fmla="*/ 8 h 8"/>
                <a:gd name="T4" fmla="*/ 2 w 4"/>
                <a:gd name="T5" fmla="*/ 7 h 8"/>
                <a:gd name="T6" fmla="*/ 2 w 4"/>
                <a:gd name="T7" fmla="*/ 5 h 8"/>
                <a:gd name="T8" fmla="*/ 3 w 4"/>
                <a:gd name="T9" fmla="*/ 4 h 8"/>
                <a:gd name="T10" fmla="*/ 3 w 4"/>
                <a:gd name="T11" fmla="*/ 4 h 8"/>
                <a:gd name="T12" fmla="*/ 3 w 4"/>
                <a:gd name="T13" fmla="*/ 4 h 8"/>
                <a:gd name="T14" fmla="*/ 3 w 4"/>
                <a:gd name="T15" fmla="*/ 4 h 8"/>
                <a:gd name="T16" fmla="*/ 3 w 4"/>
                <a:gd name="T17" fmla="*/ 3 h 8"/>
                <a:gd name="T18" fmla="*/ 2 w 4"/>
                <a:gd name="T19" fmla="*/ 2 h 8"/>
                <a:gd name="T20" fmla="*/ 1 w 4"/>
                <a:gd name="T21" fmla="*/ 1 h 8"/>
                <a:gd name="T22" fmla="*/ 1 w 4"/>
                <a:gd name="T23" fmla="*/ 2 h 8"/>
                <a:gd name="T24" fmla="*/ 1 w 4"/>
                <a:gd name="T25" fmla="*/ 3 h 8"/>
                <a:gd name="T26" fmla="*/ 1 w 4"/>
                <a:gd name="T27" fmla="*/ 3 h 8"/>
                <a:gd name="T28" fmla="*/ 0 w 4"/>
                <a:gd name="T29" fmla="*/ 3 h 8"/>
                <a:gd name="T30" fmla="*/ 0 w 4"/>
                <a:gd name="T31" fmla="*/ 2 h 8"/>
                <a:gd name="T32" fmla="*/ 1 w 4"/>
                <a:gd name="T33" fmla="*/ 1 h 8"/>
                <a:gd name="T34" fmla="*/ 1 w 4"/>
                <a:gd name="T35" fmla="*/ 1 h 8"/>
                <a:gd name="T36" fmla="*/ 1 w 4"/>
                <a:gd name="T37" fmla="*/ 0 h 8"/>
                <a:gd name="T38" fmla="*/ 3 w 4"/>
                <a:gd name="T39" fmla="*/ 1 h 8"/>
                <a:gd name="T40" fmla="*/ 4 w 4"/>
                <a:gd name="T41" fmla="*/ 3 h 8"/>
                <a:gd name="T42" fmla="*/ 4 w 4"/>
                <a:gd name="T43" fmla="*/ 4 h 8"/>
                <a:gd name="T44" fmla="*/ 4 w 4"/>
                <a:gd name="T45" fmla="*/ 4 h 8"/>
                <a:gd name="T46" fmla="*/ 4 w 4"/>
                <a:gd name="T47" fmla="*/ 4 h 8"/>
                <a:gd name="T48" fmla="*/ 4 w 4"/>
                <a:gd name="T49" fmla="*/ 4 h 8"/>
                <a:gd name="T50" fmla="*/ 4 w 4"/>
                <a:gd name="T51" fmla="*/ 4 h 8"/>
                <a:gd name="T52" fmla="*/ 3 w 4"/>
                <a:gd name="T53" fmla="*/ 5 h 8"/>
                <a:gd name="T54" fmla="*/ 3 w 4"/>
                <a:gd name="T55" fmla="*/ 5 h 8"/>
                <a:gd name="T56" fmla="*/ 3 w 4"/>
                <a:gd name="T57" fmla="*/ 5 h 8"/>
                <a:gd name="T58" fmla="*/ 3 w 4"/>
                <a:gd name="T59" fmla="*/ 5 h 8"/>
                <a:gd name="T60" fmla="*/ 3 w 4"/>
                <a:gd name="T61" fmla="*/ 5 h 8"/>
                <a:gd name="T62" fmla="*/ 3 w 4"/>
                <a:gd name="T63" fmla="*/ 7 h 8"/>
                <a:gd name="T64" fmla="*/ 4 w 4"/>
                <a:gd name="T6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8">
                  <a:moveTo>
                    <a:pt x="4" y="8"/>
                  </a:moveTo>
                  <a:cubicBezTo>
                    <a:pt x="4" y="8"/>
                    <a:pt x="4" y="8"/>
                    <a:pt x="4" y="8"/>
                  </a:cubicBezTo>
                  <a:cubicBezTo>
                    <a:pt x="3" y="8"/>
                    <a:pt x="3" y="8"/>
                    <a:pt x="2" y="7"/>
                  </a:cubicBezTo>
                  <a:cubicBezTo>
                    <a:pt x="2" y="7"/>
                    <a:pt x="2" y="6"/>
                    <a:pt x="2" y="5"/>
                  </a:cubicBezTo>
                  <a:cubicBezTo>
                    <a:pt x="2" y="5"/>
                    <a:pt x="2" y="4"/>
                    <a:pt x="3" y="4"/>
                  </a:cubicBezTo>
                  <a:cubicBezTo>
                    <a:pt x="3" y="4"/>
                    <a:pt x="3" y="4"/>
                    <a:pt x="3" y="4"/>
                  </a:cubicBezTo>
                  <a:cubicBezTo>
                    <a:pt x="3" y="4"/>
                    <a:pt x="3" y="4"/>
                    <a:pt x="3" y="4"/>
                  </a:cubicBezTo>
                  <a:cubicBezTo>
                    <a:pt x="3" y="4"/>
                    <a:pt x="3" y="4"/>
                    <a:pt x="3" y="4"/>
                  </a:cubicBezTo>
                  <a:cubicBezTo>
                    <a:pt x="3" y="3"/>
                    <a:pt x="3" y="3"/>
                    <a:pt x="3" y="3"/>
                  </a:cubicBezTo>
                  <a:cubicBezTo>
                    <a:pt x="3" y="3"/>
                    <a:pt x="2" y="2"/>
                    <a:pt x="2" y="2"/>
                  </a:cubicBezTo>
                  <a:cubicBezTo>
                    <a:pt x="2" y="1"/>
                    <a:pt x="2" y="1"/>
                    <a:pt x="1" y="1"/>
                  </a:cubicBezTo>
                  <a:cubicBezTo>
                    <a:pt x="1" y="1"/>
                    <a:pt x="1" y="1"/>
                    <a:pt x="1" y="2"/>
                  </a:cubicBezTo>
                  <a:cubicBezTo>
                    <a:pt x="1" y="2"/>
                    <a:pt x="1" y="2"/>
                    <a:pt x="1" y="3"/>
                  </a:cubicBezTo>
                  <a:cubicBezTo>
                    <a:pt x="1" y="3"/>
                    <a:pt x="1" y="3"/>
                    <a:pt x="1" y="3"/>
                  </a:cubicBezTo>
                  <a:cubicBezTo>
                    <a:pt x="1" y="3"/>
                    <a:pt x="0" y="3"/>
                    <a:pt x="0" y="3"/>
                  </a:cubicBezTo>
                  <a:cubicBezTo>
                    <a:pt x="0" y="3"/>
                    <a:pt x="0" y="2"/>
                    <a:pt x="0" y="2"/>
                  </a:cubicBezTo>
                  <a:cubicBezTo>
                    <a:pt x="0" y="2"/>
                    <a:pt x="0" y="2"/>
                    <a:pt x="1" y="1"/>
                  </a:cubicBezTo>
                  <a:cubicBezTo>
                    <a:pt x="1" y="1"/>
                    <a:pt x="1" y="1"/>
                    <a:pt x="1" y="1"/>
                  </a:cubicBezTo>
                  <a:cubicBezTo>
                    <a:pt x="1" y="1"/>
                    <a:pt x="1" y="0"/>
                    <a:pt x="1" y="0"/>
                  </a:cubicBezTo>
                  <a:cubicBezTo>
                    <a:pt x="2" y="0"/>
                    <a:pt x="2" y="1"/>
                    <a:pt x="3" y="1"/>
                  </a:cubicBezTo>
                  <a:cubicBezTo>
                    <a:pt x="3" y="2"/>
                    <a:pt x="4" y="2"/>
                    <a:pt x="4" y="3"/>
                  </a:cubicBezTo>
                  <a:cubicBezTo>
                    <a:pt x="4" y="3"/>
                    <a:pt x="4" y="4"/>
                    <a:pt x="4" y="4"/>
                  </a:cubicBezTo>
                  <a:cubicBezTo>
                    <a:pt x="4" y="4"/>
                    <a:pt x="4" y="4"/>
                    <a:pt x="4" y="4"/>
                  </a:cubicBezTo>
                  <a:cubicBezTo>
                    <a:pt x="4" y="4"/>
                    <a:pt x="4" y="4"/>
                    <a:pt x="4" y="4"/>
                  </a:cubicBezTo>
                  <a:cubicBezTo>
                    <a:pt x="4" y="4"/>
                    <a:pt x="4" y="4"/>
                    <a:pt x="4" y="4"/>
                  </a:cubicBezTo>
                  <a:cubicBezTo>
                    <a:pt x="4" y="4"/>
                    <a:pt x="4" y="4"/>
                    <a:pt x="4" y="4"/>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6"/>
                    <a:pt x="3" y="6"/>
                    <a:pt x="3" y="7"/>
                  </a:cubicBezTo>
                  <a:cubicBezTo>
                    <a:pt x="3" y="7"/>
                    <a:pt x="4" y="8"/>
                    <a:pt x="4" y="8"/>
                  </a:cubicBezTo>
                  <a:close/>
                </a:path>
              </a:pathLst>
            </a:custGeom>
            <a:solidFill>
              <a:srgbClr val="91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1635">
              <a:extLst>
                <a:ext uri="{FF2B5EF4-FFF2-40B4-BE49-F238E27FC236}">
                  <a16:creationId xmlns:a16="http://schemas.microsoft.com/office/drawing/2014/main" id="{ACD44EDB-BBF6-4C34-ACAF-6444DDC3436E}"/>
                </a:ext>
              </a:extLst>
            </p:cNvPr>
            <p:cNvSpPr>
              <a:spLocks/>
            </p:cNvSpPr>
            <p:nvPr/>
          </p:nvSpPr>
          <p:spPr bwMode="auto">
            <a:xfrm>
              <a:off x="20704176" y="12421292"/>
              <a:ext cx="20638" cy="36513"/>
            </a:xfrm>
            <a:custGeom>
              <a:avLst/>
              <a:gdLst>
                <a:gd name="T0" fmla="*/ 0 w 6"/>
                <a:gd name="T1" fmla="*/ 0 h 11"/>
                <a:gd name="T2" fmla="*/ 2 w 6"/>
                <a:gd name="T3" fmla="*/ 2 h 11"/>
                <a:gd name="T4" fmla="*/ 4 w 6"/>
                <a:gd name="T5" fmla="*/ 4 h 11"/>
                <a:gd name="T6" fmla="*/ 6 w 6"/>
                <a:gd name="T7" fmla="*/ 7 h 11"/>
                <a:gd name="T8" fmla="*/ 6 w 6"/>
                <a:gd name="T9" fmla="*/ 8 h 11"/>
                <a:gd name="T10" fmla="*/ 5 w 6"/>
                <a:gd name="T11" fmla="*/ 10 h 11"/>
                <a:gd name="T12" fmla="*/ 4 w 6"/>
                <a:gd name="T13" fmla="*/ 11 h 11"/>
                <a:gd name="T14" fmla="*/ 3 w 6"/>
                <a:gd name="T15" fmla="*/ 11 h 11"/>
                <a:gd name="T16" fmla="*/ 3 w 6"/>
                <a:gd name="T17" fmla="*/ 11 h 11"/>
                <a:gd name="T18" fmla="*/ 2 w 6"/>
                <a:gd name="T19" fmla="*/ 11 h 11"/>
                <a:gd name="T20" fmla="*/ 2 w 6"/>
                <a:gd name="T21" fmla="*/ 11 h 11"/>
                <a:gd name="T22" fmla="*/ 1 w 6"/>
                <a:gd name="T23" fmla="*/ 11 h 11"/>
                <a:gd name="T24" fmla="*/ 0 w 6"/>
                <a:gd name="T25" fmla="*/ 11 h 11"/>
                <a:gd name="T26" fmla="*/ 1 w 6"/>
                <a:gd name="T27" fmla="*/ 11 h 11"/>
                <a:gd name="T28" fmla="*/ 2 w 6"/>
                <a:gd name="T29" fmla="*/ 10 h 11"/>
                <a:gd name="T30" fmla="*/ 3 w 6"/>
                <a:gd name="T31" fmla="*/ 10 h 11"/>
                <a:gd name="T32" fmla="*/ 3 w 6"/>
                <a:gd name="T33" fmla="*/ 10 h 11"/>
                <a:gd name="T34" fmla="*/ 4 w 6"/>
                <a:gd name="T35" fmla="*/ 10 h 11"/>
                <a:gd name="T36" fmla="*/ 5 w 6"/>
                <a:gd name="T37" fmla="*/ 9 h 11"/>
                <a:gd name="T38" fmla="*/ 5 w 6"/>
                <a:gd name="T39" fmla="*/ 8 h 11"/>
                <a:gd name="T40" fmla="*/ 5 w 6"/>
                <a:gd name="T41" fmla="*/ 7 h 11"/>
                <a:gd name="T42" fmla="*/ 3 w 6"/>
                <a:gd name="T43" fmla="*/ 5 h 11"/>
                <a:gd name="T44" fmla="*/ 2 w 6"/>
                <a:gd name="T45" fmla="*/ 2 h 11"/>
                <a:gd name="T46" fmla="*/ 0 w 6"/>
                <a:gd name="T4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11">
                  <a:moveTo>
                    <a:pt x="0" y="0"/>
                  </a:moveTo>
                  <a:cubicBezTo>
                    <a:pt x="0" y="0"/>
                    <a:pt x="1" y="1"/>
                    <a:pt x="2" y="2"/>
                  </a:cubicBezTo>
                  <a:cubicBezTo>
                    <a:pt x="3" y="2"/>
                    <a:pt x="4" y="3"/>
                    <a:pt x="4" y="4"/>
                  </a:cubicBezTo>
                  <a:cubicBezTo>
                    <a:pt x="5" y="5"/>
                    <a:pt x="6" y="5"/>
                    <a:pt x="6" y="7"/>
                  </a:cubicBezTo>
                  <a:cubicBezTo>
                    <a:pt x="6" y="7"/>
                    <a:pt x="6" y="8"/>
                    <a:pt x="6" y="8"/>
                  </a:cubicBezTo>
                  <a:cubicBezTo>
                    <a:pt x="6" y="9"/>
                    <a:pt x="6" y="10"/>
                    <a:pt x="5" y="10"/>
                  </a:cubicBezTo>
                  <a:cubicBezTo>
                    <a:pt x="5" y="11"/>
                    <a:pt x="4" y="11"/>
                    <a:pt x="4" y="11"/>
                  </a:cubicBezTo>
                  <a:cubicBezTo>
                    <a:pt x="4" y="11"/>
                    <a:pt x="4" y="11"/>
                    <a:pt x="3" y="11"/>
                  </a:cubicBezTo>
                  <a:cubicBezTo>
                    <a:pt x="3" y="11"/>
                    <a:pt x="3" y="11"/>
                    <a:pt x="3" y="11"/>
                  </a:cubicBezTo>
                  <a:cubicBezTo>
                    <a:pt x="2" y="11"/>
                    <a:pt x="2" y="11"/>
                    <a:pt x="2" y="11"/>
                  </a:cubicBezTo>
                  <a:cubicBezTo>
                    <a:pt x="2" y="11"/>
                    <a:pt x="2" y="11"/>
                    <a:pt x="2" y="11"/>
                  </a:cubicBezTo>
                  <a:cubicBezTo>
                    <a:pt x="1" y="11"/>
                    <a:pt x="1" y="11"/>
                    <a:pt x="1" y="11"/>
                  </a:cubicBezTo>
                  <a:cubicBezTo>
                    <a:pt x="0" y="11"/>
                    <a:pt x="0" y="11"/>
                    <a:pt x="0" y="11"/>
                  </a:cubicBezTo>
                  <a:cubicBezTo>
                    <a:pt x="0" y="11"/>
                    <a:pt x="0" y="11"/>
                    <a:pt x="1" y="11"/>
                  </a:cubicBezTo>
                  <a:cubicBezTo>
                    <a:pt x="1" y="11"/>
                    <a:pt x="1" y="10"/>
                    <a:pt x="2" y="10"/>
                  </a:cubicBezTo>
                  <a:cubicBezTo>
                    <a:pt x="2" y="10"/>
                    <a:pt x="2" y="10"/>
                    <a:pt x="3" y="10"/>
                  </a:cubicBezTo>
                  <a:cubicBezTo>
                    <a:pt x="3" y="10"/>
                    <a:pt x="3" y="10"/>
                    <a:pt x="3" y="10"/>
                  </a:cubicBezTo>
                  <a:cubicBezTo>
                    <a:pt x="3" y="10"/>
                    <a:pt x="3" y="10"/>
                    <a:pt x="4" y="10"/>
                  </a:cubicBezTo>
                  <a:cubicBezTo>
                    <a:pt x="4" y="10"/>
                    <a:pt x="4" y="9"/>
                    <a:pt x="5" y="9"/>
                  </a:cubicBezTo>
                  <a:cubicBezTo>
                    <a:pt x="5" y="9"/>
                    <a:pt x="5" y="9"/>
                    <a:pt x="5" y="8"/>
                  </a:cubicBezTo>
                  <a:cubicBezTo>
                    <a:pt x="5" y="8"/>
                    <a:pt x="5" y="8"/>
                    <a:pt x="5" y="7"/>
                  </a:cubicBezTo>
                  <a:cubicBezTo>
                    <a:pt x="4" y="6"/>
                    <a:pt x="4" y="5"/>
                    <a:pt x="3" y="5"/>
                  </a:cubicBezTo>
                  <a:cubicBezTo>
                    <a:pt x="3" y="4"/>
                    <a:pt x="2" y="3"/>
                    <a:pt x="2" y="2"/>
                  </a:cubicBezTo>
                  <a:cubicBezTo>
                    <a:pt x="1" y="1"/>
                    <a:pt x="0" y="0"/>
                    <a:pt x="0" y="0"/>
                  </a:cubicBezTo>
                  <a:close/>
                </a:path>
              </a:pathLst>
            </a:custGeom>
            <a:solidFill>
              <a:srgbClr val="91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1636">
              <a:extLst>
                <a:ext uri="{FF2B5EF4-FFF2-40B4-BE49-F238E27FC236}">
                  <a16:creationId xmlns:a16="http://schemas.microsoft.com/office/drawing/2014/main" id="{1D40DAD8-B098-49DF-B0C6-E4AA91DA3B20}"/>
                </a:ext>
              </a:extLst>
            </p:cNvPr>
            <p:cNvSpPr>
              <a:spLocks/>
            </p:cNvSpPr>
            <p:nvPr/>
          </p:nvSpPr>
          <p:spPr bwMode="auto">
            <a:xfrm>
              <a:off x="20688301" y="12484792"/>
              <a:ext cx="39688" cy="15875"/>
            </a:xfrm>
            <a:custGeom>
              <a:avLst/>
              <a:gdLst>
                <a:gd name="T0" fmla="*/ 12 w 12"/>
                <a:gd name="T1" fmla="*/ 4 h 5"/>
                <a:gd name="T2" fmla="*/ 0 w 12"/>
                <a:gd name="T3" fmla="*/ 0 h 5"/>
                <a:gd name="T4" fmla="*/ 12 w 12"/>
                <a:gd name="T5" fmla="*/ 4 h 5"/>
              </a:gdLst>
              <a:ahLst/>
              <a:cxnLst>
                <a:cxn ang="0">
                  <a:pos x="T0" y="T1"/>
                </a:cxn>
                <a:cxn ang="0">
                  <a:pos x="T2" y="T3"/>
                </a:cxn>
                <a:cxn ang="0">
                  <a:pos x="T4" y="T5"/>
                </a:cxn>
              </a:cxnLst>
              <a:rect l="0" t="0" r="r" b="b"/>
              <a:pathLst>
                <a:path w="12" h="5">
                  <a:moveTo>
                    <a:pt x="12" y="4"/>
                  </a:moveTo>
                  <a:cubicBezTo>
                    <a:pt x="8" y="2"/>
                    <a:pt x="4" y="1"/>
                    <a:pt x="0" y="0"/>
                  </a:cubicBezTo>
                  <a:cubicBezTo>
                    <a:pt x="2" y="4"/>
                    <a:pt x="8" y="5"/>
                    <a:pt x="12" y="4"/>
                  </a:cubicBezTo>
                  <a:close/>
                </a:path>
              </a:pathLst>
            </a:custGeom>
            <a:solidFill>
              <a:srgbClr val="F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1637">
              <a:extLst>
                <a:ext uri="{FF2B5EF4-FFF2-40B4-BE49-F238E27FC236}">
                  <a16:creationId xmlns:a16="http://schemas.microsoft.com/office/drawing/2014/main" id="{4AC8A58F-490A-44B6-B00A-7FE5FA89F05E}"/>
                </a:ext>
              </a:extLst>
            </p:cNvPr>
            <p:cNvSpPr>
              <a:spLocks/>
            </p:cNvSpPr>
            <p:nvPr/>
          </p:nvSpPr>
          <p:spPr bwMode="auto">
            <a:xfrm>
              <a:off x="20685126" y="12472092"/>
              <a:ext cx="61913" cy="25400"/>
            </a:xfrm>
            <a:custGeom>
              <a:avLst/>
              <a:gdLst>
                <a:gd name="T0" fmla="*/ 19 w 19"/>
                <a:gd name="T1" fmla="*/ 2 h 8"/>
                <a:gd name="T2" fmla="*/ 18 w 19"/>
                <a:gd name="T3" fmla="*/ 1 h 8"/>
                <a:gd name="T4" fmla="*/ 0 w 19"/>
                <a:gd name="T5" fmla="*/ 0 h 8"/>
                <a:gd name="T6" fmla="*/ 0 w 19"/>
                <a:gd name="T7" fmla="*/ 0 h 8"/>
                <a:gd name="T8" fmla="*/ 0 w 19"/>
                <a:gd name="T9" fmla="*/ 1 h 8"/>
                <a:gd name="T10" fmla="*/ 1 w 19"/>
                <a:gd name="T11" fmla="*/ 4 h 8"/>
                <a:gd name="T12" fmla="*/ 13 w 19"/>
                <a:gd name="T13" fmla="*/ 8 h 8"/>
                <a:gd name="T14" fmla="*/ 19 w 19"/>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19" y="2"/>
                  </a:moveTo>
                  <a:cubicBezTo>
                    <a:pt x="19" y="2"/>
                    <a:pt x="18" y="1"/>
                    <a:pt x="18" y="1"/>
                  </a:cubicBezTo>
                  <a:cubicBezTo>
                    <a:pt x="14" y="5"/>
                    <a:pt x="4" y="4"/>
                    <a:pt x="0" y="0"/>
                  </a:cubicBezTo>
                  <a:cubicBezTo>
                    <a:pt x="0" y="0"/>
                    <a:pt x="0" y="0"/>
                    <a:pt x="0" y="0"/>
                  </a:cubicBezTo>
                  <a:cubicBezTo>
                    <a:pt x="0" y="1"/>
                    <a:pt x="0" y="1"/>
                    <a:pt x="0" y="1"/>
                  </a:cubicBezTo>
                  <a:cubicBezTo>
                    <a:pt x="0" y="2"/>
                    <a:pt x="0" y="4"/>
                    <a:pt x="1" y="4"/>
                  </a:cubicBezTo>
                  <a:cubicBezTo>
                    <a:pt x="5" y="5"/>
                    <a:pt x="9" y="6"/>
                    <a:pt x="13" y="8"/>
                  </a:cubicBezTo>
                  <a:cubicBezTo>
                    <a:pt x="17" y="7"/>
                    <a:pt x="19" y="5"/>
                    <a:pt x="19" y="2"/>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Freeform 1638">
              <a:extLst>
                <a:ext uri="{FF2B5EF4-FFF2-40B4-BE49-F238E27FC236}">
                  <a16:creationId xmlns:a16="http://schemas.microsoft.com/office/drawing/2014/main" id="{4290D820-749E-40CA-AF47-9C20CEFEC2BB}"/>
                </a:ext>
              </a:extLst>
            </p:cNvPr>
            <p:cNvSpPr>
              <a:spLocks/>
            </p:cNvSpPr>
            <p:nvPr/>
          </p:nvSpPr>
          <p:spPr bwMode="auto">
            <a:xfrm>
              <a:off x="20688301" y="12472092"/>
              <a:ext cx="55563" cy="15875"/>
            </a:xfrm>
            <a:custGeom>
              <a:avLst/>
              <a:gdLst>
                <a:gd name="T0" fmla="*/ 17 w 17"/>
                <a:gd name="T1" fmla="*/ 1 h 5"/>
                <a:gd name="T2" fmla="*/ 0 w 17"/>
                <a:gd name="T3" fmla="*/ 0 h 5"/>
                <a:gd name="T4" fmla="*/ 17 w 17"/>
                <a:gd name="T5" fmla="*/ 1 h 5"/>
              </a:gdLst>
              <a:ahLst/>
              <a:cxnLst>
                <a:cxn ang="0">
                  <a:pos x="T0" y="T1"/>
                </a:cxn>
                <a:cxn ang="0">
                  <a:pos x="T2" y="T3"/>
                </a:cxn>
                <a:cxn ang="0">
                  <a:pos x="T4" y="T5"/>
                </a:cxn>
              </a:cxnLst>
              <a:rect l="0" t="0" r="r" b="b"/>
              <a:pathLst>
                <a:path w="17" h="5">
                  <a:moveTo>
                    <a:pt x="17" y="1"/>
                  </a:moveTo>
                  <a:cubicBezTo>
                    <a:pt x="11" y="1"/>
                    <a:pt x="5" y="1"/>
                    <a:pt x="0" y="0"/>
                  </a:cubicBezTo>
                  <a:cubicBezTo>
                    <a:pt x="3" y="4"/>
                    <a:pt x="13" y="5"/>
                    <a:pt x="1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Freeform 1639">
              <a:extLst>
                <a:ext uri="{FF2B5EF4-FFF2-40B4-BE49-F238E27FC236}">
                  <a16:creationId xmlns:a16="http://schemas.microsoft.com/office/drawing/2014/main" id="{A2DF9BD0-D9D7-48BA-A497-176F0DD12865}"/>
                </a:ext>
              </a:extLst>
            </p:cNvPr>
            <p:cNvSpPr>
              <a:spLocks/>
            </p:cNvSpPr>
            <p:nvPr/>
          </p:nvSpPr>
          <p:spPr bwMode="auto">
            <a:xfrm>
              <a:off x="20678776" y="12384779"/>
              <a:ext cx="22225" cy="17463"/>
            </a:xfrm>
            <a:custGeom>
              <a:avLst/>
              <a:gdLst>
                <a:gd name="T0" fmla="*/ 0 w 7"/>
                <a:gd name="T1" fmla="*/ 5 h 5"/>
                <a:gd name="T2" fmla="*/ 7 w 7"/>
                <a:gd name="T3" fmla="*/ 4 h 5"/>
                <a:gd name="T4" fmla="*/ 0 w 7"/>
                <a:gd name="T5" fmla="*/ 4 h 5"/>
                <a:gd name="T6" fmla="*/ 0 w 7"/>
                <a:gd name="T7" fmla="*/ 5 h 5"/>
              </a:gdLst>
              <a:ahLst/>
              <a:cxnLst>
                <a:cxn ang="0">
                  <a:pos x="T0" y="T1"/>
                </a:cxn>
                <a:cxn ang="0">
                  <a:pos x="T2" y="T3"/>
                </a:cxn>
                <a:cxn ang="0">
                  <a:pos x="T4" y="T5"/>
                </a:cxn>
                <a:cxn ang="0">
                  <a:pos x="T6" y="T7"/>
                </a:cxn>
              </a:cxnLst>
              <a:rect l="0" t="0" r="r" b="b"/>
              <a:pathLst>
                <a:path w="7" h="5">
                  <a:moveTo>
                    <a:pt x="0" y="5"/>
                  </a:moveTo>
                  <a:cubicBezTo>
                    <a:pt x="2" y="5"/>
                    <a:pt x="5" y="4"/>
                    <a:pt x="7" y="4"/>
                  </a:cubicBezTo>
                  <a:cubicBezTo>
                    <a:pt x="6" y="0"/>
                    <a:pt x="0" y="2"/>
                    <a:pt x="0" y="4"/>
                  </a:cubicBezTo>
                  <a:lnTo>
                    <a:pt x="0" y="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1640">
              <a:extLst>
                <a:ext uri="{FF2B5EF4-FFF2-40B4-BE49-F238E27FC236}">
                  <a16:creationId xmlns:a16="http://schemas.microsoft.com/office/drawing/2014/main" id="{81DFDBD1-67E3-4A3D-A83D-2EBA8D9D7369}"/>
                </a:ext>
              </a:extLst>
            </p:cNvPr>
            <p:cNvSpPr>
              <a:spLocks/>
            </p:cNvSpPr>
            <p:nvPr/>
          </p:nvSpPr>
          <p:spPr bwMode="auto">
            <a:xfrm>
              <a:off x="20734338" y="12378429"/>
              <a:ext cx="20638" cy="17463"/>
            </a:xfrm>
            <a:custGeom>
              <a:avLst/>
              <a:gdLst>
                <a:gd name="T0" fmla="*/ 6 w 6"/>
                <a:gd name="T1" fmla="*/ 5 h 5"/>
                <a:gd name="T2" fmla="*/ 0 w 6"/>
                <a:gd name="T3" fmla="*/ 4 h 5"/>
                <a:gd name="T4" fmla="*/ 6 w 6"/>
                <a:gd name="T5" fmla="*/ 4 h 5"/>
                <a:gd name="T6" fmla="*/ 6 w 6"/>
                <a:gd name="T7" fmla="*/ 5 h 5"/>
              </a:gdLst>
              <a:ahLst/>
              <a:cxnLst>
                <a:cxn ang="0">
                  <a:pos x="T0" y="T1"/>
                </a:cxn>
                <a:cxn ang="0">
                  <a:pos x="T2" y="T3"/>
                </a:cxn>
                <a:cxn ang="0">
                  <a:pos x="T4" y="T5"/>
                </a:cxn>
                <a:cxn ang="0">
                  <a:pos x="T6" y="T7"/>
                </a:cxn>
              </a:cxnLst>
              <a:rect l="0" t="0" r="r" b="b"/>
              <a:pathLst>
                <a:path w="6" h="5">
                  <a:moveTo>
                    <a:pt x="6" y="5"/>
                  </a:moveTo>
                  <a:cubicBezTo>
                    <a:pt x="3" y="5"/>
                    <a:pt x="2" y="4"/>
                    <a:pt x="0" y="4"/>
                  </a:cubicBezTo>
                  <a:cubicBezTo>
                    <a:pt x="1" y="0"/>
                    <a:pt x="6" y="2"/>
                    <a:pt x="6" y="4"/>
                  </a:cubicBezTo>
                  <a:lnTo>
                    <a:pt x="6" y="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Freeform 1641">
              <a:extLst>
                <a:ext uri="{FF2B5EF4-FFF2-40B4-BE49-F238E27FC236}">
                  <a16:creationId xmlns:a16="http://schemas.microsoft.com/office/drawing/2014/main" id="{41F07947-2C43-418C-927F-8FDD4701E217}"/>
                </a:ext>
              </a:extLst>
            </p:cNvPr>
            <p:cNvSpPr>
              <a:spLocks noEditPoints="1"/>
            </p:cNvSpPr>
            <p:nvPr/>
          </p:nvSpPr>
          <p:spPr bwMode="auto">
            <a:xfrm>
              <a:off x="20605751" y="12280004"/>
              <a:ext cx="182563" cy="158750"/>
            </a:xfrm>
            <a:custGeom>
              <a:avLst/>
              <a:gdLst>
                <a:gd name="T0" fmla="*/ 53 w 55"/>
                <a:gd name="T1" fmla="*/ 26 h 48"/>
                <a:gd name="T2" fmla="*/ 53 w 55"/>
                <a:gd name="T3" fmla="*/ 20 h 48"/>
                <a:gd name="T4" fmla="*/ 55 w 55"/>
                <a:gd name="T5" fmla="*/ 17 h 48"/>
                <a:gd name="T6" fmla="*/ 54 w 55"/>
                <a:gd name="T7" fmla="*/ 10 h 48"/>
                <a:gd name="T8" fmla="*/ 50 w 55"/>
                <a:gd name="T9" fmla="*/ 7 h 48"/>
                <a:gd name="T10" fmla="*/ 44 w 55"/>
                <a:gd name="T11" fmla="*/ 5 h 48"/>
                <a:gd name="T12" fmla="*/ 31 w 55"/>
                <a:gd name="T13" fmla="*/ 4 h 48"/>
                <a:gd name="T14" fmla="*/ 17 w 55"/>
                <a:gd name="T15" fmla="*/ 6 h 48"/>
                <a:gd name="T16" fmla="*/ 12 w 55"/>
                <a:gd name="T17" fmla="*/ 12 h 48"/>
                <a:gd name="T18" fmla="*/ 10 w 55"/>
                <a:gd name="T19" fmla="*/ 13 h 48"/>
                <a:gd name="T20" fmla="*/ 6 w 55"/>
                <a:gd name="T21" fmla="*/ 17 h 48"/>
                <a:gd name="T22" fmla="*/ 3 w 55"/>
                <a:gd name="T23" fmla="*/ 24 h 48"/>
                <a:gd name="T24" fmla="*/ 2 w 55"/>
                <a:gd name="T25" fmla="*/ 29 h 48"/>
                <a:gd name="T26" fmla="*/ 3 w 55"/>
                <a:gd name="T27" fmla="*/ 30 h 48"/>
                <a:gd name="T28" fmla="*/ 5 w 55"/>
                <a:gd name="T29" fmla="*/ 33 h 48"/>
                <a:gd name="T30" fmla="*/ 7 w 55"/>
                <a:gd name="T31" fmla="*/ 37 h 48"/>
                <a:gd name="T32" fmla="*/ 9 w 55"/>
                <a:gd name="T33" fmla="*/ 40 h 48"/>
                <a:gd name="T34" fmla="*/ 13 w 55"/>
                <a:gd name="T35" fmla="*/ 48 h 48"/>
                <a:gd name="T36" fmla="*/ 14 w 55"/>
                <a:gd name="T37" fmla="*/ 41 h 48"/>
                <a:gd name="T38" fmla="*/ 15 w 55"/>
                <a:gd name="T39" fmla="*/ 37 h 48"/>
                <a:gd name="T40" fmla="*/ 17 w 55"/>
                <a:gd name="T41" fmla="*/ 31 h 48"/>
                <a:gd name="T42" fmla="*/ 20 w 55"/>
                <a:gd name="T43" fmla="*/ 27 h 48"/>
                <a:gd name="T44" fmla="*/ 26 w 55"/>
                <a:gd name="T45" fmla="*/ 27 h 48"/>
                <a:gd name="T46" fmla="*/ 38 w 55"/>
                <a:gd name="T47" fmla="*/ 26 h 48"/>
                <a:gd name="T48" fmla="*/ 45 w 55"/>
                <a:gd name="T49" fmla="*/ 24 h 48"/>
                <a:gd name="T50" fmla="*/ 46 w 55"/>
                <a:gd name="T51" fmla="*/ 25 h 48"/>
                <a:gd name="T52" fmla="*/ 49 w 55"/>
                <a:gd name="T53" fmla="*/ 27 h 48"/>
                <a:gd name="T54" fmla="*/ 49 w 55"/>
                <a:gd name="T55" fmla="*/ 32 h 48"/>
                <a:gd name="T56" fmla="*/ 49 w 55"/>
                <a:gd name="T57" fmla="*/ 35 h 48"/>
                <a:gd name="T58" fmla="*/ 53 w 55"/>
                <a:gd name="T59" fmla="*/ 35 h 48"/>
                <a:gd name="T60" fmla="*/ 54 w 55"/>
                <a:gd name="T61" fmla="*/ 32 h 48"/>
                <a:gd name="T62" fmla="*/ 53 w 55"/>
                <a:gd name="T63" fmla="*/ 30 h 48"/>
                <a:gd name="T64" fmla="*/ 8 w 55"/>
                <a:gd name="T65" fmla="*/ 20 h 48"/>
                <a:gd name="T66" fmla="*/ 8 w 55"/>
                <a:gd name="T67" fmla="*/ 20 h 48"/>
                <a:gd name="T68" fmla="*/ 45 w 55"/>
                <a:gd name="T69" fmla="*/ 23 h 48"/>
                <a:gd name="T70" fmla="*/ 46 w 55"/>
                <a:gd name="T71" fmla="*/ 23 h 48"/>
                <a:gd name="T72" fmla="*/ 50 w 55"/>
                <a:gd name="T73" fmla="*/ 26 h 48"/>
                <a:gd name="T74" fmla="*/ 50 w 55"/>
                <a:gd name="T75" fmla="*/ 2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48">
                  <a:moveTo>
                    <a:pt x="55" y="28"/>
                  </a:moveTo>
                  <a:cubicBezTo>
                    <a:pt x="55" y="27"/>
                    <a:pt x="54" y="26"/>
                    <a:pt x="53" y="26"/>
                  </a:cubicBezTo>
                  <a:cubicBezTo>
                    <a:pt x="54" y="25"/>
                    <a:pt x="55" y="24"/>
                    <a:pt x="55" y="23"/>
                  </a:cubicBezTo>
                  <a:cubicBezTo>
                    <a:pt x="55" y="22"/>
                    <a:pt x="54" y="21"/>
                    <a:pt x="53" y="20"/>
                  </a:cubicBezTo>
                  <a:cubicBezTo>
                    <a:pt x="53" y="20"/>
                    <a:pt x="53" y="20"/>
                    <a:pt x="53" y="20"/>
                  </a:cubicBezTo>
                  <a:cubicBezTo>
                    <a:pt x="54" y="19"/>
                    <a:pt x="54" y="18"/>
                    <a:pt x="55" y="17"/>
                  </a:cubicBezTo>
                  <a:cubicBezTo>
                    <a:pt x="55" y="15"/>
                    <a:pt x="54" y="14"/>
                    <a:pt x="53" y="12"/>
                  </a:cubicBezTo>
                  <a:cubicBezTo>
                    <a:pt x="53" y="12"/>
                    <a:pt x="54" y="11"/>
                    <a:pt x="54" y="10"/>
                  </a:cubicBezTo>
                  <a:cubicBezTo>
                    <a:pt x="54" y="9"/>
                    <a:pt x="52" y="7"/>
                    <a:pt x="50" y="7"/>
                  </a:cubicBezTo>
                  <a:cubicBezTo>
                    <a:pt x="50" y="7"/>
                    <a:pt x="50" y="7"/>
                    <a:pt x="50" y="7"/>
                  </a:cubicBezTo>
                  <a:cubicBezTo>
                    <a:pt x="49" y="7"/>
                    <a:pt x="49" y="7"/>
                    <a:pt x="49" y="6"/>
                  </a:cubicBezTo>
                  <a:cubicBezTo>
                    <a:pt x="48" y="4"/>
                    <a:pt x="47" y="2"/>
                    <a:pt x="44" y="5"/>
                  </a:cubicBezTo>
                  <a:cubicBezTo>
                    <a:pt x="43" y="2"/>
                    <a:pt x="40" y="1"/>
                    <a:pt x="38" y="4"/>
                  </a:cubicBezTo>
                  <a:cubicBezTo>
                    <a:pt x="37" y="2"/>
                    <a:pt x="32" y="0"/>
                    <a:pt x="31" y="4"/>
                  </a:cubicBezTo>
                  <a:cubicBezTo>
                    <a:pt x="29" y="3"/>
                    <a:pt x="23" y="1"/>
                    <a:pt x="23" y="5"/>
                  </a:cubicBezTo>
                  <a:cubicBezTo>
                    <a:pt x="21" y="4"/>
                    <a:pt x="18" y="4"/>
                    <a:pt x="17" y="6"/>
                  </a:cubicBezTo>
                  <a:cubicBezTo>
                    <a:pt x="14" y="7"/>
                    <a:pt x="12" y="5"/>
                    <a:pt x="13" y="9"/>
                  </a:cubicBezTo>
                  <a:cubicBezTo>
                    <a:pt x="10" y="8"/>
                    <a:pt x="10" y="11"/>
                    <a:pt x="12" y="12"/>
                  </a:cubicBezTo>
                  <a:cubicBezTo>
                    <a:pt x="12" y="12"/>
                    <a:pt x="12" y="12"/>
                    <a:pt x="12" y="12"/>
                  </a:cubicBezTo>
                  <a:cubicBezTo>
                    <a:pt x="11" y="12"/>
                    <a:pt x="10" y="13"/>
                    <a:pt x="10" y="13"/>
                  </a:cubicBezTo>
                  <a:cubicBezTo>
                    <a:pt x="9" y="13"/>
                    <a:pt x="8" y="13"/>
                    <a:pt x="8" y="15"/>
                  </a:cubicBezTo>
                  <a:cubicBezTo>
                    <a:pt x="7" y="15"/>
                    <a:pt x="6" y="16"/>
                    <a:pt x="6" y="17"/>
                  </a:cubicBezTo>
                  <a:cubicBezTo>
                    <a:pt x="5" y="17"/>
                    <a:pt x="3" y="19"/>
                    <a:pt x="5" y="20"/>
                  </a:cubicBezTo>
                  <a:cubicBezTo>
                    <a:pt x="4" y="21"/>
                    <a:pt x="1" y="23"/>
                    <a:pt x="3" y="24"/>
                  </a:cubicBezTo>
                  <a:cubicBezTo>
                    <a:pt x="2" y="25"/>
                    <a:pt x="1" y="26"/>
                    <a:pt x="2" y="27"/>
                  </a:cubicBezTo>
                  <a:cubicBezTo>
                    <a:pt x="2" y="28"/>
                    <a:pt x="0" y="28"/>
                    <a:pt x="2" y="29"/>
                  </a:cubicBezTo>
                  <a:cubicBezTo>
                    <a:pt x="1" y="30"/>
                    <a:pt x="3" y="31"/>
                    <a:pt x="3" y="30"/>
                  </a:cubicBezTo>
                  <a:cubicBezTo>
                    <a:pt x="3" y="30"/>
                    <a:pt x="3" y="30"/>
                    <a:pt x="3" y="30"/>
                  </a:cubicBezTo>
                  <a:cubicBezTo>
                    <a:pt x="3" y="31"/>
                    <a:pt x="3" y="32"/>
                    <a:pt x="5" y="33"/>
                  </a:cubicBezTo>
                  <a:cubicBezTo>
                    <a:pt x="5" y="33"/>
                    <a:pt x="5" y="33"/>
                    <a:pt x="5" y="33"/>
                  </a:cubicBezTo>
                  <a:cubicBezTo>
                    <a:pt x="5" y="33"/>
                    <a:pt x="4" y="34"/>
                    <a:pt x="4" y="34"/>
                  </a:cubicBezTo>
                  <a:cubicBezTo>
                    <a:pt x="4" y="36"/>
                    <a:pt x="6" y="37"/>
                    <a:pt x="7" y="37"/>
                  </a:cubicBezTo>
                  <a:cubicBezTo>
                    <a:pt x="8" y="37"/>
                    <a:pt x="8" y="37"/>
                    <a:pt x="8" y="37"/>
                  </a:cubicBezTo>
                  <a:cubicBezTo>
                    <a:pt x="8" y="39"/>
                    <a:pt x="9" y="40"/>
                    <a:pt x="9" y="40"/>
                  </a:cubicBezTo>
                  <a:cubicBezTo>
                    <a:pt x="11" y="42"/>
                    <a:pt x="11" y="48"/>
                    <a:pt x="11" y="48"/>
                  </a:cubicBezTo>
                  <a:cubicBezTo>
                    <a:pt x="11" y="48"/>
                    <a:pt x="13" y="48"/>
                    <a:pt x="13" y="48"/>
                  </a:cubicBezTo>
                  <a:cubicBezTo>
                    <a:pt x="14" y="47"/>
                    <a:pt x="13" y="44"/>
                    <a:pt x="13" y="41"/>
                  </a:cubicBezTo>
                  <a:cubicBezTo>
                    <a:pt x="13" y="41"/>
                    <a:pt x="13" y="41"/>
                    <a:pt x="14" y="41"/>
                  </a:cubicBezTo>
                  <a:cubicBezTo>
                    <a:pt x="15" y="41"/>
                    <a:pt x="17" y="40"/>
                    <a:pt x="17" y="39"/>
                  </a:cubicBezTo>
                  <a:cubicBezTo>
                    <a:pt x="17" y="38"/>
                    <a:pt x="16" y="37"/>
                    <a:pt x="15" y="37"/>
                  </a:cubicBezTo>
                  <a:cubicBezTo>
                    <a:pt x="17" y="36"/>
                    <a:pt x="17" y="35"/>
                    <a:pt x="17" y="33"/>
                  </a:cubicBezTo>
                  <a:cubicBezTo>
                    <a:pt x="17" y="32"/>
                    <a:pt x="17" y="32"/>
                    <a:pt x="17" y="31"/>
                  </a:cubicBezTo>
                  <a:cubicBezTo>
                    <a:pt x="19" y="31"/>
                    <a:pt x="20" y="29"/>
                    <a:pt x="20" y="27"/>
                  </a:cubicBezTo>
                  <a:cubicBezTo>
                    <a:pt x="20" y="27"/>
                    <a:pt x="20" y="27"/>
                    <a:pt x="20" y="27"/>
                  </a:cubicBezTo>
                  <a:cubicBezTo>
                    <a:pt x="21" y="27"/>
                    <a:pt x="21" y="27"/>
                    <a:pt x="21" y="26"/>
                  </a:cubicBezTo>
                  <a:cubicBezTo>
                    <a:pt x="22" y="27"/>
                    <a:pt x="25" y="28"/>
                    <a:pt x="26" y="27"/>
                  </a:cubicBezTo>
                  <a:cubicBezTo>
                    <a:pt x="27" y="28"/>
                    <a:pt x="31" y="29"/>
                    <a:pt x="31" y="27"/>
                  </a:cubicBezTo>
                  <a:cubicBezTo>
                    <a:pt x="33" y="27"/>
                    <a:pt x="37" y="28"/>
                    <a:pt x="38" y="26"/>
                  </a:cubicBezTo>
                  <a:cubicBezTo>
                    <a:pt x="39" y="26"/>
                    <a:pt x="41" y="27"/>
                    <a:pt x="42" y="25"/>
                  </a:cubicBezTo>
                  <a:cubicBezTo>
                    <a:pt x="44" y="25"/>
                    <a:pt x="45" y="26"/>
                    <a:pt x="45" y="24"/>
                  </a:cubicBezTo>
                  <a:cubicBezTo>
                    <a:pt x="46" y="24"/>
                    <a:pt x="46" y="24"/>
                    <a:pt x="46" y="24"/>
                  </a:cubicBezTo>
                  <a:cubicBezTo>
                    <a:pt x="46" y="24"/>
                    <a:pt x="46" y="24"/>
                    <a:pt x="46" y="25"/>
                  </a:cubicBezTo>
                  <a:cubicBezTo>
                    <a:pt x="47" y="26"/>
                    <a:pt x="48" y="26"/>
                    <a:pt x="50" y="26"/>
                  </a:cubicBezTo>
                  <a:cubicBezTo>
                    <a:pt x="49" y="26"/>
                    <a:pt x="49" y="27"/>
                    <a:pt x="49" y="27"/>
                  </a:cubicBezTo>
                  <a:cubicBezTo>
                    <a:pt x="48" y="28"/>
                    <a:pt x="47" y="29"/>
                    <a:pt x="47" y="30"/>
                  </a:cubicBezTo>
                  <a:cubicBezTo>
                    <a:pt x="47" y="31"/>
                    <a:pt x="48" y="32"/>
                    <a:pt x="49" y="32"/>
                  </a:cubicBezTo>
                  <a:cubicBezTo>
                    <a:pt x="49" y="32"/>
                    <a:pt x="49" y="33"/>
                    <a:pt x="50" y="33"/>
                  </a:cubicBezTo>
                  <a:cubicBezTo>
                    <a:pt x="49" y="33"/>
                    <a:pt x="49" y="34"/>
                    <a:pt x="49" y="35"/>
                  </a:cubicBezTo>
                  <a:cubicBezTo>
                    <a:pt x="49" y="36"/>
                    <a:pt x="50" y="37"/>
                    <a:pt x="51" y="37"/>
                  </a:cubicBezTo>
                  <a:cubicBezTo>
                    <a:pt x="52" y="37"/>
                    <a:pt x="53" y="36"/>
                    <a:pt x="53" y="35"/>
                  </a:cubicBezTo>
                  <a:cubicBezTo>
                    <a:pt x="53" y="34"/>
                    <a:pt x="53" y="34"/>
                    <a:pt x="52" y="34"/>
                  </a:cubicBezTo>
                  <a:cubicBezTo>
                    <a:pt x="53" y="33"/>
                    <a:pt x="54" y="33"/>
                    <a:pt x="54" y="32"/>
                  </a:cubicBezTo>
                  <a:cubicBezTo>
                    <a:pt x="54" y="31"/>
                    <a:pt x="53" y="31"/>
                    <a:pt x="53" y="30"/>
                  </a:cubicBezTo>
                  <a:cubicBezTo>
                    <a:pt x="53" y="30"/>
                    <a:pt x="53" y="30"/>
                    <a:pt x="53" y="30"/>
                  </a:cubicBezTo>
                  <a:cubicBezTo>
                    <a:pt x="54" y="30"/>
                    <a:pt x="55" y="29"/>
                    <a:pt x="55" y="28"/>
                  </a:cubicBezTo>
                  <a:close/>
                  <a:moveTo>
                    <a:pt x="8" y="20"/>
                  </a:moveTo>
                  <a:cubicBezTo>
                    <a:pt x="8" y="20"/>
                    <a:pt x="8" y="20"/>
                    <a:pt x="8" y="20"/>
                  </a:cubicBezTo>
                  <a:cubicBezTo>
                    <a:pt x="8" y="20"/>
                    <a:pt x="8" y="20"/>
                    <a:pt x="8" y="20"/>
                  </a:cubicBezTo>
                  <a:close/>
                  <a:moveTo>
                    <a:pt x="46" y="23"/>
                  </a:moveTo>
                  <a:cubicBezTo>
                    <a:pt x="45" y="23"/>
                    <a:pt x="45" y="23"/>
                    <a:pt x="45" y="23"/>
                  </a:cubicBezTo>
                  <a:cubicBezTo>
                    <a:pt x="46" y="23"/>
                    <a:pt x="46" y="23"/>
                    <a:pt x="46" y="22"/>
                  </a:cubicBezTo>
                  <a:cubicBezTo>
                    <a:pt x="46" y="23"/>
                    <a:pt x="46" y="23"/>
                    <a:pt x="46" y="23"/>
                  </a:cubicBezTo>
                  <a:close/>
                  <a:moveTo>
                    <a:pt x="50" y="25"/>
                  </a:moveTo>
                  <a:cubicBezTo>
                    <a:pt x="50" y="26"/>
                    <a:pt x="50" y="26"/>
                    <a:pt x="50" y="26"/>
                  </a:cubicBezTo>
                  <a:cubicBezTo>
                    <a:pt x="50" y="26"/>
                    <a:pt x="50" y="26"/>
                    <a:pt x="50" y="26"/>
                  </a:cubicBezTo>
                  <a:lnTo>
                    <a:pt x="50" y="2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07" name="กลุ่ม 724">
            <a:extLst>
              <a:ext uri="{FF2B5EF4-FFF2-40B4-BE49-F238E27FC236}">
                <a16:creationId xmlns:a16="http://schemas.microsoft.com/office/drawing/2014/main" id="{71F70B1C-79C8-458A-95CF-CAB80BD00AB4}"/>
              </a:ext>
            </a:extLst>
          </p:cNvPr>
          <p:cNvGrpSpPr/>
          <p:nvPr userDrawn="1"/>
        </p:nvGrpSpPr>
        <p:grpSpPr>
          <a:xfrm rot="20667876">
            <a:off x="180486" y="134139"/>
            <a:ext cx="1143229" cy="1140026"/>
            <a:chOff x="20307301" y="11587854"/>
            <a:chExt cx="566738" cy="565150"/>
          </a:xfrm>
        </p:grpSpPr>
        <p:sp>
          <p:nvSpPr>
            <p:cNvPr id="108" name="Oval 1642">
              <a:extLst>
                <a:ext uri="{FF2B5EF4-FFF2-40B4-BE49-F238E27FC236}">
                  <a16:creationId xmlns:a16="http://schemas.microsoft.com/office/drawing/2014/main" id="{55B28145-C478-4D21-BBDA-FF1A8B400C81}"/>
                </a:ext>
              </a:extLst>
            </p:cNvPr>
            <p:cNvSpPr>
              <a:spLocks noChangeArrowheads="1"/>
            </p:cNvSpPr>
            <p:nvPr/>
          </p:nvSpPr>
          <p:spPr bwMode="auto">
            <a:xfrm>
              <a:off x="20307301" y="11587854"/>
              <a:ext cx="566738" cy="5651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Oval 1643">
              <a:extLst>
                <a:ext uri="{FF2B5EF4-FFF2-40B4-BE49-F238E27FC236}">
                  <a16:creationId xmlns:a16="http://schemas.microsoft.com/office/drawing/2014/main" id="{5859E5E8-EA0C-4186-A9FB-6D54B3E928A5}"/>
                </a:ext>
              </a:extLst>
            </p:cNvPr>
            <p:cNvSpPr>
              <a:spLocks noChangeArrowheads="1"/>
            </p:cNvSpPr>
            <p:nvPr/>
          </p:nvSpPr>
          <p:spPr bwMode="auto">
            <a:xfrm>
              <a:off x="20340638" y="11621192"/>
              <a:ext cx="500063" cy="498475"/>
            </a:xfrm>
            <a:prstGeom prst="ellipse">
              <a:avLst/>
            </a:prstGeom>
            <a:solidFill>
              <a:srgbClr val="06A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1644">
              <a:extLst>
                <a:ext uri="{FF2B5EF4-FFF2-40B4-BE49-F238E27FC236}">
                  <a16:creationId xmlns:a16="http://schemas.microsoft.com/office/drawing/2014/main" id="{A861B712-6E38-4303-90F1-BC0ECEE583E2}"/>
                </a:ext>
              </a:extLst>
            </p:cNvPr>
            <p:cNvSpPr>
              <a:spLocks/>
            </p:cNvSpPr>
            <p:nvPr/>
          </p:nvSpPr>
          <p:spPr bwMode="auto">
            <a:xfrm>
              <a:off x="20545426" y="11899004"/>
              <a:ext cx="82550" cy="119063"/>
            </a:xfrm>
            <a:custGeom>
              <a:avLst/>
              <a:gdLst>
                <a:gd name="T0" fmla="*/ 25 w 25"/>
                <a:gd name="T1" fmla="*/ 19 h 36"/>
                <a:gd name="T2" fmla="*/ 22 w 25"/>
                <a:gd name="T3" fmla="*/ 1 h 36"/>
                <a:gd name="T4" fmla="*/ 3 w 25"/>
                <a:gd name="T5" fmla="*/ 0 h 36"/>
                <a:gd name="T6" fmla="*/ 0 w 25"/>
                <a:gd name="T7" fmla="*/ 19 h 36"/>
                <a:gd name="T8" fmla="*/ 11 w 25"/>
                <a:gd name="T9" fmla="*/ 36 h 36"/>
                <a:gd name="T10" fmla="*/ 25 w 25"/>
                <a:gd name="T11" fmla="*/ 19 h 36"/>
              </a:gdLst>
              <a:ahLst/>
              <a:cxnLst>
                <a:cxn ang="0">
                  <a:pos x="T0" y="T1"/>
                </a:cxn>
                <a:cxn ang="0">
                  <a:pos x="T2" y="T3"/>
                </a:cxn>
                <a:cxn ang="0">
                  <a:pos x="T4" y="T5"/>
                </a:cxn>
                <a:cxn ang="0">
                  <a:pos x="T6" y="T7"/>
                </a:cxn>
                <a:cxn ang="0">
                  <a:pos x="T8" y="T9"/>
                </a:cxn>
                <a:cxn ang="0">
                  <a:pos x="T10" y="T11"/>
                </a:cxn>
              </a:cxnLst>
              <a:rect l="0" t="0" r="r" b="b"/>
              <a:pathLst>
                <a:path w="25" h="36">
                  <a:moveTo>
                    <a:pt x="25" y="19"/>
                  </a:moveTo>
                  <a:cubicBezTo>
                    <a:pt x="25" y="19"/>
                    <a:pt x="22" y="19"/>
                    <a:pt x="22" y="1"/>
                  </a:cubicBezTo>
                  <a:cubicBezTo>
                    <a:pt x="16" y="0"/>
                    <a:pt x="3" y="0"/>
                    <a:pt x="3" y="0"/>
                  </a:cubicBezTo>
                  <a:cubicBezTo>
                    <a:pt x="3" y="0"/>
                    <a:pt x="5" y="19"/>
                    <a:pt x="0" y="19"/>
                  </a:cubicBezTo>
                  <a:cubicBezTo>
                    <a:pt x="0" y="19"/>
                    <a:pt x="1" y="35"/>
                    <a:pt x="11" y="36"/>
                  </a:cubicBezTo>
                  <a:cubicBezTo>
                    <a:pt x="21" y="36"/>
                    <a:pt x="25" y="23"/>
                    <a:pt x="25" y="19"/>
                  </a:cubicBezTo>
                  <a:close/>
                </a:path>
              </a:pathLst>
            </a:custGeom>
            <a:solidFill>
              <a:srgbClr val="FDC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1645">
              <a:extLst>
                <a:ext uri="{FF2B5EF4-FFF2-40B4-BE49-F238E27FC236}">
                  <a16:creationId xmlns:a16="http://schemas.microsoft.com/office/drawing/2014/main" id="{2BDC810E-2E0F-42DE-B788-F935268DC75A}"/>
                </a:ext>
              </a:extLst>
            </p:cNvPr>
            <p:cNvSpPr>
              <a:spLocks/>
            </p:cNvSpPr>
            <p:nvPr/>
          </p:nvSpPr>
          <p:spPr bwMode="auto">
            <a:xfrm>
              <a:off x="20554951" y="11899004"/>
              <a:ext cx="66675" cy="42863"/>
            </a:xfrm>
            <a:custGeom>
              <a:avLst/>
              <a:gdLst>
                <a:gd name="T0" fmla="*/ 1 w 20"/>
                <a:gd name="T1" fmla="*/ 12 h 13"/>
                <a:gd name="T2" fmla="*/ 9 w 20"/>
                <a:gd name="T3" fmla="*/ 13 h 13"/>
                <a:gd name="T4" fmla="*/ 20 w 20"/>
                <a:gd name="T5" fmla="*/ 11 h 13"/>
                <a:gd name="T6" fmla="*/ 19 w 20"/>
                <a:gd name="T7" fmla="*/ 1 h 13"/>
                <a:gd name="T8" fmla="*/ 0 w 20"/>
                <a:gd name="T9" fmla="*/ 0 h 13"/>
                <a:gd name="T10" fmla="*/ 1 w 20"/>
                <a:gd name="T11" fmla="*/ 12 h 13"/>
              </a:gdLst>
              <a:ahLst/>
              <a:cxnLst>
                <a:cxn ang="0">
                  <a:pos x="T0" y="T1"/>
                </a:cxn>
                <a:cxn ang="0">
                  <a:pos x="T2" y="T3"/>
                </a:cxn>
                <a:cxn ang="0">
                  <a:pos x="T4" y="T5"/>
                </a:cxn>
                <a:cxn ang="0">
                  <a:pos x="T6" y="T7"/>
                </a:cxn>
                <a:cxn ang="0">
                  <a:pos x="T8" y="T9"/>
                </a:cxn>
                <a:cxn ang="0">
                  <a:pos x="T10" y="T11"/>
                </a:cxn>
              </a:cxnLst>
              <a:rect l="0" t="0" r="r" b="b"/>
              <a:pathLst>
                <a:path w="20" h="13">
                  <a:moveTo>
                    <a:pt x="1" y="12"/>
                  </a:moveTo>
                  <a:cubicBezTo>
                    <a:pt x="3" y="13"/>
                    <a:pt x="6" y="13"/>
                    <a:pt x="9" y="13"/>
                  </a:cubicBezTo>
                  <a:cubicBezTo>
                    <a:pt x="13" y="13"/>
                    <a:pt x="16" y="12"/>
                    <a:pt x="20" y="11"/>
                  </a:cubicBezTo>
                  <a:cubicBezTo>
                    <a:pt x="19" y="9"/>
                    <a:pt x="19" y="5"/>
                    <a:pt x="19" y="1"/>
                  </a:cubicBezTo>
                  <a:cubicBezTo>
                    <a:pt x="13" y="0"/>
                    <a:pt x="0" y="0"/>
                    <a:pt x="0" y="0"/>
                  </a:cubicBezTo>
                  <a:cubicBezTo>
                    <a:pt x="0" y="0"/>
                    <a:pt x="1" y="7"/>
                    <a:pt x="1" y="12"/>
                  </a:cubicBezTo>
                  <a:close/>
                </a:path>
              </a:pathLst>
            </a:custGeom>
            <a:solidFill>
              <a:srgbClr val="DEA4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Freeform 1646">
              <a:extLst>
                <a:ext uri="{FF2B5EF4-FFF2-40B4-BE49-F238E27FC236}">
                  <a16:creationId xmlns:a16="http://schemas.microsoft.com/office/drawing/2014/main" id="{6AFAFC5E-8762-4B6E-B00F-CC1138E035DB}"/>
                </a:ext>
              </a:extLst>
            </p:cNvPr>
            <p:cNvSpPr>
              <a:spLocks/>
            </p:cNvSpPr>
            <p:nvPr/>
          </p:nvSpPr>
          <p:spPr bwMode="auto">
            <a:xfrm>
              <a:off x="20578763" y="12018067"/>
              <a:ext cx="9525" cy="0"/>
            </a:xfrm>
            <a:custGeom>
              <a:avLst/>
              <a:gdLst>
                <a:gd name="T0" fmla="*/ 1 w 3"/>
                <a:gd name="T1" fmla="*/ 0 w 3"/>
                <a:gd name="T2" fmla="*/ 1 w 3"/>
                <a:gd name="T3" fmla="*/ 3 w 3"/>
                <a:gd name="T4" fmla="*/ 1 w 3"/>
              </a:gdLst>
              <a:ahLst/>
              <a:cxnLst>
                <a:cxn ang="0">
                  <a:pos x="T0" y="0"/>
                </a:cxn>
                <a:cxn ang="0">
                  <a:pos x="T1" y="0"/>
                </a:cxn>
                <a:cxn ang="0">
                  <a:pos x="T2" y="0"/>
                </a:cxn>
                <a:cxn ang="0">
                  <a:pos x="T3" y="0"/>
                </a:cxn>
                <a:cxn ang="0">
                  <a:pos x="T4" y="0"/>
                </a:cxn>
              </a:cxnLst>
              <a:rect l="0" t="0" r="r" b="b"/>
              <a:pathLst>
                <a:path w="3">
                  <a:moveTo>
                    <a:pt x="1" y="0"/>
                  </a:moveTo>
                  <a:cubicBezTo>
                    <a:pt x="1" y="0"/>
                    <a:pt x="0" y="0"/>
                    <a:pt x="0" y="0"/>
                  </a:cubicBezTo>
                  <a:cubicBezTo>
                    <a:pt x="0" y="0"/>
                    <a:pt x="1" y="0"/>
                    <a:pt x="1" y="0"/>
                  </a:cubicBezTo>
                  <a:cubicBezTo>
                    <a:pt x="2" y="0"/>
                    <a:pt x="2" y="0"/>
                    <a:pt x="3" y="0"/>
                  </a:cubicBezTo>
                  <a:cubicBezTo>
                    <a:pt x="2" y="0"/>
                    <a:pt x="2" y="0"/>
                    <a:pt x="1" y="0"/>
                  </a:cubicBezTo>
                  <a:close/>
                </a:path>
              </a:pathLst>
            </a:custGeom>
            <a:solidFill>
              <a:srgbClr val="FDC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Freeform 1647">
              <a:extLst>
                <a:ext uri="{FF2B5EF4-FFF2-40B4-BE49-F238E27FC236}">
                  <a16:creationId xmlns:a16="http://schemas.microsoft.com/office/drawing/2014/main" id="{413D6BDA-7F96-43F7-A635-AD54F81D22CE}"/>
                </a:ext>
              </a:extLst>
            </p:cNvPr>
            <p:cNvSpPr>
              <a:spLocks/>
            </p:cNvSpPr>
            <p:nvPr/>
          </p:nvSpPr>
          <p:spPr bwMode="auto">
            <a:xfrm>
              <a:off x="20443148" y="11948217"/>
              <a:ext cx="290512" cy="176383"/>
            </a:xfrm>
            <a:custGeom>
              <a:avLst/>
              <a:gdLst>
                <a:gd name="T0" fmla="*/ 73 w 94"/>
                <a:gd name="T1" fmla="*/ 0 h 57"/>
                <a:gd name="T2" fmla="*/ 21 w 94"/>
                <a:gd name="T3" fmla="*/ 0 h 57"/>
                <a:gd name="T4" fmla="*/ 0 w 94"/>
                <a:gd name="T5" fmla="*/ 41 h 57"/>
                <a:gd name="T6" fmla="*/ 46 w 94"/>
                <a:gd name="T7" fmla="*/ 57 h 57"/>
                <a:gd name="T8" fmla="*/ 94 w 94"/>
                <a:gd name="T9" fmla="*/ 39 h 57"/>
                <a:gd name="T10" fmla="*/ 73 w 94"/>
                <a:gd name="T11" fmla="*/ 0 h 57"/>
              </a:gdLst>
              <a:ahLst/>
              <a:cxnLst>
                <a:cxn ang="0">
                  <a:pos x="T0" y="T1"/>
                </a:cxn>
                <a:cxn ang="0">
                  <a:pos x="T2" y="T3"/>
                </a:cxn>
                <a:cxn ang="0">
                  <a:pos x="T4" y="T5"/>
                </a:cxn>
                <a:cxn ang="0">
                  <a:pos x="T6" y="T7"/>
                </a:cxn>
                <a:cxn ang="0">
                  <a:pos x="T8" y="T9"/>
                </a:cxn>
                <a:cxn ang="0">
                  <a:pos x="T10" y="T11"/>
                </a:cxn>
              </a:cxnLst>
              <a:rect l="0" t="0" r="r" b="b"/>
              <a:pathLst>
                <a:path w="94" h="57">
                  <a:moveTo>
                    <a:pt x="73" y="0"/>
                  </a:moveTo>
                  <a:cubicBezTo>
                    <a:pt x="21" y="0"/>
                    <a:pt x="21" y="0"/>
                    <a:pt x="21" y="0"/>
                  </a:cubicBezTo>
                  <a:cubicBezTo>
                    <a:pt x="7" y="0"/>
                    <a:pt x="0" y="18"/>
                    <a:pt x="0" y="41"/>
                  </a:cubicBezTo>
                  <a:cubicBezTo>
                    <a:pt x="0" y="41"/>
                    <a:pt x="10" y="57"/>
                    <a:pt x="46" y="57"/>
                  </a:cubicBezTo>
                  <a:cubicBezTo>
                    <a:pt x="81" y="57"/>
                    <a:pt x="94" y="39"/>
                    <a:pt x="94" y="39"/>
                  </a:cubicBezTo>
                  <a:cubicBezTo>
                    <a:pt x="93" y="20"/>
                    <a:pt x="87" y="0"/>
                    <a:pt x="73" y="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1648">
              <a:extLst>
                <a:ext uri="{FF2B5EF4-FFF2-40B4-BE49-F238E27FC236}">
                  <a16:creationId xmlns:a16="http://schemas.microsoft.com/office/drawing/2014/main" id="{0624B944-9A85-42AA-A585-12BD9ECC2BB0}"/>
                </a:ext>
              </a:extLst>
            </p:cNvPr>
            <p:cNvSpPr>
              <a:spLocks/>
            </p:cNvSpPr>
            <p:nvPr/>
          </p:nvSpPr>
          <p:spPr bwMode="auto">
            <a:xfrm>
              <a:off x="20481926" y="11948217"/>
              <a:ext cx="209550" cy="171450"/>
            </a:xfrm>
            <a:custGeom>
              <a:avLst/>
              <a:gdLst>
                <a:gd name="T0" fmla="*/ 50 w 63"/>
                <a:gd name="T1" fmla="*/ 0 h 52"/>
                <a:gd name="T2" fmla="*/ 32 w 63"/>
                <a:gd name="T3" fmla="*/ 15 h 52"/>
                <a:gd name="T4" fmla="*/ 13 w 63"/>
                <a:gd name="T5" fmla="*/ 0 h 52"/>
                <a:gd name="T6" fmla="*/ 6 w 63"/>
                <a:gd name="T7" fmla="*/ 0 h 52"/>
                <a:gd name="T8" fmla="*/ 0 w 63"/>
                <a:gd name="T9" fmla="*/ 1 h 52"/>
                <a:gd name="T10" fmla="*/ 0 w 63"/>
                <a:gd name="T11" fmla="*/ 47 h 52"/>
                <a:gd name="T12" fmla="*/ 32 w 63"/>
                <a:gd name="T13" fmla="*/ 52 h 52"/>
                <a:gd name="T14" fmla="*/ 63 w 63"/>
                <a:gd name="T15" fmla="*/ 47 h 52"/>
                <a:gd name="T16" fmla="*/ 63 w 63"/>
                <a:gd name="T17" fmla="*/ 1 h 52"/>
                <a:gd name="T18" fmla="*/ 50 w 63"/>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2">
                  <a:moveTo>
                    <a:pt x="50" y="0"/>
                  </a:moveTo>
                  <a:cubicBezTo>
                    <a:pt x="49" y="9"/>
                    <a:pt x="41" y="15"/>
                    <a:pt x="32" y="15"/>
                  </a:cubicBezTo>
                  <a:cubicBezTo>
                    <a:pt x="22" y="15"/>
                    <a:pt x="14" y="9"/>
                    <a:pt x="13" y="0"/>
                  </a:cubicBezTo>
                  <a:cubicBezTo>
                    <a:pt x="6" y="0"/>
                    <a:pt x="6" y="0"/>
                    <a:pt x="6" y="0"/>
                  </a:cubicBezTo>
                  <a:cubicBezTo>
                    <a:pt x="4" y="0"/>
                    <a:pt x="1" y="1"/>
                    <a:pt x="0" y="1"/>
                  </a:cubicBezTo>
                  <a:cubicBezTo>
                    <a:pt x="0" y="47"/>
                    <a:pt x="0" y="47"/>
                    <a:pt x="0" y="47"/>
                  </a:cubicBezTo>
                  <a:cubicBezTo>
                    <a:pt x="10" y="50"/>
                    <a:pt x="21" y="52"/>
                    <a:pt x="32" y="52"/>
                  </a:cubicBezTo>
                  <a:cubicBezTo>
                    <a:pt x="43" y="52"/>
                    <a:pt x="53" y="50"/>
                    <a:pt x="63" y="47"/>
                  </a:cubicBezTo>
                  <a:cubicBezTo>
                    <a:pt x="63" y="1"/>
                    <a:pt x="63" y="1"/>
                    <a:pt x="63" y="1"/>
                  </a:cubicBezTo>
                  <a:cubicBezTo>
                    <a:pt x="58" y="0"/>
                    <a:pt x="50" y="0"/>
                    <a:pt x="50" y="0"/>
                  </a:cubicBezTo>
                  <a:close/>
                </a:path>
              </a:pathLst>
            </a:custGeom>
            <a:solidFill>
              <a:srgbClr val="F26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1649">
              <a:extLst>
                <a:ext uri="{FF2B5EF4-FFF2-40B4-BE49-F238E27FC236}">
                  <a16:creationId xmlns:a16="http://schemas.microsoft.com/office/drawing/2014/main" id="{AD3B5929-FE5A-425F-B25E-A9498845152A}"/>
                </a:ext>
              </a:extLst>
            </p:cNvPr>
            <p:cNvSpPr>
              <a:spLocks/>
            </p:cNvSpPr>
            <p:nvPr/>
          </p:nvSpPr>
          <p:spPr bwMode="auto">
            <a:xfrm>
              <a:off x="20466051" y="11776767"/>
              <a:ext cx="49213" cy="76200"/>
            </a:xfrm>
            <a:custGeom>
              <a:avLst/>
              <a:gdLst>
                <a:gd name="T0" fmla="*/ 13 w 15"/>
                <a:gd name="T1" fmla="*/ 10 h 23"/>
                <a:gd name="T2" fmla="*/ 5 w 15"/>
                <a:gd name="T3" fmla="*/ 4 h 23"/>
                <a:gd name="T4" fmla="*/ 8 w 15"/>
                <a:gd name="T5" fmla="*/ 21 h 23"/>
                <a:gd name="T6" fmla="*/ 15 w 15"/>
                <a:gd name="T7" fmla="*/ 19 h 23"/>
                <a:gd name="T8" fmla="*/ 13 w 15"/>
                <a:gd name="T9" fmla="*/ 10 h 23"/>
              </a:gdLst>
              <a:ahLst/>
              <a:cxnLst>
                <a:cxn ang="0">
                  <a:pos x="T0" y="T1"/>
                </a:cxn>
                <a:cxn ang="0">
                  <a:pos x="T2" y="T3"/>
                </a:cxn>
                <a:cxn ang="0">
                  <a:pos x="T4" y="T5"/>
                </a:cxn>
                <a:cxn ang="0">
                  <a:pos x="T6" y="T7"/>
                </a:cxn>
                <a:cxn ang="0">
                  <a:pos x="T8" y="T9"/>
                </a:cxn>
              </a:cxnLst>
              <a:rect l="0" t="0" r="r" b="b"/>
              <a:pathLst>
                <a:path w="15" h="23">
                  <a:moveTo>
                    <a:pt x="13" y="10"/>
                  </a:moveTo>
                  <a:cubicBezTo>
                    <a:pt x="13" y="10"/>
                    <a:pt x="9" y="0"/>
                    <a:pt x="5" y="4"/>
                  </a:cubicBezTo>
                  <a:cubicBezTo>
                    <a:pt x="0" y="7"/>
                    <a:pt x="4" y="20"/>
                    <a:pt x="8" y="21"/>
                  </a:cubicBezTo>
                  <a:cubicBezTo>
                    <a:pt x="13" y="23"/>
                    <a:pt x="15" y="19"/>
                    <a:pt x="15" y="19"/>
                  </a:cubicBezTo>
                  <a:lnTo>
                    <a:pt x="13" y="10"/>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1650">
              <a:extLst>
                <a:ext uri="{FF2B5EF4-FFF2-40B4-BE49-F238E27FC236}">
                  <a16:creationId xmlns:a16="http://schemas.microsoft.com/office/drawing/2014/main" id="{4014EDA4-CDA5-4C3F-9959-96BEE33BD3F7}"/>
                </a:ext>
              </a:extLst>
            </p:cNvPr>
            <p:cNvSpPr>
              <a:spLocks/>
            </p:cNvSpPr>
            <p:nvPr/>
          </p:nvSpPr>
          <p:spPr bwMode="auto">
            <a:xfrm>
              <a:off x="20667663" y="11776767"/>
              <a:ext cx="50800" cy="76200"/>
            </a:xfrm>
            <a:custGeom>
              <a:avLst/>
              <a:gdLst>
                <a:gd name="T0" fmla="*/ 2 w 15"/>
                <a:gd name="T1" fmla="*/ 10 h 23"/>
                <a:gd name="T2" fmla="*/ 10 w 15"/>
                <a:gd name="T3" fmla="*/ 4 h 23"/>
                <a:gd name="T4" fmla="*/ 7 w 15"/>
                <a:gd name="T5" fmla="*/ 21 h 23"/>
                <a:gd name="T6" fmla="*/ 0 w 15"/>
                <a:gd name="T7" fmla="*/ 19 h 23"/>
                <a:gd name="T8" fmla="*/ 2 w 15"/>
                <a:gd name="T9" fmla="*/ 10 h 23"/>
              </a:gdLst>
              <a:ahLst/>
              <a:cxnLst>
                <a:cxn ang="0">
                  <a:pos x="T0" y="T1"/>
                </a:cxn>
                <a:cxn ang="0">
                  <a:pos x="T2" y="T3"/>
                </a:cxn>
                <a:cxn ang="0">
                  <a:pos x="T4" y="T5"/>
                </a:cxn>
                <a:cxn ang="0">
                  <a:pos x="T6" y="T7"/>
                </a:cxn>
                <a:cxn ang="0">
                  <a:pos x="T8" y="T9"/>
                </a:cxn>
              </a:cxnLst>
              <a:rect l="0" t="0" r="r" b="b"/>
              <a:pathLst>
                <a:path w="15" h="23">
                  <a:moveTo>
                    <a:pt x="2" y="10"/>
                  </a:moveTo>
                  <a:cubicBezTo>
                    <a:pt x="2" y="10"/>
                    <a:pt x="6" y="0"/>
                    <a:pt x="10" y="4"/>
                  </a:cubicBezTo>
                  <a:cubicBezTo>
                    <a:pt x="15" y="7"/>
                    <a:pt x="11" y="20"/>
                    <a:pt x="7" y="21"/>
                  </a:cubicBezTo>
                  <a:cubicBezTo>
                    <a:pt x="2" y="23"/>
                    <a:pt x="0" y="19"/>
                    <a:pt x="0" y="19"/>
                  </a:cubicBezTo>
                  <a:lnTo>
                    <a:pt x="2" y="10"/>
                  </a:lnTo>
                  <a:close/>
                </a:path>
              </a:pathLst>
            </a:custGeom>
            <a:solidFill>
              <a:srgbClr val="C18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1651">
              <a:extLst>
                <a:ext uri="{FF2B5EF4-FFF2-40B4-BE49-F238E27FC236}">
                  <a16:creationId xmlns:a16="http://schemas.microsoft.com/office/drawing/2014/main" id="{F24130C8-5F53-47EB-9437-948F112B94F5}"/>
                </a:ext>
              </a:extLst>
            </p:cNvPr>
            <p:cNvSpPr>
              <a:spLocks/>
            </p:cNvSpPr>
            <p:nvPr/>
          </p:nvSpPr>
          <p:spPr bwMode="auto">
            <a:xfrm>
              <a:off x="20496213" y="11646592"/>
              <a:ext cx="188913" cy="282575"/>
            </a:xfrm>
            <a:custGeom>
              <a:avLst/>
              <a:gdLst>
                <a:gd name="T0" fmla="*/ 38 w 57"/>
                <a:gd name="T1" fmla="*/ 83 h 85"/>
                <a:gd name="T2" fmla="*/ 55 w 57"/>
                <a:gd name="T3" fmla="*/ 60 h 85"/>
                <a:gd name="T4" fmla="*/ 57 w 57"/>
                <a:gd name="T5" fmla="*/ 38 h 85"/>
                <a:gd name="T6" fmla="*/ 40 w 57"/>
                <a:gd name="T7" fmla="*/ 5 h 85"/>
                <a:gd name="T8" fmla="*/ 18 w 57"/>
                <a:gd name="T9" fmla="*/ 5 h 85"/>
                <a:gd name="T10" fmla="*/ 1 w 57"/>
                <a:gd name="T11" fmla="*/ 38 h 85"/>
                <a:gd name="T12" fmla="*/ 2 w 57"/>
                <a:gd name="T13" fmla="*/ 61 h 85"/>
                <a:gd name="T14" fmla="*/ 29 w 57"/>
                <a:gd name="T15" fmla="*/ 85 h 85"/>
                <a:gd name="T16" fmla="*/ 38 w 57"/>
                <a:gd name="T17" fmla="*/ 8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5">
                  <a:moveTo>
                    <a:pt x="38" y="83"/>
                  </a:moveTo>
                  <a:cubicBezTo>
                    <a:pt x="48" y="80"/>
                    <a:pt x="57" y="71"/>
                    <a:pt x="55" y="60"/>
                  </a:cubicBezTo>
                  <a:cubicBezTo>
                    <a:pt x="54" y="51"/>
                    <a:pt x="57" y="38"/>
                    <a:pt x="57" y="38"/>
                  </a:cubicBezTo>
                  <a:cubicBezTo>
                    <a:pt x="57" y="5"/>
                    <a:pt x="40" y="5"/>
                    <a:pt x="40" y="5"/>
                  </a:cubicBezTo>
                  <a:cubicBezTo>
                    <a:pt x="25" y="0"/>
                    <a:pt x="18" y="5"/>
                    <a:pt x="18" y="5"/>
                  </a:cubicBezTo>
                  <a:cubicBezTo>
                    <a:pt x="18" y="5"/>
                    <a:pt x="1" y="5"/>
                    <a:pt x="1" y="38"/>
                  </a:cubicBezTo>
                  <a:cubicBezTo>
                    <a:pt x="1" y="38"/>
                    <a:pt x="4" y="52"/>
                    <a:pt x="2" y="61"/>
                  </a:cubicBezTo>
                  <a:cubicBezTo>
                    <a:pt x="0" y="74"/>
                    <a:pt x="18" y="85"/>
                    <a:pt x="29" y="85"/>
                  </a:cubicBezTo>
                  <a:cubicBezTo>
                    <a:pt x="32" y="85"/>
                    <a:pt x="35" y="84"/>
                    <a:pt x="38" y="83"/>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Freeform 1652">
              <a:extLst>
                <a:ext uri="{FF2B5EF4-FFF2-40B4-BE49-F238E27FC236}">
                  <a16:creationId xmlns:a16="http://schemas.microsoft.com/office/drawing/2014/main" id="{4B29EC78-84E0-44B8-B3BB-2386BDFEF11D}"/>
                </a:ext>
              </a:extLst>
            </p:cNvPr>
            <p:cNvSpPr>
              <a:spLocks/>
            </p:cNvSpPr>
            <p:nvPr/>
          </p:nvSpPr>
          <p:spPr bwMode="auto">
            <a:xfrm>
              <a:off x="20478751" y="11795817"/>
              <a:ext cx="26988" cy="42863"/>
            </a:xfrm>
            <a:custGeom>
              <a:avLst/>
              <a:gdLst>
                <a:gd name="T0" fmla="*/ 8 w 8"/>
                <a:gd name="T1" fmla="*/ 9 h 13"/>
                <a:gd name="T2" fmla="*/ 2 w 8"/>
                <a:gd name="T3" fmla="*/ 3 h 13"/>
                <a:gd name="T4" fmla="*/ 2 w 8"/>
                <a:gd name="T5" fmla="*/ 7 h 13"/>
                <a:gd name="T6" fmla="*/ 3 w 8"/>
                <a:gd name="T7" fmla="*/ 5 h 13"/>
                <a:gd name="T8" fmla="*/ 3 w 8"/>
                <a:gd name="T9" fmla="*/ 10 h 13"/>
                <a:gd name="T10" fmla="*/ 8 w 8"/>
                <a:gd name="T11" fmla="*/ 11 h 13"/>
                <a:gd name="T12" fmla="*/ 8 w 8"/>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8" y="9"/>
                  </a:moveTo>
                  <a:cubicBezTo>
                    <a:pt x="8" y="9"/>
                    <a:pt x="4" y="0"/>
                    <a:pt x="2" y="3"/>
                  </a:cubicBezTo>
                  <a:cubicBezTo>
                    <a:pt x="0" y="6"/>
                    <a:pt x="2" y="7"/>
                    <a:pt x="2" y="7"/>
                  </a:cubicBezTo>
                  <a:cubicBezTo>
                    <a:pt x="2" y="7"/>
                    <a:pt x="2" y="4"/>
                    <a:pt x="3" y="5"/>
                  </a:cubicBezTo>
                  <a:cubicBezTo>
                    <a:pt x="4" y="5"/>
                    <a:pt x="1" y="8"/>
                    <a:pt x="3" y="10"/>
                  </a:cubicBezTo>
                  <a:cubicBezTo>
                    <a:pt x="5" y="13"/>
                    <a:pt x="8" y="12"/>
                    <a:pt x="8" y="11"/>
                  </a:cubicBezTo>
                  <a:cubicBezTo>
                    <a:pt x="8" y="9"/>
                    <a:pt x="8" y="9"/>
                    <a:pt x="8" y="9"/>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Freeform 1653">
              <a:extLst>
                <a:ext uri="{FF2B5EF4-FFF2-40B4-BE49-F238E27FC236}">
                  <a16:creationId xmlns:a16="http://schemas.microsoft.com/office/drawing/2014/main" id="{73E9670E-C31E-4B80-B7E7-C12FBE6A5E0C}"/>
                </a:ext>
              </a:extLst>
            </p:cNvPr>
            <p:cNvSpPr>
              <a:spLocks/>
            </p:cNvSpPr>
            <p:nvPr/>
          </p:nvSpPr>
          <p:spPr bwMode="auto">
            <a:xfrm>
              <a:off x="20681951" y="11795817"/>
              <a:ext cx="25400" cy="42863"/>
            </a:xfrm>
            <a:custGeom>
              <a:avLst/>
              <a:gdLst>
                <a:gd name="T0" fmla="*/ 0 w 8"/>
                <a:gd name="T1" fmla="*/ 9 h 13"/>
                <a:gd name="T2" fmla="*/ 5 w 8"/>
                <a:gd name="T3" fmla="*/ 3 h 13"/>
                <a:gd name="T4" fmla="*/ 6 w 8"/>
                <a:gd name="T5" fmla="*/ 7 h 13"/>
                <a:gd name="T6" fmla="*/ 5 w 8"/>
                <a:gd name="T7" fmla="*/ 5 h 13"/>
                <a:gd name="T8" fmla="*/ 4 w 8"/>
                <a:gd name="T9" fmla="*/ 10 h 13"/>
                <a:gd name="T10" fmla="*/ 0 w 8"/>
                <a:gd name="T11" fmla="*/ 11 h 13"/>
                <a:gd name="T12" fmla="*/ 0 w 8"/>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0" y="9"/>
                  </a:moveTo>
                  <a:cubicBezTo>
                    <a:pt x="0" y="9"/>
                    <a:pt x="3" y="0"/>
                    <a:pt x="5" y="3"/>
                  </a:cubicBezTo>
                  <a:cubicBezTo>
                    <a:pt x="8" y="6"/>
                    <a:pt x="6" y="7"/>
                    <a:pt x="6" y="7"/>
                  </a:cubicBezTo>
                  <a:cubicBezTo>
                    <a:pt x="6" y="7"/>
                    <a:pt x="6" y="4"/>
                    <a:pt x="5" y="5"/>
                  </a:cubicBezTo>
                  <a:cubicBezTo>
                    <a:pt x="4" y="5"/>
                    <a:pt x="6" y="8"/>
                    <a:pt x="4" y="10"/>
                  </a:cubicBezTo>
                  <a:cubicBezTo>
                    <a:pt x="2" y="13"/>
                    <a:pt x="0" y="12"/>
                    <a:pt x="0" y="11"/>
                  </a:cubicBezTo>
                  <a:cubicBezTo>
                    <a:pt x="0" y="9"/>
                    <a:pt x="0" y="9"/>
                    <a:pt x="0" y="9"/>
                  </a:cubicBezTo>
                  <a:close/>
                </a:path>
              </a:pathLst>
            </a:custGeom>
            <a:solidFill>
              <a:srgbClr val="804B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Freeform 1654">
              <a:extLst>
                <a:ext uri="{FF2B5EF4-FFF2-40B4-BE49-F238E27FC236}">
                  <a16:creationId xmlns:a16="http://schemas.microsoft.com/office/drawing/2014/main" id="{11F05B49-3840-40A9-84A4-CBBD36BD95D9}"/>
                </a:ext>
              </a:extLst>
            </p:cNvPr>
            <p:cNvSpPr>
              <a:spLocks/>
            </p:cNvSpPr>
            <p:nvPr/>
          </p:nvSpPr>
          <p:spPr bwMode="auto">
            <a:xfrm>
              <a:off x="20453351" y="11640242"/>
              <a:ext cx="301625" cy="298450"/>
            </a:xfrm>
            <a:custGeom>
              <a:avLst/>
              <a:gdLst>
                <a:gd name="T0" fmla="*/ 48 w 91"/>
                <a:gd name="T1" fmla="*/ 2 h 90"/>
                <a:gd name="T2" fmla="*/ 87 w 91"/>
                <a:gd name="T3" fmla="*/ 46 h 90"/>
                <a:gd name="T4" fmla="*/ 78 w 91"/>
                <a:gd name="T5" fmla="*/ 74 h 90"/>
                <a:gd name="T6" fmla="*/ 79 w 91"/>
                <a:gd name="T7" fmla="*/ 62 h 90"/>
                <a:gd name="T8" fmla="*/ 72 w 91"/>
                <a:gd name="T9" fmla="*/ 83 h 90"/>
                <a:gd name="T10" fmla="*/ 55 w 91"/>
                <a:gd name="T11" fmla="*/ 84 h 90"/>
                <a:gd name="T12" fmla="*/ 68 w 91"/>
                <a:gd name="T13" fmla="*/ 60 h 90"/>
                <a:gd name="T14" fmla="*/ 50 w 91"/>
                <a:gd name="T15" fmla="*/ 37 h 90"/>
                <a:gd name="T16" fmla="*/ 25 w 91"/>
                <a:gd name="T17" fmla="*/ 22 h 90"/>
                <a:gd name="T18" fmla="*/ 22 w 91"/>
                <a:gd name="T19" fmla="*/ 34 h 90"/>
                <a:gd name="T20" fmla="*/ 32 w 91"/>
                <a:gd name="T21" fmla="*/ 85 h 90"/>
                <a:gd name="T22" fmla="*/ 11 w 91"/>
                <a:gd name="T23" fmla="*/ 79 h 90"/>
                <a:gd name="T24" fmla="*/ 7 w 91"/>
                <a:gd name="T25" fmla="*/ 55 h 90"/>
                <a:gd name="T26" fmla="*/ 5 w 91"/>
                <a:gd name="T27" fmla="*/ 67 h 90"/>
                <a:gd name="T28" fmla="*/ 3 w 91"/>
                <a:gd name="T29" fmla="*/ 38 h 90"/>
                <a:gd name="T30" fmla="*/ 20 w 91"/>
                <a:gd name="T31" fmla="*/ 7 h 90"/>
                <a:gd name="T32" fmla="*/ 35 w 91"/>
                <a:gd name="T33" fmla="*/ 3 h 90"/>
                <a:gd name="T34" fmla="*/ 48 w 91"/>
                <a:gd name="T35"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90">
                  <a:moveTo>
                    <a:pt x="48" y="2"/>
                  </a:moveTo>
                  <a:cubicBezTo>
                    <a:pt x="77" y="2"/>
                    <a:pt x="84" y="28"/>
                    <a:pt x="87" y="46"/>
                  </a:cubicBezTo>
                  <a:cubicBezTo>
                    <a:pt x="91" y="65"/>
                    <a:pt x="77" y="77"/>
                    <a:pt x="78" y="74"/>
                  </a:cubicBezTo>
                  <a:cubicBezTo>
                    <a:pt x="80" y="70"/>
                    <a:pt x="80" y="65"/>
                    <a:pt x="79" y="62"/>
                  </a:cubicBezTo>
                  <a:cubicBezTo>
                    <a:pt x="80" y="67"/>
                    <a:pt x="78" y="76"/>
                    <a:pt x="72" y="83"/>
                  </a:cubicBezTo>
                  <a:cubicBezTo>
                    <a:pt x="66" y="90"/>
                    <a:pt x="51" y="86"/>
                    <a:pt x="55" y="84"/>
                  </a:cubicBezTo>
                  <a:cubicBezTo>
                    <a:pt x="64" y="81"/>
                    <a:pt x="67" y="68"/>
                    <a:pt x="68" y="60"/>
                  </a:cubicBezTo>
                  <a:cubicBezTo>
                    <a:pt x="69" y="52"/>
                    <a:pt x="67" y="41"/>
                    <a:pt x="50" y="37"/>
                  </a:cubicBezTo>
                  <a:cubicBezTo>
                    <a:pt x="25" y="34"/>
                    <a:pt x="25" y="22"/>
                    <a:pt x="25" y="22"/>
                  </a:cubicBezTo>
                  <a:cubicBezTo>
                    <a:pt x="25" y="22"/>
                    <a:pt x="26" y="30"/>
                    <a:pt x="22" y="34"/>
                  </a:cubicBezTo>
                  <a:cubicBezTo>
                    <a:pt x="19" y="39"/>
                    <a:pt x="7" y="76"/>
                    <a:pt x="32" y="85"/>
                  </a:cubicBezTo>
                  <a:cubicBezTo>
                    <a:pt x="30" y="87"/>
                    <a:pt x="16" y="86"/>
                    <a:pt x="11" y="79"/>
                  </a:cubicBezTo>
                  <a:cubicBezTo>
                    <a:pt x="6" y="71"/>
                    <a:pt x="7" y="55"/>
                    <a:pt x="7" y="55"/>
                  </a:cubicBezTo>
                  <a:cubicBezTo>
                    <a:pt x="7" y="55"/>
                    <a:pt x="5" y="63"/>
                    <a:pt x="5" y="67"/>
                  </a:cubicBezTo>
                  <a:cubicBezTo>
                    <a:pt x="3" y="64"/>
                    <a:pt x="0" y="54"/>
                    <a:pt x="3" y="38"/>
                  </a:cubicBezTo>
                  <a:cubicBezTo>
                    <a:pt x="7" y="21"/>
                    <a:pt x="17" y="10"/>
                    <a:pt x="20" y="7"/>
                  </a:cubicBezTo>
                  <a:cubicBezTo>
                    <a:pt x="23" y="3"/>
                    <a:pt x="29" y="0"/>
                    <a:pt x="35" y="3"/>
                  </a:cubicBezTo>
                  <a:cubicBezTo>
                    <a:pt x="35" y="3"/>
                    <a:pt x="40" y="2"/>
                    <a:pt x="48" y="2"/>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1" name="Freeform 1655">
              <a:extLst>
                <a:ext uri="{FF2B5EF4-FFF2-40B4-BE49-F238E27FC236}">
                  <a16:creationId xmlns:a16="http://schemas.microsoft.com/office/drawing/2014/main" id="{05D6DE76-2403-4BCA-983E-C8D6F264D197}"/>
                </a:ext>
              </a:extLst>
            </p:cNvPr>
            <p:cNvSpPr>
              <a:spLocks/>
            </p:cNvSpPr>
            <p:nvPr/>
          </p:nvSpPr>
          <p:spPr bwMode="auto">
            <a:xfrm>
              <a:off x="20532726" y="11756129"/>
              <a:ext cx="25400" cy="26988"/>
            </a:xfrm>
            <a:custGeom>
              <a:avLst/>
              <a:gdLst>
                <a:gd name="T0" fmla="*/ 0 w 8"/>
                <a:gd name="T1" fmla="*/ 7 h 8"/>
                <a:gd name="T2" fmla="*/ 8 w 8"/>
                <a:gd name="T3" fmla="*/ 7 h 8"/>
                <a:gd name="T4" fmla="*/ 0 w 8"/>
                <a:gd name="T5" fmla="*/ 7 h 8"/>
              </a:gdLst>
              <a:ahLst/>
              <a:cxnLst>
                <a:cxn ang="0">
                  <a:pos x="T0" y="T1"/>
                </a:cxn>
                <a:cxn ang="0">
                  <a:pos x="T2" y="T3"/>
                </a:cxn>
                <a:cxn ang="0">
                  <a:pos x="T4" y="T5"/>
                </a:cxn>
              </a:cxnLst>
              <a:rect l="0" t="0" r="r" b="b"/>
              <a:pathLst>
                <a:path w="8" h="8">
                  <a:moveTo>
                    <a:pt x="0" y="7"/>
                  </a:moveTo>
                  <a:cubicBezTo>
                    <a:pt x="0" y="8"/>
                    <a:pt x="5" y="3"/>
                    <a:pt x="8" y="7"/>
                  </a:cubicBezTo>
                  <a:cubicBezTo>
                    <a:pt x="8" y="6"/>
                    <a:pt x="4" y="0"/>
                    <a:pt x="0" y="7"/>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2" name="Freeform 1656">
              <a:extLst>
                <a:ext uri="{FF2B5EF4-FFF2-40B4-BE49-F238E27FC236}">
                  <a16:creationId xmlns:a16="http://schemas.microsoft.com/office/drawing/2014/main" id="{7968D067-021B-4A15-ABB8-7EC4D004A167}"/>
                </a:ext>
              </a:extLst>
            </p:cNvPr>
            <p:cNvSpPr>
              <a:spLocks/>
            </p:cNvSpPr>
            <p:nvPr/>
          </p:nvSpPr>
          <p:spPr bwMode="auto">
            <a:xfrm>
              <a:off x="20621626" y="11756129"/>
              <a:ext cx="23813" cy="26988"/>
            </a:xfrm>
            <a:custGeom>
              <a:avLst/>
              <a:gdLst>
                <a:gd name="T0" fmla="*/ 0 w 7"/>
                <a:gd name="T1" fmla="*/ 7 h 8"/>
                <a:gd name="T2" fmla="*/ 7 w 7"/>
                <a:gd name="T3" fmla="*/ 7 h 8"/>
                <a:gd name="T4" fmla="*/ 0 w 7"/>
                <a:gd name="T5" fmla="*/ 7 h 8"/>
              </a:gdLst>
              <a:ahLst/>
              <a:cxnLst>
                <a:cxn ang="0">
                  <a:pos x="T0" y="T1"/>
                </a:cxn>
                <a:cxn ang="0">
                  <a:pos x="T2" y="T3"/>
                </a:cxn>
                <a:cxn ang="0">
                  <a:pos x="T4" y="T5"/>
                </a:cxn>
              </a:cxnLst>
              <a:rect l="0" t="0" r="r" b="b"/>
              <a:pathLst>
                <a:path w="7" h="8">
                  <a:moveTo>
                    <a:pt x="0" y="7"/>
                  </a:moveTo>
                  <a:cubicBezTo>
                    <a:pt x="0" y="8"/>
                    <a:pt x="4" y="3"/>
                    <a:pt x="7" y="7"/>
                  </a:cubicBezTo>
                  <a:cubicBezTo>
                    <a:pt x="7" y="6"/>
                    <a:pt x="3" y="0"/>
                    <a:pt x="0" y="7"/>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1657">
              <a:extLst>
                <a:ext uri="{FF2B5EF4-FFF2-40B4-BE49-F238E27FC236}">
                  <a16:creationId xmlns:a16="http://schemas.microsoft.com/office/drawing/2014/main" id="{A0FB5C30-2D31-4B7D-833A-D823555AE189}"/>
                </a:ext>
              </a:extLst>
            </p:cNvPr>
            <p:cNvSpPr>
              <a:spLocks/>
            </p:cNvSpPr>
            <p:nvPr/>
          </p:nvSpPr>
          <p:spPr bwMode="auto">
            <a:xfrm>
              <a:off x="20548601" y="11795817"/>
              <a:ext cx="9525" cy="20638"/>
            </a:xfrm>
            <a:custGeom>
              <a:avLst/>
              <a:gdLst>
                <a:gd name="T0" fmla="*/ 1 w 3"/>
                <a:gd name="T1" fmla="*/ 1 h 6"/>
                <a:gd name="T2" fmla="*/ 0 w 3"/>
                <a:gd name="T3" fmla="*/ 2 h 6"/>
                <a:gd name="T4" fmla="*/ 1 w 3"/>
                <a:gd name="T5" fmla="*/ 5 h 6"/>
                <a:gd name="T6" fmla="*/ 3 w 3"/>
                <a:gd name="T7" fmla="*/ 3 h 6"/>
                <a:gd name="T8" fmla="*/ 3 w 3"/>
                <a:gd name="T9" fmla="*/ 1 h 6"/>
                <a:gd name="T10" fmla="*/ 1 w 3"/>
                <a:gd name="T11" fmla="*/ 1 h 6"/>
              </a:gdLst>
              <a:ahLst/>
              <a:cxnLst>
                <a:cxn ang="0">
                  <a:pos x="T0" y="T1"/>
                </a:cxn>
                <a:cxn ang="0">
                  <a:pos x="T2" y="T3"/>
                </a:cxn>
                <a:cxn ang="0">
                  <a:pos x="T4" y="T5"/>
                </a:cxn>
                <a:cxn ang="0">
                  <a:pos x="T6" y="T7"/>
                </a:cxn>
                <a:cxn ang="0">
                  <a:pos x="T8" y="T9"/>
                </a:cxn>
                <a:cxn ang="0">
                  <a:pos x="T10" y="T11"/>
                </a:cxn>
              </a:cxnLst>
              <a:rect l="0" t="0" r="r" b="b"/>
              <a:pathLst>
                <a:path w="3" h="6">
                  <a:moveTo>
                    <a:pt x="1" y="1"/>
                  </a:moveTo>
                  <a:cubicBezTo>
                    <a:pt x="1" y="1"/>
                    <a:pt x="0" y="1"/>
                    <a:pt x="0" y="2"/>
                  </a:cubicBezTo>
                  <a:cubicBezTo>
                    <a:pt x="0" y="3"/>
                    <a:pt x="0" y="4"/>
                    <a:pt x="1" y="5"/>
                  </a:cubicBezTo>
                  <a:cubicBezTo>
                    <a:pt x="2" y="6"/>
                    <a:pt x="3" y="4"/>
                    <a:pt x="3" y="3"/>
                  </a:cubicBezTo>
                  <a:cubicBezTo>
                    <a:pt x="3" y="2"/>
                    <a:pt x="3" y="2"/>
                    <a:pt x="3" y="1"/>
                  </a:cubicBezTo>
                  <a:cubicBezTo>
                    <a:pt x="2" y="0"/>
                    <a:pt x="1" y="0"/>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1658">
              <a:extLst>
                <a:ext uri="{FF2B5EF4-FFF2-40B4-BE49-F238E27FC236}">
                  <a16:creationId xmlns:a16="http://schemas.microsoft.com/office/drawing/2014/main" id="{73296638-C343-4EAF-946E-4FE70B7E250C}"/>
                </a:ext>
              </a:extLst>
            </p:cNvPr>
            <p:cNvSpPr>
              <a:spLocks/>
            </p:cNvSpPr>
            <p:nvPr/>
          </p:nvSpPr>
          <p:spPr bwMode="auto">
            <a:xfrm>
              <a:off x="20621626" y="11795817"/>
              <a:ext cx="9525" cy="17463"/>
            </a:xfrm>
            <a:custGeom>
              <a:avLst/>
              <a:gdLst>
                <a:gd name="T0" fmla="*/ 1 w 3"/>
                <a:gd name="T1" fmla="*/ 0 h 5"/>
                <a:gd name="T2" fmla="*/ 0 w 3"/>
                <a:gd name="T3" fmla="*/ 1 h 5"/>
                <a:gd name="T4" fmla="*/ 1 w 3"/>
                <a:gd name="T5" fmla="*/ 5 h 5"/>
                <a:gd name="T6" fmla="*/ 3 w 3"/>
                <a:gd name="T7" fmla="*/ 3 h 5"/>
                <a:gd name="T8" fmla="*/ 2 w 3"/>
                <a:gd name="T9" fmla="*/ 1 h 5"/>
                <a:gd name="T10" fmla="*/ 1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0"/>
                  </a:moveTo>
                  <a:cubicBezTo>
                    <a:pt x="0" y="1"/>
                    <a:pt x="0" y="1"/>
                    <a:pt x="0" y="1"/>
                  </a:cubicBezTo>
                  <a:cubicBezTo>
                    <a:pt x="0" y="2"/>
                    <a:pt x="0" y="4"/>
                    <a:pt x="1" y="5"/>
                  </a:cubicBezTo>
                  <a:cubicBezTo>
                    <a:pt x="2" y="5"/>
                    <a:pt x="3" y="4"/>
                    <a:pt x="3" y="3"/>
                  </a:cubicBezTo>
                  <a:cubicBezTo>
                    <a:pt x="3" y="2"/>
                    <a:pt x="3" y="1"/>
                    <a:pt x="2" y="1"/>
                  </a:cubicBezTo>
                  <a:cubicBezTo>
                    <a:pt x="2" y="0"/>
                    <a:pt x="1" y="0"/>
                    <a:pt x="1"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Freeform 1659">
              <a:extLst>
                <a:ext uri="{FF2B5EF4-FFF2-40B4-BE49-F238E27FC236}">
                  <a16:creationId xmlns:a16="http://schemas.microsoft.com/office/drawing/2014/main" id="{8C7C62D6-90CF-4A89-84B2-B7FCF543C227}"/>
                </a:ext>
              </a:extLst>
            </p:cNvPr>
            <p:cNvSpPr>
              <a:spLocks/>
            </p:cNvSpPr>
            <p:nvPr/>
          </p:nvSpPr>
          <p:spPr bwMode="auto">
            <a:xfrm>
              <a:off x="20572413" y="11822804"/>
              <a:ext cx="15875" cy="25400"/>
            </a:xfrm>
            <a:custGeom>
              <a:avLst/>
              <a:gdLst>
                <a:gd name="T0" fmla="*/ 5 w 5"/>
                <a:gd name="T1" fmla="*/ 0 h 8"/>
                <a:gd name="T2" fmla="*/ 5 w 5"/>
                <a:gd name="T3" fmla="*/ 1 h 8"/>
                <a:gd name="T4" fmla="*/ 5 w 5"/>
                <a:gd name="T5" fmla="*/ 2 h 8"/>
                <a:gd name="T6" fmla="*/ 3 w 5"/>
                <a:gd name="T7" fmla="*/ 3 h 8"/>
                <a:gd name="T8" fmla="*/ 3 w 5"/>
                <a:gd name="T9" fmla="*/ 3 h 8"/>
                <a:gd name="T10" fmla="*/ 2 w 5"/>
                <a:gd name="T11" fmla="*/ 4 h 8"/>
                <a:gd name="T12" fmla="*/ 1 w 5"/>
                <a:gd name="T13" fmla="*/ 4 h 8"/>
                <a:gd name="T14" fmla="*/ 0 w 5"/>
                <a:gd name="T15" fmla="*/ 5 h 8"/>
                <a:gd name="T16" fmla="*/ 1 w 5"/>
                <a:gd name="T17" fmla="*/ 6 h 8"/>
                <a:gd name="T18" fmla="*/ 1 w 5"/>
                <a:gd name="T19" fmla="*/ 6 h 8"/>
                <a:gd name="T20" fmla="*/ 1 w 5"/>
                <a:gd name="T21" fmla="*/ 6 h 8"/>
                <a:gd name="T22" fmla="*/ 1 w 5"/>
                <a:gd name="T23" fmla="*/ 6 h 8"/>
                <a:gd name="T24" fmla="*/ 1 w 5"/>
                <a:gd name="T25" fmla="*/ 7 h 8"/>
                <a:gd name="T26" fmla="*/ 1 w 5"/>
                <a:gd name="T27" fmla="*/ 7 h 8"/>
                <a:gd name="T28" fmla="*/ 1 w 5"/>
                <a:gd name="T29" fmla="*/ 7 h 8"/>
                <a:gd name="T30" fmla="*/ 2 w 5"/>
                <a:gd name="T31" fmla="*/ 8 h 8"/>
                <a:gd name="T32" fmla="*/ 4 w 5"/>
                <a:gd name="T33" fmla="*/ 8 h 8"/>
                <a:gd name="T34" fmla="*/ 4 w 5"/>
                <a:gd name="T35" fmla="*/ 8 h 8"/>
                <a:gd name="T36" fmla="*/ 4 w 5"/>
                <a:gd name="T37" fmla="*/ 8 h 8"/>
                <a:gd name="T38" fmla="*/ 2 w 5"/>
                <a:gd name="T39" fmla="*/ 7 h 8"/>
                <a:gd name="T40" fmla="*/ 2 w 5"/>
                <a:gd name="T41" fmla="*/ 7 h 8"/>
                <a:gd name="T42" fmla="*/ 1 w 5"/>
                <a:gd name="T43" fmla="*/ 6 h 8"/>
                <a:gd name="T44" fmla="*/ 1 w 5"/>
                <a:gd name="T45" fmla="*/ 6 h 8"/>
                <a:gd name="T46" fmla="*/ 1 w 5"/>
                <a:gd name="T47" fmla="*/ 6 h 8"/>
                <a:gd name="T48" fmla="*/ 1 w 5"/>
                <a:gd name="T49" fmla="*/ 6 h 8"/>
                <a:gd name="T50" fmla="*/ 1 w 5"/>
                <a:gd name="T51" fmla="*/ 6 h 8"/>
                <a:gd name="T52" fmla="*/ 1 w 5"/>
                <a:gd name="T53" fmla="*/ 6 h 8"/>
                <a:gd name="T54" fmla="*/ 1 w 5"/>
                <a:gd name="T55" fmla="*/ 5 h 8"/>
                <a:gd name="T56" fmla="*/ 2 w 5"/>
                <a:gd name="T57" fmla="*/ 5 h 8"/>
                <a:gd name="T58" fmla="*/ 3 w 5"/>
                <a:gd name="T59" fmla="*/ 4 h 8"/>
                <a:gd name="T60" fmla="*/ 3 w 5"/>
                <a:gd name="T61" fmla="*/ 4 h 8"/>
                <a:gd name="T62" fmla="*/ 4 w 5"/>
                <a:gd name="T63" fmla="*/ 4 h 8"/>
                <a:gd name="T64" fmla="*/ 5 w 5"/>
                <a:gd name="T65" fmla="*/ 3 h 8"/>
                <a:gd name="T66" fmla="*/ 5 w 5"/>
                <a:gd name="T67" fmla="*/ 2 h 8"/>
                <a:gd name="T68" fmla="*/ 5 w 5"/>
                <a:gd name="T69" fmla="*/ 1 h 8"/>
                <a:gd name="T70" fmla="*/ 5 w 5"/>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8">
                  <a:moveTo>
                    <a:pt x="5" y="0"/>
                  </a:moveTo>
                  <a:cubicBezTo>
                    <a:pt x="5" y="0"/>
                    <a:pt x="5" y="0"/>
                    <a:pt x="5" y="1"/>
                  </a:cubicBezTo>
                  <a:cubicBezTo>
                    <a:pt x="5" y="1"/>
                    <a:pt x="5" y="1"/>
                    <a:pt x="5" y="2"/>
                  </a:cubicBezTo>
                  <a:cubicBezTo>
                    <a:pt x="4" y="2"/>
                    <a:pt x="4" y="3"/>
                    <a:pt x="3" y="3"/>
                  </a:cubicBezTo>
                  <a:cubicBezTo>
                    <a:pt x="3" y="3"/>
                    <a:pt x="3" y="3"/>
                    <a:pt x="3" y="3"/>
                  </a:cubicBezTo>
                  <a:cubicBezTo>
                    <a:pt x="3" y="3"/>
                    <a:pt x="3" y="3"/>
                    <a:pt x="2" y="4"/>
                  </a:cubicBezTo>
                  <a:cubicBezTo>
                    <a:pt x="2" y="4"/>
                    <a:pt x="2" y="4"/>
                    <a:pt x="1" y="4"/>
                  </a:cubicBezTo>
                  <a:cubicBezTo>
                    <a:pt x="1" y="4"/>
                    <a:pt x="1" y="4"/>
                    <a:pt x="0" y="5"/>
                  </a:cubicBezTo>
                  <a:cubicBezTo>
                    <a:pt x="0" y="5"/>
                    <a:pt x="0"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2" y="7"/>
                    <a:pt x="2" y="7"/>
                    <a:pt x="2" y="8"/>
                  </a:cubicBezTo>
                  <a:cubicBezTo>
                    <a:pt x="3" y="8"/>
                    <a:pt x="3" y="8"/>
                    <a:pt x="4" y="8"/>
                  </a:cubicBezTo>
                  <a:cubicBezTo>
                    <a:pt x="4" y="8"/>
                    <a:pt x="4" y="8"/>
                    <a:pt x="4" y="8"/>
                  </a:cubicBezTo>
                  <a:cubicBezTo>
                    <a:pt x="4" y="8"/>
                    <a:pt x="4" y="8"/>
                    <a:pt x="4" y="8"/>
                  </a:cubicBezTo>
                  <a:cubicBezTo>
                    <a:pt x="3" y="7"/>
                    <a:pt x="3" y="7"/>
                    <a:pt x="2" y="7"/>
                  </a:cubicBezTo>
                  <a:cubicBezTo>
                    <a:pt x="2" y="7"/>
                    <a:pt x="2" y="7"/>
                    <a:pt x="2" y="7"/>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5"/>
                    <a:pt x="1" y="5"/>
                  </a:cubicBezTo>
                  <a:cubicBezTo>
                    <a:pt x="1" y="5"/>
                    <a:pt x="2" y="5"/>
                    <a:pt x="2" y="5"/>
                  </a:cubicBezTo>
                  <a:cubicBezTo>
                    <a:pt x="2" y="5"/>
                    <a:pt x="2" y="4"/>
                    <a:pt x="3" y="4"/>
                  </a:cubicBezTo>
                  <a:cubicBezTo>
                    <a:pt x="3" y="4"/>
                    <a:pt x="3" y="4"/>
                    <a:pt x="3" y="4"/>
                  </a:cubicBezTo>
                  <a:cubicBezTo>
                    <a:pt x="4" y="4"/>
                    <a:pt x="4" y="4"/>
                    <a:pt x="4" y="4"/>
                  </a:cubicBezTo>
                  <a:cubicBezTo>
                    <a:pt x="4" y="3"/>
                    <a:pt x="4" y="3"/>
                    <a:pt x="5" y="3"/>
                  </a:cubicBezTo>
                  <a:cubicBezTo>
                    <a:pt x="5" y="3"/>
                    <a:pt x="5" y="2"/>
                    <a:pt x="5" y="2"/>
                  </a:cubicBezTo>
                  <a:cubicBezTo>
                    <a:pt x="5" y="1"/>
                    <a:pt x="5" y="1"/>
                    <a:pt x="5" y="1"/>
                  </a:cubicBezTo>
                  <a:cubicBezTo>
                    <a:pt x="5" y="0"/>
                    <a:pt x="5" y="0"/>
                    <a:pt x="5"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Freeform 1660">
              <a:extLst>
                <a:ext uri="{FF2B5EF4-FFF2-40B4-BE49-F238E27FC236}">
                  <a16:creationId xmlns:a16="http://schemas.microsoft.com/office/drawing/2014/main" id="{DEA3E0EE-5E12-4760-99BB-D47EFF865419}"/>
                </a:ext>
              </a:extLst>
            </p:cNvPr>
            <p:cNvSpPr>
              <a:spLocks/>
            </p:cNvSpPr>
            <p:nvPr/>
          </p:nvSpPr>
          <p:spPr bwMode="auto">
            <a:xfrm>
              <a:off x="20572413" y="11865667"/>
              <a:ext cx="36513" cy="19050"/>
            </a:xfrm>
            <a:custGeom>
              <a:avLst/>
              <a:gdLst>
                <a:gd name="T0" fmla="*/ 0 w 11"/>
                <a:gd name="T1" fmla="*/ 2 h 6"/>
                <a:gd name="T2" fmla="*/ 11 w 11"/>
                <a:gd name="T3" fmla="*/ 0 h 6"/>
                <a:gd name="T4" fmla="*/ 0 w 11"/>
                <a:gd name="T5" fmla="*/ 2 h 6"/>
              </a:gdLst>
              <a:ahLst/>
              <a:cxnLst>
                <a:cxn ang="0">
                  <a:pos x="T0" y="T1"/>
                </a:cxn>
                <a:cxn ang="0">
                  <a:pos x="T2" y="T3"/>
                </a:cxn>
                <a:cxn ang="0">
                  <a:pos x="T4" y="T5"/>
                </a:cxn>
              </a:cxnLst>
              <a:rect l="0" t="0" r="r" b="b"/>
              <a:pathLst>
                <a:path w="11" h="6">
                  <a:moveTo>
                    <a:pt x="0" y="2"/>
                  </a:moveTo>
                  <a:cubicBezTo>
                    <a:pt x="4" y="2"/>
                    <a:pt x="8" y="2"/>
                    <a:pt x="11" y="0"/>
                  </a:cubicBezTo>
                  <a:cubicBezTo>
                    <a:pt x="9" y="4"/>
                    <a:pt x="3" y="6"/>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1661">
              <a:extLst>
                <a:ext uri="{FF2B5EF4-FFF2-40B4-BE49-F238E27FC236}">
                  <a16:creationId xmlns:a16="http://schemas.microsoft.com/office/drawing/2014/main" id="{CBA2EDCE-8985-4B5F-8ADC-FE10046E48F6}"/>
                </a:ext>
              </a:extLst>
            </p:cNvPr>
            <p:cNvSpPr>
              <a:spLocks/>
            </p:cNvSpPr>
            <p:nvPr/>
          </p:nvSpPr>
          <p:spPr bwMode="auto">
            <a:xfrm>
              <a:off x="20562888" y="11862492"/>
              <a:ext cx="49213" cy="33338"/>
            </a:xfrm>
            <a:custGeom>
              <a:avLst/>
              <a:gdLst>
                <a:gd name="T0" fmla="*/ 3 w 15"/>
                <a:gd name="T1" fmla="*/ 3 h 10"/>
                <a:gd name="T2" fmla="*/ 14 w 15"/>
                <a:gd name="T3" fmla="*/ 1 h 10"/>
                <a:gd name="T4" fmla="*/ 15 w 15"/>
                <a:gd name="T5" fmla="*/ 0 h 10"/>
                <a:gd name="T6" fmla="*/ 15 w 15"/>
                <a:gd name="T7" fmla="*/ 1 h 10"/>
                <a:gd name="T8" fmla="*/ 0 w 15"/>
                <a:gd name="T9" fmla="*/ 3 h 10"/>
                <a:gd name="T10" fmla="*/ 3 w 15"/>
                <a:gd name="T11" fmla="*/ 3 h 10"/>
              </a:gdLst>
              <a:ahLst/>
              <a:cxnLst>
                <a:cxn ang="0">
                  <a:pos x="T0" y="T1"/>
                </a:cxn>
                <a:cxn ang="0">
                  <a:pos x="T2" y="T3"/>
                </a:cxn>
                <a:cxn ang="0">
                  <a:pos x="T4" y="T5"/>
                </a:cxn>
                <a:cxn ang="0">
                  <a:pos x="T6" y="T7"/>
                </a:cxn>
                <a:cxn ang="0">
                  <a:pos x="T8" y="T9"/>
                </a:cxn>
                <a:cxn ang="0">
                  <a:pos x="T10" y="T11"/>
                </a:cxn>
              </a:cxnLst>
              <a:rect l="0" t="0" r="r" b="b"/>
              <a:pathLst>
                <a:path w="15" h="10">
                  <a:moveTo>
                    <a:pt x="3" y="3"/>
                  </a:moveTo>
                  <a:cubicBezTo>
                    <a:pt x="6" y="6"/>
                    <a:pt x="12" y="4"/>
                    <a:pt x="14" y="1"/>
                  </a:cubicBezTo>
                  <a:cubicBezTo>
                    <a:pt x="15" y="1"/>
                    <a:pt x="15" y="1"/>
                    <a:pt x="15" y="0"/>
                  </a:cubicBezTo>
                  <a:cubicBezTo>
                    <a:pt x="15" y="1"/>
                    <a:pt x="15" y="1"/>
                    <a:pt x="15" y="1"/>
                  </a:cubicBezTo>
                  <a:cubicBezTo>
                    <a:pt x="14" y="9"/>
                    <a:pt x="1" y="10"/>
                    <a:pt x="0" y="3"/>
                  </a:cubicBezTo>
                  <a:cubicBezTo>
                    <a:pt x="1" y="3"/>
                    <a:pt x="2" y="3"/>
                    <a:pt x="3" y="3"/>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28" name="กลุ่ม 745">
            <a:extLst>
              <a:ext uri="{FF2B5EF4-FFF2-40B4-BE49-F238E27FC236}">
                <a16:creationId xmlns:a16="http://schemas.microsoft.com/office/drawing/2014/main" id="{FABC6363-08F8-4029-B389-DAB025DD460E}"/>
              </a:ext>
            </a:extLst>
          </p:cNvPr>
          <p:cNvGrpSpPr/>
          <p:nvPr userDrawn="1"/>
        </p:nvGrpSpPr>
        <p:grpSpPr>
          <a:xfrm>
            <a:off x="35341" y="5119995"/>
            <a:ext cx="1337356" cy="1344848"/>
            <a:chOff x="21894801" y="11845029"/>
            <a:chExt cx="566738" cy="569913"/>
          </a:xfrm>
        </p:grpSpPr>
        <p:sp>
          <p:nvSpPr>
            <p:cNvPr id="129" name="Oval 1662">
              <a:extLst>
                <a:ext uri="{FF2B5EF4-FFF2-40B4-BE49-F238E27FC236}">
                  <a16:creationId xmlns:a16="http://schemas.microsoft.com/office/drawing/2014/main" id="{2D2D23E8-8E0E-414B-90C6-EACFAEFE4F55}"/>
                </a:ext>
              </a:extLst>
            </p:cNvPr>
            <p:cNvSpPr>
              <a:spLocks noChangeArrowheads="1"/>
            </p:cNvSpPr>
            <p:nvPr/>
          </p:nvSpPr>
          <p:spPr bwMode="auto">
            <a:xfrm>
              <a:off x="21894801" y="11845029"/>
              <a:ext cx="566738" cy="569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0" name="Oval 1663">
              <a:extLst>
                <a:ext uri="{FF2B5EF4-FFF2-40B4-BE49-F238E27FC236}">
                  <a16:creationId xmlns:a16="http://schemas.microsoft.com/office/drawing/2014/main" id="{F981786D-E7BB-4FD7-AD77-FEEE3D58060A}"/>
                </a:ext>
              </a:extLst>
            </p:cNvPr>
            <p:cNvSpPr>
              <a:spLocks noChangeArrowheads="1"/>
            </p:cNvSpPr>
            <p:nvPr/>
          </p:nvSpPr>
          <p:spPr bwMode="auto">
            <a:xfrm>
              <a:off x="21928138" y="11881542"/>
              <a:ext cx="500063" cy="496888"/>
            </a:xfrm>
            <a:prstGeom prst="ellipse">
              <a:avLst/>
            </a:pr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1" name="Freeform 1664">
              <a:extLst>
                <a:ext uri="{FF2B5EF4-FFF2-40B4-BE49-F238E27FC236}">
                  <a16:creationId xmlns:a16="http://schemas.microsoft.com/office/drawing/2014/main" id="{BF93A0C4-501C-4AAE-8F14-CA45B522F902}"/>
                </a:ext>
              </a:extLst>
            </p:cNvPr>
            <p:cNvSpPr>
              <a:spLocks/>
            </p:cNvSpPr>
            <p:nvPr/>
          </p:nvSpPr>
          <p:spPr bwMode="auto">
            <a:xfrm>
              <a:off x="22053551" y="12070454"/>
              <a:ext cx="261938" cy="161925"/>
            </a:xfrm>
            <a:custGeom>
              <a:avLst/>
              <a:gdLst>
                <a:gd name="T0" fmla="*/ 65 w 79"/>
                <a:gd name="T1" fmla="*/ 8 h 49"/>
                <a:gd name="T2" fmla="*/ 62 w 79"/>
                <a:gd name="T3" fmla="*/ 40 h 49"/>
                <a:gd name="T4" fmla="*/ 61 w 79"/>
                <a:gd name="T5" fmla="*/ 32 h 49"/>
                <a:gd name="T6" fmla="*/ 54 w 79"/>
                <a:gd name="T7" fmla="*/ 42 h 49"/>
                <a:gd name="T8" fmla="*/ 45 w 79"/>
                <a:gd name="T9" fmla="*/ 45 h 49"/>
                <a:gd name="T10" fmla="*/ 40 w 79"/>
                <a:gd name="T11" fmla="*/ 49 h 49"/>
                <a:gd name="T12" fmla="*/ 43 w 79"/>
                <a:gd name="T13" fmla="*/ 34 h 49"/>
                <a:gd name="T14" fmla="*/ 34 w 79"/>
                <a:gd name="T15" fmla="*/ 48 h 49"/>
                <a:gd name="T16" fmla="*/ 27 w 79"/>
                <a:gd name="T17" fmla="*/ 36 h 49"/>
                <a:gd name="T18" fmla="*/ 28 w 79"/>
                <a:gd name="T19" fmla="*/ 48 h 49"/>
                <a:gd name="T20" fmla="*/ 21 w 79"/>
                <a:gd name="T21" fmla="*/ 43 h 49"/>
                <a:gd name="T22" fmla="*/ 11 w 79"/>
                <a:gd name="T23" fmla="*/ 33 h 49"/>
                <a:gd name="T24" fmla="*/ 11 w 79"/>
                <a:gd name="T25" fmla="*/ 40 h 49"/>
                <a:gd name="T26" fmla="*/ 4 w 79"/>
                <a:gd name="T27" fmla="*/ 28 h 49"/>
                <a:gd name="T28" fmla="*/ 8 w 79"/>
                <a:gd name="T29" fmla="*/ 5 h 49"/>
                <a:gd name="T30" fmla="*/ 17 w 79"/>
                <a:gd name="T31" fmla="*/ 8 h 49"/>
                <a:gd name="T32" fmla="*/ 65 w 79"/>
                <a:gd name="T33"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49">
                  <a:moveTo>
                    <a:pt x="65" y="8"/>
                  </a:moveTo>
                  <a:cubicBezTo>
                    <a:pt x="65" y="8"/>
                    <a:pt x="79" y="29"/>
                    <a:pt x="62" y="40"/>
                  </a:cubicBezTo>
                  <a:cubicBezTo>
                    <a:pt x="61" y="38"/>
                    <a:pt x="63" y="34"/>
                    <a:pt x="61" y="32"/>
                  </a:cubicBezTo>
                  <a:cubicBezTo>
                    <a:pt x="60" y="34"/>
                    <a:pt x="61" y="39"/>
                    <a:pt x="54" y="42"/>
                  </a:cubicBezTo>
                  <a:cubicBezTo>
                    <a:pt x="48" y="44"/>
                    <a:pt x="45" y="45"/>
                    <a:pt x="45" y="45"/>
                  </a:cubicBezTo>
                  <a:cubicBezTo>
                    <a:pt x="40" y="49"/>
                    <a:pt x="40" y="49"/>
                    <a:pt x="40" y="49"/>
                  </a:cubicBezTo>
                  <a:cubicBezTo>
                    <a:pt x="43" y="34"/>
                    <a:pt x="43" y="34"/>
                    <a:pt x="43" y="34"/>
                  </a:cubicBezTo>
                  <a:cubicBezTo>
                    <a:pt x="43" y="34"/>
                    <a:pt x="38" y="46"/>
                    <a:pt x="34" y="48"/>
                  </a:cubicBezTo>
                  <a:cubicBezTo>
                    <a:pt x="32" y="48"/>
                    <a:pt x="27" y="37"/>
                    <a:pt x="27" y="36"/>
                  </a:cubicBezTo>
                  <a:cubicBezTo>
                    <a:pt x="28" y="39"/>
                    <a:pt x="28" y="48"/>
                    <a:pt x="28" y="48"/>
                  </a:cubicBezTo>
                  <a:cubicBezTo>
                    <a:pt x="28" y="48"/>
                    <a:pt x="24" y="44"/>
                    <a:pt x="21" y="43"/>
                  </a:cubicBezTo>
                  <a:cubicBezTo>
                    <a:pt x="17" y="42"/>
                    <a:pt x="13" y="38"/>
                    <a:pt x="11" y="33"/>
                  </a:cubicBezTo>
                  <a:cubicBezTo>
                    <a:pt x="10" y="35"/>
                    <a:pt x="11" y="40"/>
                    <a:pt x="11" y="40"/>
                  </a:cubicBezTo>
                  <a:cubicBezTo>
                    <a:pt x="11" y="40"/>
                    <a:pt x="7" y="36"/>
                    <a:pt x="4" y="28"/>
                  </a:cubicBezTo>
                  <a:cubicBezTo>
                    <a:pt x="0" y="19"/>
                    <a:pt x="7" y="10"/>
                    <a:pt x="8" y="5"/>
                  </a:cubicBezTo>
                  <a:cubicBezTo>
                    <a:pt x="8" y="0"/>
                    <a:pt x="17" y="8"/>
                    <a:pt x="17" y="8"/>
                  </a:cubicBezTo>
                  <a:lnTo>
                    <a:pt x="65" y="8"/>
                  </a:lnTo>
                  <a:close/>
                </a:path>
              </a:pathLst>
            </a:custGeom>
            <a:solidFill>
              <a:srgbClr val="F1AF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Freeform 1665">
              <a:extLst>
                <a:ext uri="{FF2B5EF4-FFF2-40B4-BE49-F238E27FC236}">
                  <a16:creationId xmlns:a16="http://schemas.microsoft.com/office/drawing/2014/main" id="{59E9A558-4037-40C7-AA6D-2C78B156E6F0}"/>
                </a:ext>
              </a:extLst>
            </p:cNvPr>
            <p:cNvSpPr>
              <a:spLocks/>
            </p:cNvSpPr>
            <p:nvPr/>
          </p:nvSpPr>
          <p:spPr bwMode="auto">
            <a:xfrm>
              <a:off x="22132926" y="12140304"/>
              <a:ext cx="87313" cy="142875"/>
            </a:xfrm>
            <a:custGeom>
              <a:avLst/>
              <a:gdLst>
                <a:gd name="T0" fmla="*/ 25 w 26"/>
                <a:gd name="T1" fmla="*/ 22 h 43"/>
                <a:gd name="T2" fmla="*/ 23 w 26"/>
                <a:gd name="T3" fmla="*/ 2 h 43"/>
                <a:gd name="T4" fmla="*/ 3 w 26"/>
                <a:gd name="T5" fmla="*/ 0 h 43"/>
                <a:gd name="T6" fmla="*/ 0 w 26"/>
                <a:gd name="T7" fmla="*/ 23 h 43"/>
                <a:gd name="T8" fmla="*/ 11 w 26"/>
                <a:gd name="T9" fmla="*/ 43 h 43"/>
                <a:gd name="T10" fmla="*/ 25 w 26"/>
                <a:gd name="T11" fmla="*/ 22 h 43"/>
              </a:gdLst>
              <a:ahLst/>
              <a:cxnLst>
                <a:cxn ang="0">
                  <a:pos x="T0" y="T1"/>
                </a:cxn>
                <a:cxn ang="0">
                  <a:pos x="T2" y="T3"/>
                </a:cxn>
                <a:cxn ang="0">
                  <a:pos x="T4" y="T5"/>
                </a:cxn>
                <a:cxn ang="0">
                  <a:pos x="T6" y="T7"/>
                </a:cxn>
                <a:cxn ang="0">
                  <a:pos x="T8" y="T9"/>
                </a:cxn>
                <a:cxn ang="0">
                  <a:pos x="T10" y="T11"/>
                </a:cxn>
              </a:cxnLst>
              <a:rect l="0" t="0" r="r" b="b"/>
              <a:pathLst>
                <a:path w="26" h="43">
                  <a:moveTo>
                    <a:pt x="25" y="22"/>
                  </a:moveTo>
                  <a:cubicBezTo>
                    <a:pt x="25" y="22"/>
                    <a:pt x="23" y="22"/>
                    <a:pt x="23" y="2"/>
                  </a:cubicBezTo>
                  <a:cubicBezTo>
                    <a:pt x="16" y="0"/>
                    <a:pt x="3" y="0"/>
                    <a:pt x="3" y="0"/>
                  </a:cubicBezTo>
                  <a:cubicBezTo>
                    <a:pt x="3" y="0"/>
                    <a:pt x="5" y="23"/>
                    <a:pt x="0" y="23"/>
                  </a:cubicBezTo>
                  <a:cubicBezTo>
                    <a:pt x="0" y="23"/>
                    <a:pt x="1" y="43"/>
                    <a:pt x="11" y="43"/>
                  </a:cubicBezTo>
                  <a:cubicBezTo>
                    <a:pt x="21" y="43"/>
                    <a:pt x="26" y="27"/>
                    <a:pt x="25" y="22"/>
                  </a:cubicBezTo>
                  <a:close/>
                </a:path>
              </a:pathLst>
            </a:custGeom>
            <a:solidFill>
              <a:srgbClr val="FDC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Freeform 1666">
              <a:extLst>
                <a:ext uri="{FF2B5EF4-FFF2-40B4-BE49-F238E27FC236}">
                  <a16:creationId xmlns:a16="http://schemas.microsoft.com/office/drawing/2014/main" id="{1CE26335-0EFB-4CAD-AC9F-92AFF1C3087B}"/>
                </a:ext>
              </a:extLst>
            </p:cNvPr>
            <p:cNvSpPr>
              <a:spLocks/>
            </p:cNvSpPr>
            <p:nvPr/>
          </p:nvSpPr>
          <p:spPr bwMode="auto">
            <a:xfrm>
              <a:off x="22144038" y="12137129"/>
              <a:ext cx="68263" cy="63500"/>
            </a:xfrm>
            <a:custGeom>
              <a:avLst/>
              <a:gdLst>
                <a:gd name="T0" fmla="*/ 0 w 21"/>
                <a:gd name="T1" fmla="*/ 14 h 19"/>
                <a:gd name="T2" fmla="*/ 10 w 21"/>
                <a:gd name="T3" fmla="*/ 19 h 19"/>
                <a:gd name="T4" fmla="*/ 21 w 21"/>
                <a:gd name="T5" fmla="*/ 14 h 19"/>
                <a:gd name="T6" fmla="*/ 20 w 21"/>
                <a:gd name="T7" fmla="*/ 1 h 19"/>
                <a:gd name="T8" fmla="*/ 0 w 21"/>
                <a:gd name="T9" fmla="*/ 0 h 19"/>
                <a:gd name="T10" fmla="*/ 0 w 21"/>
                <a:gd name="T11" fmla="*/ 14 h 19"/>
              </a:gdLst>
              <a:ahLst/>
              <a:cxnLst>
                <a:cxn ang="0">
                  <a:pos x="T0" y="T1"/>
                </a:cxn>
                <a:cxn ang="0">
                  <a:pos x="T2" y="T3"/>
                </a:cxn>
                <a:cxn ang="0">
                  <a:pos x="T4" y="T5"/>
                </a:cxn>
                <a:cxn ang="0">
                  <a:pos x="T6" y="T7"/>
                </a:cxn>
                <a:cxn ang="0">
                  <a:pos x="T8" y="T9"/>
                </a:cxn>
                <a:cxn ang="0">
                  <a:pos x="T10" y="T11"/>
                </a:cxn>
              </a:cxnLst>
              <a:rect l="0" t="0" r="r" b="b"/>
              <a:pathLst>
                <a:path w="21" h="19">
                  <a:moveTo>
                    <a:pt x="0" y="14"/>
                  </a:moveTo>
                  <a:cubicBezTo>
                    <a:pt x="3" y="17"/>
                    <a:pt x="6" y="19"/>
                    <a:pt x="10" y="19"/>
                  </a:cubicBezTo>
                  <a:cubicBezTo>
                    <a:pt x="14" y="19"/>
                    <a:pt x="18" y="17"/>
                    <a:pt x="21" y="14"/>
                  </a:cubicBezTo>
                  <a:cubicBezTo>
                    <a:pt x="20" y="11"/>
                    <a:pt x="20" y="7"/>
                    <a:pt x="20" y="1"/>
                  </a:cubicBezTo>
                  <a:cubicBezTo>
                    <a:pt x="13" y="0"/>
                    <a:pt x="0" y="0"/>
                    <a:pt x="0" y="0"/>
                  </a:cubicBezTo>
                  <a:cubicBezTo>
                    <a:pt x="0" y="0"/>
                    <a:pt x="1" y="8"/>
                    <a:pt x="0" y="14"/>
                  </a:cubicBezTo>
                  <a:close/>
                </a:path>
              </a:pathLst>
            </a:custGeom>
            <a:solidFill>
              <a:srgbClr val="EAB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1667">
              <a:extLst>
                <a:ext uri="{FF2B5EF4-FFF2-40B4-BE49-F238E27FC236}">
                  <a16:creationId xmlns:a16="http://schemas.microsoft.com/office/drawing/2014/main" id="{81515F5B-5FA2-451C-AEE9-429A7178C651}"/>
                </a:ext>
              </a:extLst>
            </p:cNvPr>
            <p:cNvSpPr>
              <a:spLocks/>
            </p:cNvSpPr>
            <p:nvPr/>
          </p:nvSpPr>
          <p:spPr bwMode="auto">
            <a:xfrm>
              <a:off x="22036424" y="12206979"/>
              <a:ext cx="286431" cy="173022"/>
            </a:xfrm>
            <a:custGeom>
              <a:avLst/>
              <a:gdLst>
                <a:gd name="T0" fmla="*/ 73 w 94"/>
                <a:gd name="T1" fmla="*/ 1 h 57"/>
                <a:gd name="T2" fmla="*/ 21 w 94"/>
                <a:gd name="T3" fmla="*/ 0 h 57"/>
                <a:gd name="T4" fmla="*/ 0 w 94"/>
                <a:gd name="T5" fmla="*/ 41 h 57"/>
                <a:gd name="T6" fmla="*/ 46 w 94"/>
                <a:gd name="T7" fmla="*/ 57 h 57"/>
                <a:gd name="T8" fmla="*/ 94 w 94"/>
                <a:gd name="T9" fmla="*/ 39 h 57"/>
                <a:gd name="T10" fmla="*/ 73 w 94"/>
                <a:gd name="T11" fmla="*/ 1 h 57"/>
              </a:gdLst>
              <a:ahLst/>
              <a:cxnLst>
                <a:cxn ang="0">
                  <a:pos x="T0" y="T1"/>
                </a:cxn>
                <a:cxn ang="0">
                  <a:pos x="T2" y="T3"/>
                </a:cxn>
                <a:cxn ang="0">
                  <a:pos x="T4" y="T5"/>
                </a:cxn>
                <a:cxn ang="0">
                  <a:pos x="T6" y="T7"/>
                </a:cxn>
                <a:cxn ang="0">
                  <a:pos x="T8" y="T9"/>
                </a:cxn>
                <a:cxn ang="0">
                  <a:pos x="T10" y="T11"/>
                </a:cxn>
              </a:cxnLst>
              <a:rect l="0" t="0" r="r" b="b"/>
              <a:pathLst>
                <a:path w="94" h="57">
                  <a:moveTo>
                    <a:pt x="73" y="1"/>
                  </a:moveTo>
                  <a:cubicBezTo>
                    <a:pt x="21" y="0"/>
                    <a:pt x="21" y="0"/>
                    <a:pt x="21" y="0"/>
                  </a:cubicBezTo>
                  <a:cubicBezTo>
                    <a:pt x="7" y="0"/>
                    <a:pt x="0" y="18"/>
                    <a:pt x="0" y="41"/>
                  </a:cubicBezTo>
                  <a:cubicBezTo>
                    <a:pt x="0" y="41"/>
                    <a:pt x="11" y="57"/>
                    <a:pt x="46" y="57"/>
                  </a:cubicBezTo>
                  <a:cubicBezTo>
                    <a:pt x="81" y="57"/>
                    <a:pt x="94" y="39"/>
                    <a:pt x="94" y="39"/>
                  </a:cubicBezTo>
                  <a:cubicBezTo>
                    <a:pt x="93" y="21"/>
                    <a:pt x="87" y="1"/>
                    <a:pt x="73" y="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1668">
              <a:extLst>
                <a:ext uri="{FF2B5EF4-FFF2-40B4-BE49-F238E27FC236}">
                  <a16:creationId xmlns:a16="http://schemas.microsoft.com/office/drawing/2014/main" id="{19B116D8-8220-49A5-85E0-00FAFB8DCF5F}"/>
                </a:ext>
              </a:extLst>
            </p:cNvPr>
            <p:cNvSpPr>
              <a:spLocks/>
            </p:cNvSpPr>
            <p:nvPr/>
          </p:nvSpPr>
          <p:spPr bwMode="auto">
            <a:xfrm>
              <a:off x="22071013" y="12207557"/>
              <a:ext cx="207963" cy="174625"/>
            </a:xfrm>
            <a:custGeom>
              <a:avLst/>
              <a:gdLst>
                <a:gd name="T0" fmla="*/ 51 w 63"/>
                <a:gd name="T1" fmla="*/ 0 h 53"/>
                <a:gd name="T2" fmla="*/ 32 w 63"/>
                <a:gd name="T3" fmla="*/ 15 h 53"/>
                <a:gd name="T4" fmla="*/ 13 w 63"/>
                <a:gd name="T5" fmla="*/ 0 h 53"/>
                <a:gd name="T6" fmla="*/ 6 w 63"/>
                <a:gd name="T7" fmla="*/ 0 h 53"/>
                <a:gd name="T8" fmla="*/ 0 w 63"/>
                <a:gd name="T9" fmla="*/ 2 h 53"/>
                <a:gd name="T10" fmla="*/ 0 w 63"/>
                <a:gd name="T11" fmla="*/ 48 h 53"/>
                <a:gd name="T12" fmla="*/ 32 w 63"/>
                <a:gd name="T13" fmla="*/ 53 h 53"/>
                <a:gd name="T14" fmla="*/ 63 w 63"/>
                <a:gd name="T15" fmla="*/ 47 h 53"/>
                <a:gd name="T16" fmla="*/ 63 w 63"/>
                <a:gd name="T17" fmla="*/ 2 h 53"/>
                <a:gd name="T18" fmla="*/ 51 w 63"/>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53">
                  <a:moveTo>
                    <a:pt x="51" y="0"/>
                  </a:moveTo>
                  <a:cubicBezTo>
                    <a:pt x="49" y="9"/>
                    <a:pt x="41" y="15"/>
                    <a:pt x="32" y="15"/>
                  </a:cubicBezTo>
                  <a:cubicBezTo>
                    <a:pt x="22" y="15"/>
                    <a:pt x="15" y="9"/>
                    <a:pt x="13" y="0"/>
                  </a:cubicBezTo>
                  <a:cubicBezTo>
                    <a:pt x="6" y="0"/>
                    <a:pt x="6" y="0"/>
                    <a:pt x="6" y="0"/>
                  </a:cubicBezTo>
                  <a:cubicBezTo>
                    <a:pt x="4" y="0"/>
                    <a:pt x="1" y="1"/>
                    <a:pt x="0" y="2"/>
                  </a:cubicBezTo>
                  <a:cubicBezTo>
                    <a:pt x="0" y="48"/>
                    <a:pt x="0" y="48"/>
                    <a:pt x="0" y="48"/>
                  </a:cubicBezTo>
                  <a:cubicBezTo>
                    <a:pt x="10" y="51"/>
                    <a:pt x="21" y="53"/>
                    <a:pt x="32" y="53"/>
                  </a:cubicBezTo>
                  <a:cubicBezTo>
                    <a:pt x="43" y="53"/>
                    <a:pt x="53" y="51"/>
                    <a:pt x="63" y="47"/>
                  </a:cubicBezTo>
                  <a:cubicBezTo>
                    <a:pt x="63" y="2"/>
                    <a:pt x="63" y="2"/>
                    <a:pt x="63" y="2"/>
                  </a:cubicBezTo>
                  <a:cubicBezTo>
                    <a:pt x="59" y="0"/>
                    <a:pt x="51" y="0"/>
                    <a:pt x="51" y="0"/>
                  </a:cubicBezTo>
                  <a:close/>
                </a:path>
              </a:pathLst>
            </a:custGeom>
            <a:solidFill>
              <a:srgbClr val="BED6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Freeform 1669">
              <a:extLst>
                <a:ext uri="{FF2B5EF4-FFF2-40B4-BE49-F238E27FC236}">
                  <a16:creationId xmlns:a16="http://schemas.microsoft.com/office/drawing/2014/main" id="{488E556B-C87F-4D06-AC8B-D5D1758A343A}"/>
                </a:ext>
              </a:extLst>
            </p:cNvPr>
            <p:cNvSpPr>
              <a:spLocks/>
            </p:cNvSpPr>
            <p:nvPr/>
          </p:nvSpPr>
          <p:spPr bwMode="auto">
            <a:xfrm>
              <a:off x="22263101" y="12027592"/>
              <a:ext cx="52388" cy="76200"/>
            </a:xfrm>
            <a:custGeom>
              <a:avLst/>
              <a:gdLst>
                <a:gd name="T0" fmla="*/ 3 w 16"/>
                <a:gd name="T1" fmla="*/ 9 h 23"/>
                <a:gd name="T2" fmla="*/ 11 w 16"/>
                <a:gd name="T3" fmla="*/ 3 h 23"/>
                <a:gd name="T4" fmla="*/ 7 w 16"/>
                <a:gd name="T5" fmla="*/ 22 h 23"/>
                <a:gd name="T6" fmla="*/ 0 w 16"/>
                <a:gd name="T7" fmla="*/ 19 h 23"/>
                <a:gd name="T8" fmla="*/ 3 w 16"/>
                <a:gd name="T9" fmla="*/ 9 h 23"/>
              </a:gdLst>
              <a:ahLst/>
              <a:cxnLst>
                <a:cxn ang="0">
                  <a:pos x="T0" y="T1"/>
                </a:cxn>
                <a:cxn ang="0">
                  <a:pos x="T2" y="T3"/>
                </a:cxn>
                <a:cxn ang="0">
                  <a:pos x="T4" y="T5"/>
                </a:cxn>
                <a:cxn ang="0">
                  <a:pos x="T6" y="T7"/>
                </a:cxn>
                <a:cxn ang="0">
                  <a:pos x="T8" y="T9"/>
                </a:cxn>
              </a:cxnLst>
              <a:rect l="0" t="0" r="r" b="b"/>
              <a:pathLst>
                <a:path w="16" h="23">
                  <a:moveTo>
                    <a:pt x="3" y="9"/>
                  </a:moveTo>
                  <a:cubicBezTo>
                    <a:pt x="3" y="9"/>
                    <a:pt x="6" y="0"/>
                    <a:pt x="11" y="3"/>
                  </a:cubicBezTo>
                  <a:cubicBezTo>
                    <a:pt x="16" y="7"/>
                    <a:pt x="12" y="20"/>
                    <a:pt x="7" y="22"/>
                  </a:cubicBezTo>
                  <a:cubicBezTo>
                    <a:pt x="2" y="23"/>
                    <a:pt x="0" y="19"/>
                    <a:pt x="0" y="19"/>
                  </a:cubicBezTo>
                  <a:lnTo>
                    <a:pt x="3" y="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Freeform 1670">
              <a:extLst>
                <a:ext uri="{FF2B5EF4-FFF2-40B4-BE49-F238E27FC236}">
                  <a16:creationId xmlns:a16="http://schemas.microsoft.com/office/drawing/2014/main" id="{50E2CB1A-1008-4E10-9770-477F5A997D3B}"/>
                </a:ext>
              </a:extLst>
            </p:cNvPr>
            <p:cNvSpPr>
              <a:spLocks/>
            </p:cNvSpPr>
            <p:nvPr/>
          </p:nvSpPr>
          <p:spPr bwMode="auto">
            <a:xfrm>
              <a:off x="22047201" y="12027592"/>
              <a:ext cx="52388" cy="76200"/>
            </a:xfrm>
            <a:custGeom>
              <a:avLst/>
              <a:gdLst>
                <a:gd name="T0" fmla="*/ 13 w 16"/>
                <a:gd name="T1" fmla="*/ 9 h 23"/>
                <a:gd name="T2" fmla="*/ 5 w 16"/>
                <a:gd name="T3" fmla="*/ 3 h 23"/>
                <a:gd name="T4" fmla="*/ 9 w 16"/>
                <a:gd name="T5" fmla="*/ 22 h 23"/>
                <a:gd name="T6" fmla="*/ 16 w 16"/>
                <a:gd name="T7" fmla="*/ 19 h 23"/>
                <a:gd name="T8" fmla="*/ 13 w 16"/>
                <a:gd name="T9" fmla="*/ 9 h 23"/>
              </a:gdLst>
              <a:ahLst/>
              <a:cxnLst>
                <a:cxn ang="0">
                  <a:pos x="T0" y="T1"/>
                </a:cxn>
                <a:cxn ang="0">
                  <a:pos x="T2" y="T3"/>
                </a:cxn>
                <a:cxn ang="0">
                  <a:pos x="T4" y="T5"/>
                </a:cxn>
                <a:cxn ang="0">
                  <a:pos x="T6" y="T7"/>
                </a:cxn>
                <a:cxn ang="0">
                  <a:pos x="T8" y="T9"/>
                </a:cxn>
              </a:cxnLst>
              <a:rect l="0" t="0" r="r" b="b"/>
              <a:pathLst>
                <a:path w="16" h="23">
                  <a:moveTo>
                    <a:pt x="13" y="9"/>
                  </a:moveTo>
                  <a:cubicBezTo>
                    <a:pt x="13" y="9"/>
                    <a:pt x="10" y="0"/>
                    <a:pt x="5" y="3"/>
                  </a:cubicBezTo>
                  <a:cubicBezTo>
                    <a:pt x="0" y="7"/>
                    <a:pt x="4" y="20"/>
                    <a:pt x="9" y="22"/>
                  </a:cubicBezTo>
                  <a:cubicBezTo>
                    <a:pt x="14" y="23"/>
                    <a:pt x="16" y="19"/>
                    <a:pt x="16" y="19"/>
                  </a:cubicBezTo>
                  <a:lnTo>
                    <a:pt x="13" y="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8" name="Freeform 1671">
              <a:extLst>
                <a:ext uri="{FF2B5EF4-FFF2-40B4-BE49-F238E27FC236}">
                  <a16:creationId xmlns:a16="http://schemas.microsoft.com/office/drawing/2014/main" id="{C5BD1B58-1575-4FB6-B1EB-A6B360EE0F52}"/>
                </a:ext>
              </a:extLst>
            </p:cNvPr>
            <p:cNvSpPr>
              <a:spLocks/>
            </p:cNvSpPr>
            <p:nvPr/>
          </p:nvSpPr>
          <p:spPr bwMode="auto">
            <a:xfrm>
              <a:off x="22080538" y="11887892"/>
              <a:ext cx="198438" cy="301625"/>
            </a:xfrm>
            <a:custGeom>
              <a:avLst/>
              <a:gdLst>
                <a:gd name="T0" fmla="*/ 22 w 60"/>
                <a:gd name="T1" fmla="*/ 89 h 91"/>
                <a:gd name="T2" fmla="*/ 2 w 60"/>
                <a:gd name="T3" fmla="*/ 65 h 91"/>
                <a:gd name="T4" fmla="*/ 0 w 60"/>
                <a:gd name="T5" fmla="*/ 41 h 91"/>
                <a:gd name="T6" fmla="*/ 19 w 60"/>
                <a:gd name="T7" fmla="*/ 6 h 91"/>
                <a:gd name="T8" fmla="*/ 42 w 60"/>
                <a:gd name="T9" fmla="*/ 6 h 91"/>
                <a:gd name="T10" fmla="*/ 60 w 60"/>
                <a:gd name="T11" fmla="*/ 41 h 91"/>
                <a:gd name="T12" fmla="*/ 58 w 60"/>
                <a:gd name="T13" fmla="*/ 65 h 91"/>
                <a:gd name="T14" fmla="*/ 38 w 60"/>
                <a:gd name="T15" fmla="*/ 89 h 91"/>
                <a:gd name="T16" fmla="*/ 22 w 60"/>
                <a:gd name="T17"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1">
                  <a:moveTo>
                    <a:pt x="22" y="89"/>
                  </a:moveTo>
                  <a:cubicBezTo>
                    <a:pt x="11" y="87"/>
                    <a:pt x="0" y="74"/>
                    <a:pt x="2" y="65"/>
                  </a:cubicBezTo>
                  <a:cubicBezTo>
                    <a:pt x="3" y="56"/>
                    <a:pt x="0" y="41"/>
                    <a:pt x="0" y="41"/>
                  </a:cubicBezTo>
                  <a:cubicBezTo>
                    <a:pt x="0" y="6"/>
                    <a:pt x="19" y="6"/>
                    <a:pt x="19" y="6"/>
                  </a:cubicBezTo>
                  <a:cubicBezTo>
                    <a:pt x="35" y="0"/>
                    <a:pt x="42" y="6"/>
                    <a:pt x="42" y="6"/>
                  </a:cubicBezTo>
                  <a:cubicBezTo>
                    <a:pt x="42" y="6"/>
                    <a:pt x="60" y="6"/>
                    <a:pt x="60" y="41"/>
                  </a:cubicBezTo>
                  <a:cubicBezTo>
                    <a:pt x="60" y="41"/>
                    <a:pt x="56" y="56"/>
                    <a:pt x="58" y="65"/>
                  </a:cubicBezTo>
                  <a:cubicBezTo>
                    <a:pt x="59" y="74"/>
                    <a:pt x="50" y="86"/>
                    <a:pt x="38" y="89"/>
                  </a:cubicBezTo>
                  <a:cubicBezTo>
                    <a:pt x="38" y="89"/>
                    <a:pt x="36" y="91"/>
                    <a:pt x="22" y="8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9" name="Freeform 1672">
              <a:extLst>
                <a:ext uri="{FF2B5EF4-FFF2-40B4-BE49-F238E27FC236}">
                  <a16:creationId xmlns:a16="http://schemas.microsoft.com/office/drawing/2014/main" id="{9AEF8843-42F4-4FCD-90B2-A0E8E6C0C748}"/>
                </a:ext>
              </a:extLst>
            </p:cNvPr>
            <p:cNvSpPr>
              <a:spLocks/>
            </p:cNvSpPr>
            <p:nvPr/>
          </p:nvSpPr>
          <p:spPr bwMode="auto">
            <a:xfrm>
              <a:off x="22272626" y="12048229"/>
              <a:ext cx="30163" cy="42863"/>
            </a:xfrm>
            <a:custGeom>
              <a:avLst/>
              <a:gdLst>
                <a:gd name="T0" fmla="*/ 6 w 9"/>
                <a:gd name="T1" fmla="*/ 3 h 13"/>
                <a:gd name="T2" fmla="*/ 7 w 9"/>
                <a:gd name="T3" fmla="*/ 7 h 13"/>
                <a:gd name="T4" fmla="*/ 6 w 9"/>
                <a:gd name="T5" fmla="*/ 4 h 13"/>
                <a:gd name="T6" fmla="*/ 5 w 9"/>
                <a:gd name="T7" fmla="*/ 11 h 13"/>
                <a:gd name="T8" fmla="*/ 0 w 9"/>
                <a:gd name="T9" fmla="*/ 11 h 13"/>
                <a:gd name="T10" fmla="*/ 0 w 9"/>
                <a:gd name="T11" fmla="*/ 9 h 13"/>
                <a:gd name="T12" fmla="*/ 6 w 9"/>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6" y="3"/>
                  </a:moveTo>
                  <a:cubicBezTo>
                    <a:pt x="9" y="6"/>
                    <a:pt x="7" y="7"/>
                    <a:pt x="7" y="7"/>
                  </a:cubicBezTo>
                  <a:cubicBezTo>
                    <a:pt x="7" y="7"/>
                    <a:pt x="7" y="4"/>
                    <a:pt x="6" y="4"/>
                  </a:cubicBezTo>
                  <a:cubicBezTo>
                    <a:pt x="5" y="5"/>
                    <a:pt x="7" y="8"/>
                    <a:pt x="5" y="11"/>
                  </a:cubicBezTo>
                  <a:cubicBezTo>
                    <a:pt x="3" y="13"/>
                    <a:pt x="0" y="12"/>
                    <a:pt x="0" y="11"/>
                  </a:cubicBezTo>
                  <a:cubicBezTo>
                    <a:pt x="0" y="9"/>
                    <a:pt x="0" y="9"/>
                    <a:pt x="0" y="9"/>
                  </a:cubicBezTo>
                  <a:cubicBezTo>
                    <a:pt x="0" y="9"/>
                    <a:pt x="4" y="0"/>
                    <a:pt x="6" y="3"/>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0" name="Freeform 1673">
              <a:extLst>
                <a:ext uri="{FF2B5EF4-FFF2-40B4-BE49-F238E27FC236}">
                  <a16:creationId xmlns:a16="http://schemas.microsoft.com/office/drawing/2014/main" id="{5EAF7A28-5929-438F-89AA-A1F0C77CE71B}"/>
                </a:ext>
              </a:extLst>
            </p:cNvPr>
            <p:cNvSpPr>
              <a:spLocks/>
            </p:cNvSpPr>
            <p:nvPr/>
          </p:nvSpPr>
          <p:spPr bwMode="auto">
            <a:xfrm>
              <a:off x="22056726" y="12048229"/>
              <a:ext cx="30163" cy="42863"/>
            </a:xfrm>
            <a:custGeom>
              <a:avLst/>
              <a:gdLst>
                <a:gd name="T0" fmla="*/ 3 w 9"/>
                <a:gd name="T1" fmla="*/ 3 h 13"/>
                <a:gd name="T2" fmla="*/ 9 w 9"/>
                <a:gd name="T3" fmla="*/ 9 h 13"/>
                <a:gd name="T4" fmla="*/ 9 w 9"/>
                <a:gd name="T5" fmla="*/ 11 h 13"/>
                <a:gd name="T6" fmla="*/ 4 w 9"/>
                <a:gd name="T7" fmla="*/ 11 h 13"/>
                <a:gd name="T8" fmla="*/ 3 w 9"/>
                <a:gd name="T9" fmla="*/ 4 h 13"/>
                <a:gd name="T10" fmla="*/ 2 w 9"/>
                <a:gd name="T11" fmla="*/ 7 h 13"/>
                <a:gd name="T12" fmla="*/ 3 w 9"/>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3" y="3"/>
                  </a:moveTo>
                  <a:cubicBezTo>
                    <a:pt x="5" y="0"/>
                    <a:pt x="9" y="9"/>
                    <a:pt x="9" y="9"/>
                  </a:cubicBezTo>
                  <a:cubicBezTo>
                    <a:pt x="9" y="9"/>
                    <a:pt x="9" y="9"/>
                    <a:pt x="9" y="11"/>
                  </a:cubicBezTo>
                  <a:cubicBezTo>
                    <a:pt x="9" y="12"/>
                    <a:pt x="6" y="13"/>
                    <a:pt x="4" y="11"/>
                  </a:cubicBezTo>
                  <a:cubicBezTo>
                    <a:pt x="2" y="8"/>
                    <a:pt x="5" y="5"/>
                    <a:pt x="3" y="4"/>
                  </a:cubicBezTo>
                  <a:cubicBezTo>
                    <a:pt x="2" y="4"/>
                    <a:pt x="2" y="7"/>
                    <a:pt x="2" y="7"/>
                  </a:cubicBezTo>
                  <a:cubicBezTo>
                    <a:pt x="2" y="7"/>
                    <a:pt x="0" y="6"/>
                    <a:pt x="3" y="3"/>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1" name="Freeform 1674">
              <a:extLst>
                <a:ext uri="{FF2B5EF4-FFF2-40B4-BE49-F238E27FC236}">
                  <a16:creationId xmlns:a16="http://schemas.microsoft.com/office/drawing/2014/main" id="{3C3D084C-7012-4162-B2AA-09EABDB05FBC}"/>
                </a:ext>
              </a:extLst>
            </p:cNvPr>
            <p:cNvSpPr>
              <a:spLocks/>
            </p:cNvSpPr>
            <p:nvPr/>
          </p:nvSpPr>
          <p:spPr bwMode="auto">
            <a:xfrm>
              <a:off x="22215476" y="11994254"/>
              <a:ext cx="26988" cy="26988"/>
            </a:xfrm>
            <a:custGeom>
              <a:avLst/>
              <a:gdLst>
                <a:gd name="T0" fmla="*/ 8 w 8"/>
                <a:gd name="T1" fmla="*/ 8 h 8"/>
                <a:gd name="T2" fmla="*/ 0 w 8"/>
                <a:gd name="T3" fmla="*/ 7 h 8"/>
                <a:gd name="T4" fmla="*/ 8 w 8"/>
                <a:gd name="T5" fmla="*/ 8 h 8"/>
              </a:gdLst>
              <a:ahLst/>
              <a:cxnLst>
                <a:cxn ang="0">
                  <a:pos x="T0" y="T1"/>
                </a:cxn>
                <a:cxn ang="0">
                  <a:pos x="T2" y="T3"/>
                </a:cxn>
                <a:cxn ang="0">
                  <a:pos x="T4" y="T5"/>
                </a:cxn>
              </a:cxnLst>
              <a:rect l="0" t="0" r="r" b="b"/>
              <a:pathLst>
                <a:path w="8" h="8">
                  <a:moveTo>
                    <a:pt x="8" y="8"/>
                  </a:moveTo>
                  <a:cubicBezTo>
                    <a:pt x="8" y="8"/>
                    <a:pt x="4" y="3"/>
                    <a:pt x="0" y="7"/>
                  </a:cubicBezTo>
                  <a:cubicBezTo>
                    <a:pt x="0" y="6"/>
                    <a:pt x="5" y="0"/>
                    <a:pt x="8" y="8"/>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2" name="Freeform 1675">
              <a:extLst>
                <a:ext uri="{FF2B5EF4-FFF2-40B4-BE49-F238E27FC236}">
                  <a16:creationId xmlns:a16="http://schemas.microsoft.com/office/drawing/2014/main" id="{CB1F2304-DA05-4F2A-9B24-4956A07309FF}"/>
                </a:ext>
              </a:extLst>
            </p:cNvPr>
            <p:cNvSpPr>
              <a:spLocks/>
            </p:cNvSpPr>
            <p:nvPr/>
          </p:nvSpPr>
          <p:spPr bwMode="auto">
            <a:xfrm>
              <a:off x="22123401" y="11994254"/>
              <a:ext cx="26988" cy="26988"/>
            </a:xfrm>
            <a:custGeom>
              <a:avLst/>
              <a:gdLst>
                <a:gd name="T0" fmla="*/ 8 w 8"/>
                <a:gd name="T1" fmla="*/ 8 h 8"/>
                <a:gd name="T2" fmla="*/ 0 w 8"/>
                <a:gd name="T3" fmla="*/ 7 h 8"/>
                <a:gd name="T4" fmla="*/ 8 w 8"/>
                <a:gd name="T5" fmla="*/ 8 h 8"/>
              </a:gdLst>
              <a:ahLst/>
              <a:cxnLst>
                <a:cxn ang="0">
                  <a:pos x="T0" y="T1"/>
                </a:cxn>
                <a:cxn ang="0">
                  <a:pos x="T2" y="T3"/>
                </a:cxn>
                <a:cxn ang="0">
                  <a:pos x="T4" y="T5"/>
                </a:cxn>
              </a:cxnLst>
              <a:rect l="0" t="0" r="r" b="b"/>
              <a:pathLst>
                <a:path w="8" h="8">
                  <a:moveTo>
                    <a:pt x="8" y="8"/>
                  </a:moveTo>
                  <a:cubicBezTo>
                    <a:pt x="8" y="8"/>
                    <a:pt x="3" y="3"/>
                    <a:pt x="0" y="7"/>
                  </a:cubicBezTo>
                  <a:cubicBezTo>
                    <a:pt x="0" y="6"/>
                    <a:pt x="5" y="0"/>
                    <a:pt x="8" y="8"/>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3" name="Freeform 1676">
              <a:extLst>
                <a:ext uri="{FF2B5EF4-FFF2-40B4-BE49-F238E27FC236}">
                  <a16:creationId xmlns:a16="http://schemas.microsoft.com/office/drawing/2014/main" id="{C5DE5EAF-24CD-448F-BE0E-9BC77634EE9E}"/>
                </a:ext>
              </a:extLst>
            </p:cNvPr>
            <p:cNvSpPr>
              <a:spLocks/>
            </p:cNvSpPr>
            <p:nvPr/>
          </p:nvSpPr>
          <p:spPr bwMode="auto">
            <a:xfrm>
              <a:off x="22053551" y="11881542"/>
              <a:ext cx="242888" cy="163513"/>
            </a:xfrm>
            <a:custGeom>
              <a:avLst/>
              <a:gdLst>
                <a:gd name="T0" fmla="*/ 59 w 73"/>
                <a:gd name="T1" fmla="*/ 21 h 49"/>
                <a:gd name="T2" fmla="*/ 9 w 73"/>
                <a:gd name="T3" fmla="*/ 49 h 49"/>
                <a:gd name="T4" fmla="*/ 9 w 73"/>
                <a:gd name="T5" fmla="*/ 18 h 49"/>
                <a:gd name="T6" fmla="*/ 50 w 73"/>
                <a:gd name="T7" fmla="*/ 1 h 49"/>
                <a:gd name="T8" fmla="*/ 58 w 73"/>
                <a:gd name="T9" fmla="*/ 7 h 49"/>
                <a:gd name="T10" fmla="*/ 72 w 73"/>
                <a:gd name="T11" fmla="*/ 19 h 49"/>
                <a:gd name="T12" fmla="*/ 67 w 73"/>
                <a:gd name="T13" fmla="*/ 49 h 49"/>
                <a:gd name="T14" fmla="*/ 59 w 73"/>
                <a:gd name="T15" fmla="*/ 21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9">
                  <a:moveTo>
                    <a:pt x="59" y="21"/>
                  </a:moveTo>
                  <a:cubicBezTo>
                    <a:pt x="59" y="21"/>
                    <a:pt x="52" y="44"/>
                    <a:pt x="9" y="49"/>
                  </a:cubicBezTo>
                  <a:cubicBezTo>
                    <a:pt x="9" y="49"/>
                    <a:pt x="0" y="30"/>
                    <a:pt x="9" y="18"/>
                  </a:cubicBezTo>
                  <a:cubicBezTo>
                    <a:pt x="18" y="7"/>
                    <a:pt x="38" y="0"/>
                    <a:pt x="50" y="1"/>
                  </a:cubicBezTo>
                  <a:cubicBezTo>
                    <a:pt x="50" y="1"/>
                    <a:pt x="57" y="1"/>
                    <a:pt x="58" y="7"/>
                  </a:cubicBezTo>
                  <a:cubicBezTo>
                    <a:pt x="58" y="7"/>
                    <a:pt x="72" y="7"/>
                    <a:pt x="72" y="19"/>
                  </a:cubicBezTo>
                  <a:cubicBezTo>
                    <a:pt x="73" y="31"/>
                    <a:pt x="73" y="44"/>
                    <a:pt x="67" y="49"/>
                  </a:cubicBezTo>
                  <a:cubicBezTo>
                    <a:pt x="65" y="48"/>
                    <a:pt x="58" y="26"/>
                    <a:pt x="59" y="21"/>
                  </a:cubicBezTo>
                  <a:close/>
                </a:path>
              </a:pathLst>
            </a:custGeom>
            <a:solidFill>
              <a:srgbClr val="F1AF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4" name="Freeform 1677">
              <a:extLst>
                <a:ext uri="{FF2B5EF4-FFF2-40B4-BE49-F238E27FC236}">
                  <a16:creationId xmlns:a16="http://schemas.microsoft.com/office/drawing/2014/main" id="{DAD0E167-E729-4596-BA0E-A54FFE819C5C}"/>
                </a:ext>
              </a:extLst>
            </p:cNvPr>
            <p:cNvSpPr>
              <a:spLocks/>
            </p:cNvSpPr>
            <p:nvPr/>
          </p:nvSpPr>
          <p:spPr bwMode="auto">
            <a:xfrm>
              <a:off x="22220238" y="12033942"/>
              <a:ext cx="12700" cy="23813"/>
            </a:xfrm>
            <a:custGeom>
              <a:avLst/>
              <a:gdLst>
                <a:gd name="T0" fmla="*/ 2 w 4"/>
                <a:gd name="T1" fmla="*/ 1 h 7"/>
                <a:gd name="T2" fmla="*/ 3 w 4"/>
                <a:gd name="T3" fmla="*/ 2 h 7"/>
                <a:gd name="T4" fmla="*/ 2 w 4"/>
                <a:gd name="T5" fmla="*/ 6 h 7"/>
                <a:gd name="T6" fmla="*/ 0 w 4"/>
                <a:gd name="T7" fmla="*/ 4 h 7"/>
                <a:gd name="T8" fmla="*/ 0 w 4"/>
                <a:gd name="T9" fmla="*/ 1 h 7"/>
                <a:gd name="T10" fmla="*/ 2 w 4"/>
                <a:gd name="T11" fmla="*/ 1 h 7"/>
              </a:gdLst>
              <a:ahLst/>
              <a:cxnLst>
                <a:cxn ang="0">
                  <a:pos x="T0" y="T1"/>
                </a:cxn>
                <a:cxn ang="0">
                  <a:pos x="T2" y="T3"/>
                </a:cxn>
                <a:cxn ang="0">
                  <a:pos x="T4" y="T5"/>
                </a:cxn>
                <a:cxn ang="0">
                  <a:pos x="T6" y="T7"/>
                </a:cxn>
                <a:cxn ang="0">
                  <a:pos x="T8" y="T9"/>
                </a:cxn>
                <a:cxn ang="0">
                  <a:pos x="T10" y="T11"/>
                </a:cxn>
              </a:cxnLst>
              <a:rect l="0" t="0" r="r" b="b"/>
              <a:pathLst>
                <a:path w="4" h="7">
                  <a:moveTo>
                    <a:pt x="2" y="1"/>
                  </a:moveTo>
                  <a:cubicBezTo>
                    <a:pt x="3" y="1"/>
                    <a:pt x="3" y="1"/>
                    <a:pt x="3" y="2"/>
                  </a:cubicBezTo>
                  <a:cubicBezTo>
                    <a:pt x="3" y="3"/>
                    <a:pt x="4" y="5"/>
                    <a:pt x="2" y="6"/>
                  </a:cubicBezTo>
                  <a:cubicBezTo>
                    <a:pt x="1" y="7"/>
                    <a:pt x="0" y="5"/>
                    <a:pt x="0" y="4"/>
                  </a:cubicBezTo>
                  <a:cubicBezTo>
                    <a:pt x="0" y="3"/>
                    <a:pt x="0" y="2"/>
                    <a:pt x="0" y="1"/>
                  </a:cubicBezTo>
                  <a:cubicBezTo>
                    <a:pt x="1" y="0"/>
                    <a:pt x="2" y="0"/>
                    <a:pt x="2"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5" name="Freeform 1678">
              <a:extLst>
                <a:ext uri="{FF2B5EF4-FFF2-40B4-BE49-F238E27FC236}">
                  <a16:creationId xmlns:a16="http://schemas.microsoft.com/office/drawing/2014/main" id="{1F0FADA4-68BB-4A77-B67F-58C0C99F8630}"/>
                </a:ext>
              </a:extLst>
            </p:cNvPr>
            <p:cNvSpPr>
              <a:spLocks/>
            </p:cNvSpPr>
            <p:nvPr/>
          </p:nvSpPr>
          <p:spPr bwMode="auto">
            <a:xfrm>
              <a:off x="22144038" y="12033942"/>
              <a:ext cx="12700" cy="23813"/>
            </a:xfrm>
            <a:custGeom>
              <a:avLst/>
              <a:gdLst>
                <a:gd name="T0" fmla="*/ 3 w 4"/>
                <a:gd name="T1" fmla="*/ 0 h 7"/>
                <a:gd name="T2" fmla="*/ 3 w 4"/>
                <a:gd name="T3" fmla="*/ 1 h 7"/>
                <a:gd name="T4" fmla="*/ 3 w 4"/>
                <a:gd name="T5" fmla="*/ 6 h 7"/>
                <a:gd name="T6" fmla="*/ 0 w 4"/>
                <a:gd name="T7" fmla="*/ 3 h 7"/>
                <a:gd name="T8" fmla="*/ 0 w 4"/>
                <a:gd name="T9" fmla="*/ 1 h 7"/>
                <a:gd name="T10" fmla="*/ 3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3" y="0"/>
                  </a:moveTo>
                  <a:cubicBezTo>
                    <a:pt x="3" y="1"/>
                    <a:pt x="3" y="1"/>
                    <a:pt x="3" y="1"/>
                  </a:cubicBezTo>
                  <a:cubicBezTo>
                    <a:pt x="4" y="3"/>
                    <a:pt x="4" y="5"/>
                    <a:pt x="3" y="6"/>
                  </a:cubicBezTo>
                  <a:cubicBezTo>
                    <a:pt x="1" y="7"/>
                    <a:pt x="0" y="4"/>
                    <a:pt x="0" y="3"/>
                  </a:cubicBezTo>
                  <a:cubicBezTo>
                    <a:pt x="0" y="2"/>
                    <a:pt x="0" y="1"/>
                    <a:pt x="0" y="1"/>
                  </a:cubicBezTo>
                  <a:cubicBezTo>
                    <a:pt x="1" y="0"/>
                    <a:pt x="2" y="0"/>
                    <a:pt x="3"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6" name="Freeform 1679">
              <a:extLst>
                <a:ext uri="{FF2B5EF4-FFF2-40B4-BE49-F238E27FC236}">
                  <a16:creationId xmlns:a16="http://schemas.microsoft.com/office/drawing/2014/main" id="{9AA78525-6DB0-4124-BD05-6E912131AFAA}"/>
                </a:ext>
              </a:extLst>
            </p:cNvPr>
            <p:cNvSpPr>
              <a:spLocks/>
            </p:cNvSpPr>
            <p:nvPr/>
          </p:nvSpPr>
          <p:spPr bwMode="auto">
            <a:xfrm>
              <a:off x="22178963" y="12067279"/>
              <a:ext cx="20638" cy="33338"/>
            </a:xfrm>
            <a:custGeom>
              <a:avLst/>
              <a:gdLst>
                <a:gd name="T0" fmla="*/ 1 w 6"/>
                <a:gd name="T1" fmla="*/ 0 h 10"/>
                <a:gd name="T2" fmla="*/ 1 w 6"/>
                <a:gd name="T3" fmla="*/ 1 h 10"/>
                <a:gd name="T4" fmla="*/ 1 w 6"/>
                <a:gd name="T5" fmla="*/ 3 h 10"/>
                <a:gd name="T6" fmla="*/ 3 w 6"/>
                <a:gd name="T7" fmla="*/ 4 h 10"/>
                <a:gd name="T8" fmla="*/ 3 w 6"/>
                <a:gd name="T9" fmla="*/ 5 h 10"/>
                <a:gd name="T10" fmla="*/ 4 w 6"/>
                <a:gd name="T11" fmla="*/ 5 h 10"/>
                <a:gd name="T12" fmla="*/ 5 w 6"/>
                <a:gd name="T13" fmla="*/ 5 h 10"/>
                <a:gd name="T14" fmla="*/ 6 w 6"/>
                <a:gd name="T15" fmla="*/ 7 h 10"/>
                <a:gd name="T16" fmla="*/ 6 w 6"/>
                <a:gd name="T17" fmla="*/ 8 h 10"/>
                <a:gd name="T18" fmla="*/ 6 w 6"/>
                <a:gd name="T19" fmla="*/ 8 h 10"/>
                <a:gd name="T20" fmla="*/ 6 w 6"/>
                <a:gd name="T21" fmla="*/ 9 h 10"/>
                <a:gd name="T22" fmla="*/ 6 w 6"/>
                <a:gd name="T23" fmla="*/ 9 h 10"/>
                <a:gd name="T24" fmla="*/ 6 w 6"/>
                <a:gd name="T25" fmla="*/ 9 h 10"/>
                <a:gd name="T26" fmla="*/ 6 w 6"/>
                <a:gd name="T27" fmla="*/ 9 h 10"/>
                <a:gd name="T28" fmla="*/ 5 w 6"/>
                <a:gd name="T29" fmla="*/ 9 h 10"/>
                <a:gd name="T30" fmla="*/ 4 w 6"/>
                <a:gd name="T31" fmla="*/ 10 h 10"/>
                <a:gd name="T32" fmla="*/ 2 w 6"/>
                <a:gd name="T33" fmla="*/ 10 h 10"/>
                <a:gd name="T34" fmla="*/ 1 w 6"/>
                <a:gd name="T35" fmla="*/ 10 h 10"/>
                <a:gd name="T36" fmla="*/ 2 w 6"/>
                <a:gd name="T37" fmla="*/ 10 h 10"/>
                <a:gd name="T38" fmla="*/ 4 w 6"/>
                <a:gd name="T39" fmla="*/ 9 h 10"/>
                <a:gd name="T40" fmla="*/ 5 w 6"/>
                <a:gd name="T41" fmla="*/ 9 h 10"/>
                <a:gd name="T42" fmla="*/ 5 w 6"/>
                <a:gd name="T43" fmla="*/ 8 h 10"/>
                <a:gd name="T44" fmla="*/ 5 w 6"/>
                <a:gd name="T45" fmla="*/ 8 h 10"/>
                <a:gd name="T46" fmla="*/ 5 w 6"/>
                <a:gd name="T47" fmla="*/ 8 h 10"/>
                <a:gd name="T48" fmla="*/ 5 w 6"/>
                <a:gd name="T49" fmla="*/ 8 h 10"/>
                <a:gd name="T50" fmla="*/ 5 w 6"/>
                <a:gd name="T51" fmla="*/ 8 h 10"/>
                <a:gd name="T52" fmla="*/ 5 w 6"/>
                <a:gd name="T53" fmla="*/ 8 h 10"/>
                <a:gd name="T54" fmla="*/ 5 w 6"/>
                <a:gd name="T55" fmla="*/ 7 h 10"/>
                <a:gd name="T56" fmla="*/ 4 w 6"/>
                <a:gd name="T57" fmla="*/ 6 h 10"/>
                <a:gd name="T58" fmla="*/ 3 w 6"/>
                <a:gd name="T59" fmla="*/ 6 h 10"/>
                <a:gd name="T60" fmla="*/ 3 w 6"/>
                <a:gd name="T61" fmla="*/ 5 h 10"/>
                <a:gd name="T62" fmla="*/ 2 w 6"/>
                <a:gd name="T63" fmla="*/ 5 h 10"/>
                <a:gd name="T64" fmla="*/ 1 w 6"/>
                <a:gd name="T65" fmla="*/ 4 h 10"/>
                <a:gd name="T66" fmla="*/ 0 w 6"/>
                <a:gd name="T67" fmla="*/ 3 h 10"/>
                <a:gd name="T68" fmla="*/ 1 w 6"/>
                <a:gd name="T69" fmla="*/ 1 h 10"/>
                <a:gd name="T70" fmla="*/ 1 w 6"/>
                <a:gd name="T7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 h="10">
                  <a:moveTo>
                    <a:pt x="1" y="0"/>
                  </a:moveTo>
                  <a:cubicBezTo>
                    <a:pt x="1" y="0"/>
                    <a:pt x="1" y="1"/>
                    <a:pt x="1" y="1"/>
                  </a:cubicBezTo>
                  <a:cubicBezTo>
                    <a:pt x="1" y="1"/>
                    <a:pt x="1" y="2"/>
                    <a:pt x="1" y="3"/>
                  </a:cubicBezTo>
                  <a:cubicBezTo>
                    <a:pt x="1" y="3"/>
                    <a:pt x="2" y="4"/>
                    <a:pt x="3" y="4"/>
                  </a:cubicBezTo>
                  <a:cubicBezTo>
                    <a:pt x="3" y="4"/>
                    <a:pt x="3" y="4"/>
                    <a:pt x="3" y="5"/>
                  </a:cubicBezTo>
                  <a:cubicBezTo>
                    <a:pt x="3" y="5"/>
                    <a:pt x="3" y="5"/>
                    <a:pt x="4" y="5"/>
                  </a:cubicBezTo>
                  <a:cubicBezTo>
                    <a:pt x="4" y="5"/>
                    <a:pt x="4" y="5"/>
                    <a:pt x="5" y="5"/>
                  </a:cubicBezTo>
                  <a:cubicBezTo>
                    <a:pt x="5" y="6"/>
                    <a:pt x="6" y="6"/>
                    <a:pt x="6" y="7"/>
                  </a:cubicBezTo>
                  <a:cubicBezTo>
                    <a:pt x="6" y="7"/>
                    <a:pt x="6" y="8"/>
                    <a:pt x="6" y="8"/>
                  </a:cubicBezTo>
                  <a:cubicBezTo>
                    <a:pt x="6" y="8"/>
                    <a:pt x="6" y="8"/>
                    <a:pt x="6" y="8"/>
                  </a:cubicBezTo>
                  <a:cubicBezTo>
                    <a:pt x="6" y="9"/>
                    <a:pt x="6" y="9"/>
                    <a:pt x="6" y="9"/>
                  </a:cubicBezTo>
                  <a:cubicBezTo>
                    <a:pt x="6" y="9"/>
                    <a:pt x="6" y="9"/>
                    <a:pt x="6" y="9"/>
                  </a:cubicBezTo>
                  <a:cubicBezTo>
                    <a:pt x="6" y="9"/>
                    <a:pt x="6" y="9"/>
                    <a:pt x="6" y="9"/>
                  </a:cubicBezTo>
                  <a:cubicBezTo>
                    <a:pt x="6" y="9"/>
                    <a:pt x="6" y="9"/>
                    <a:pt x="6" y="9"/>
                  </a:cubicBezTo>
                  <a:cubicBezTo>
                    <a:pt x="5" y="9"/>
                    <a:pt x="5" y="9"/>
                    <a:pt x="5" y="9"/>
                  </a:cubicBezTo>
                  <a:cubicBezTo>
                    <a:pt x="5" y="10"/>
                    <a:pt x="4" y="10"/>
                    <a:pt x="4" y="10"/>
                  </a:cubicBezTo>
                  <a:cubicBezTo>
                    <a:pt x="3" y="10"/>
                    <a:pt x="3" y="10"/>
                    <a:pt x="2" y="10"/>
                  </a:cubicBezTo>
                  <a:cubicBezTo>
                    <a:pt x="2" y="10"/>
                    <a:pt x="1" y="10"/>
                    <a:pt x="1" y="10"/>
                  </a:cubicBezTo>
                  <a:cubicBezTo>
                    <a:pt x="1" y="10"/>
                    <a:pt x="2" y="10"/>
                    <a:pt x="2" y="10"/>
                  </a:cubicBezTo>
                  <a:cubicBezTo>
                    <a:pt x="2" y="10"/>
                    <a:pt x="3" y="10"/>
                    <a:pt x="4" y="9"/>
                  </a:cubicBezTo>
                  <a:cubicBezTo>
                    <a:pt x="4" y="9"/>
                    <a:pt x="4" y="9"/>
                    <a:pt x="5" y="9"/>
                  </a:cubicBezTo>
                  <a:cubicBezTo>
                    <a:pt x="5" y="9"/>
                    <a:pt x="5" y="9"/>
                    <a:pt x="5"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8"/>
                    <a:pt x="5" y="7"/>
                    <a:pt x="5" y="7"/>
                  </a:cubicBezTo>
                  <a:cubicBezTo>
                    <a:pt x="5" y="7"/>
                    <a:pt x="5" y="7"/>
                    <a:pt x="4" y="6"/>
                  </a:cubicBezTo>
                  <a:cubicBezTo>
                    <a:pt x="4" y="6"/>
                    <a:pt x="4" y="6"/>
                    <a:pt x="3" y="6"/>
                  </a:cubicBezTo>
                  <a:cubicBezTo>
                    <a:pt x="3" y="6"/>
                    <a:pt x="3" y="6"/>
                    <a:pt x="3" y="5"/>
                  </a:cubicBezTo>
                  <a:cubicBezTo>
                    <a:pt x="2" y="5"/>
                    <a:pt x="2" y="5"/>
                    <a:pt x="2" y="5"/>
                  </a:cubicBezTo>
                  <a:cubicBezTo>
                    <a:pt x="2" y="5"/>
                    <a:pt x="1" y="4"/>
                    <a:pt x="1" y="4"/>
                  </a:cubicBezTo>
                  <a:cubicBezTo>
                    <a:pt x="1" y="4"/>
                    <a:pt x="1" y="3"/>
                    <a:pt x="0" y="3"/>
                  </a:cubicBezTo>
                  <a:cubicBezTo>
                    <a:pt x="0" y="2"/>
                    <a:pt x="1" y="1"/>
                    <a:pt x="1" y="1"/>
                  </a:cubicBezTo>
                  <a:cubicBezTo>
                    <a:pt x="1" y="1"/>
                    <a:pt x="1" y="0"/>
                    <a:pt x="1"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7" name="Freeform 1680">
              <a:extLst>
                <a:ext uri="{FF2B5EF4-FFF2-40B4-BE49-F238E27FC236}">
                  <a16:creationId xmlns:a16="http://schemas.microsoft.com/office/drawing/2014/main" id="{A885E821-81E2-42F7-9E3D-0BADD2837261}"/>
                </a:ext>
              </a:extLst>
            </p:cNvPr>
            <p:cNvSpPr>
              <a:spLocks/>
            </p:cNvSpPr>
            <p:nvPr/>
          </p:nvSpPr>
          <p:spPr bwMode="auto">
            <a:xfrm>
              <a:off x="22153563" y="12124429"/>
              <a:ext cx="49213" cy="22225"/>
            </a:xfrm>
            <a:custGeom>
              <a:avLst/>
              <a:gdLst>
                <a:gd name="T0" fmla="*/ 15 w 15"/>
                <a:gd name="T1" fmla="*/ 2 h 7"/>
                <a:gd name="T2" fmla="*/ 0 w 15"/>
                <a:gd name="T3" fmla="*/ 0 h 7"/>
                <a:gd name="T4" fmla="*/ 15 w 15"/>
                <a:gd name="T5" fmla="*/ 2 h 7"/>
              </a:gdLst>
              <a:ahLst/>
              <a:cxnLst>
                <a:cxn ang="0">
                  <a:pos x="T0" y="T1"/>
                </a:cxn>
                <a:cxn ang="0">
                  <a:pos x="T2" y="T3"/>
                </a:cxn>
                <a:cxn ang="0">
                  <a:pos x="T4" y="T5"/>
                </a:cxn>
              </a:cxnLst>
              <a:rect l="0" t="0" r="r" b="b"/>
              <a:pathLst>
                <a:path w="15" h="7">
                  <a:moveTo>
                    <a:pt x="15" y="2"/>
                  </a:moveTo>
                  <a:cubicBezTo>
                    <a:pt x="10" y="2"/>
                    <a:pt x="5" y="2"/>
                    <a:pt x="0" y="0"/>
                  </a:cubicBezTo>
                  <a:cubicBezTo>
                    <a:pt x="3" y="6"/>
                    <a:pt x="11" y="7"/>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8" name="Freeform 1681">
              <a:extLst>
                <a:ext uri="{FF2B5EF4-FFF2-40B4-BE49-F238E27FC236}">
                  <a16:creationId xmlns:a16="http://schemas.microsoft.com/office/drawing/2014/main" id="{FDA6C53B-D60B-46AD-9AD1-D7B5C9DA36E9}"/>
                </a:ext>
              </a:extLst>
            </p:cNvPr>
            <p:cNvSpPr>
              <a:spLocks/>
            </p:cNvSpPr>
            <p:nvPr/>
          </p:nvSpPr>
          <p:spPr bwMode="auto">
            <a:xfrm>
              <a:off x="22150388" y="12124429"/>
              <a:ext cx="61913" cy="36513"/>
            </a:xfrm>
            <a:custGeom>
              <a:avLst/>
              <a:gdLst>
                <a:gd name="T0" fmla="*/ 16 w 19"/>
                <a:gd name="T1" fmla="*/ 2 h 11"/>
                <a:gd name="T2" fmla="*/ 1 w 19"/>
                <a:gd name="T3" fmla="*/ 0 h 11"/>
                <a:gd name="T4" fmla="*/ 0 w 19"/>
                <a:gd name="T5" fmla="*/ 0 h 11"/>
                <a:gd name="T6" fmla="*/ 0 w 19"/>
                <a:gd name="T7" fmla="*/ 1 h 11"/>
                <a:gd name="T8" fmla="*/ 19 w 19"/>
                <a:gd name="T9" fmla="*/ 2 h 11"/>
                <a:gd name="T10" fmla="*/ 16 w 19"/>
                <a:gd name="T11" fmla="*/ 2 h 11"/>
              </a:gdLst>
              <a:ahLst/>
              <a:cxnLst>
                <a:cxn ang="0">
                  <a:pos x="T0" y="T1"/>
                </a:cxn>
                <a:cxn ang="0">
                  <a:pos x="T2" y="T3"/>
                </a:cxn>
                <a:cxn ang="0">
                  <a:pos x="T4" y="T5"/>
                </a:cxn>
                <a:cxn ang="0">
                  <a:pos x="T6" y="T7"/>
                </a:cxn>
                <a:cxn ang="0">
                  <a:pos x="T8" y="T9"/>
                </a:cxn>
                <a:cxn ang="0">
                  <a:pos x="T10" y="T11"/>
                </a:cxn>
              </a:cxnLst>
              <a:rect l="0" t="0" r="r" b="b"/>
              <a:pathLst>
                <a:path w="19" h="11">
                  <a:moveTo>
                    <a:pt x="16" y="2"/>
                  </a:moveTo>
                  <a:cubicBezTo>
                    <a:pt x="13" y="6"/>
                    <a:pt x="4" y="4"/>
                    <a:pt x="1" y="0"/>
                  </a:cubicBezTo>
                  <a:cubicBezTo>
                    <a:pt x="1" y="0"/>
                    <a:pt x="0" y="0"/>
                    <a:pt x="0" y="0"/>
                  </a:cubicBezTo>
                  <a:cubicBezTo>
                    <a:pt x="0" y="1"/>
                    <a:pt x="0" y="1"/>
                    <a:pt x="0" y="1"/>
                  </a:cubicBezTo>
                  <a:cubicBezTo>
                    <a:pt x="3" y="11"/>
                    <a:pt x="18" y="10"/>
                    <a:pt x="19" y="2"/>
                  </a:cubicBezTo>
                  <a:cubicBezTo>
                    <a:pt x="18" y="2"/>
                    <a:pt x="17" y="2"/>
                    <a:pt x="16" y="2"/>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49" name="กลุ่ม 605">
            <a:extLst>
              <a:ext uri="{FF2B5EF4-FFF2-40B4-BE49-F238E27FC236}">
                <a16:creationId xmlns:a16="http://schemas.microsoft.com/office/drawing/2014/main" id="{4B9F2C8D-D8B9-4483-A361-E2431009386E}"/>
              </a:ext>
            </a:extLst>
          </p:cNvPr>
          <p:cNvGrpSpPr/>
          <p:nvPr userDrawn="1"/>
        </p:nvGrpSpPr>
        <p:grpSpPr>
          <a:xfrm>
            <a:off x="1122452" y="1885423"/>
            <a:ext cx="604064" cy="598072"/>
            <a:chOff x="17629188" y="2936876"/>
            <a:chExt cx="298450" cy="298450"/>
          </a:xfrm>
        </p:grpSpPr>
        <p:sp>
          <p:nvSpPr>
            <p:cNvPr id="150" name="Oval 301">
              <a:extLst>
                <a:ext uri="{FF2B5EF4-FFF2-40B4-BE49-F238E27FC236}">
                  <a16:creationId xmlns:a16="http://schemas.microsoft.com/office/drawing/2014/main" id="{3C614106-2115-4DCE-BE39-63C2D937FF77}"/>
                </a:ext>
              </a:extLst>
            </p:cNvPr>
            <p:cNvSpPr>
              <a:spLocks noChangeArrowheads="1"/>
            </p:cNvSpPr>
            <p:nvPr/>
          </p:nvSpPr>
          <p:spPr bwMode="auto">
            <a:xfrm>
              <a:off x="17629188" y="2936876"/>
              <a:ext cx="298450" cy="298450"/>
            </a:xfrm>
            <a:prstGeom prst="ellipse">
              <a:avLst/>
            </a:prstGeom>
            <a:solidFill>
              <a:srgbClr val="007F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1" name="Freeform 302">
              <a:extLst>
                <a:ext uri="{FF2B5EF4-FFF2-40B4-BE49-F238E27FC236}">
                  <a16:creationId xmlns:a16="http://schemas.microsoft.com/office/drawing/2014/main" id="{7A15C694-2540-43CD-8E64-9DFF97B95189}"/>
                </a:ext>
              </a:extLst>
            </p:cNvPr>
            <p:cNvSpPr>
              <a:spLocks/>
            </p:cNvSpPr>
            <p:nvPr/>
          </p:nvSpPr>
          <p:spPr bwMode="auto">
            <a:xfrm>
              <a:off x="17702213" y="2989263"/>
              <a:ext cx="155575" cy="152400"/>
            </a:xfrm>
            <a:custGeom>
              <a:avLst/>
              <a:gdLst>
                <a:gd name="T0" fmla="*/ 40 w 47"/>
                <a:gd name="T1" fmla="*/ 17 h 46"/>
                <a:gd name="T2" fmla="*/ 34 w 47"/>
                <a:gd name="T3" fmla="*/ 17 h 46"/>
                <a:gd name="T4" fmla="*/ 37 w 47"/>
                <a:gd name="T5" fmla="*/ 9 h 46"/>
                <a:gd name="T6" fmla="*/ 34 w 47"/>
                <a:gd name="T7" fmla="*/ 1 h 46"/>
                <a:gd name="T8" fmla="*/ 26 w 47"/>
                <a:gd name="T9" fmla="*/ 4 h 46"/>
                <a:gd name="T10" fmla="*/ 21 w 47"/>
                <a:gd name="T11" fmla="*/ 17 h 46"/>
                <a:gd name="T12" fmla="*/ 22 w 47"/>
                <a:gd name="T13" fmla="*/ 17 h 46"/>
                <a:gd name="T14" fmla="*/ 0 w 47"/>
                <a:gd name="T15" fmla="*/ 17 h 46"/>
                <a:gd name="T16" fmla="*/ 0 w 47"/>
                <a:gd name="T17" fmla="*/ 46 h 46"/>
                <a:gd name="T18" fmla="*/ 35 w 47"/>
                <a:gd name="T19" fmla="*/ 46 h 46"/>
                <a:gd name="T20" fmla="*/ 41 w 47"/>
                <a:gd name="T21" fmla="*/ 42 h 46"/>
                <a:gd name="T22" fmla="*/ 46 w 47"/>
                <a:gd name="T23" fmla="*/ 26 h 46"/>
                <a:gd name="T24" fmla="*/ 40 w 47"/>
                <a:gd name="T25" fmla="*/ 1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6">
                  <a:moveTo>
                    <a:pt x="40" y="17"/>
                  </a:moveTo>
                  <a:cubicBezTo>
                    <a:pt x="34" y="17"/>
                    <a:pt x="34" y="17"/>
                    <a:pt x="34" y="17"/>
                  </a:cubicBezTo>
                  <a:cubicBezTo>
                    <a:pt x="37" y="9"/>
                    <a:pt x="37" y="9"/>
                    <a:pt x="37" y="9"/>
                  </a:cubicBezTo>
                  <a:cubicBezTo>
                    <a:pt x="38" y="5"/>
                    <a:pt x="37" y="2"/>
                    <a:pt x="34" y="1"/>
                  </a:cubicBezTo>
                  <a:cubicBezTo>
                    <a:pt x="31" y="0"/>
                    <a:pt x="27" y="1"/>
                    <a:pt x="26" y="4"/>
                  </a:cubicBezTo>
                  <a:cubicBezTo>
                    <a:pt x="21" y="17"/>
                    <a:pt x="21" y="17"/>
                    <a:pt x="21" y="17"/>
                  </a:cubicBezTo>
                  <a:cubicBezTo>
                    <a:pt x="22" y="17"/>
                    <a:pt x="22" y="17"/>
                    <a:pt x="22" y="17"/>
                  </a:cubicBezTo>
                  <a:cubicBezTo>
                    <a:pt x="0" y="17"/>
                    <a:pt x="0" y="17"/>
                    <a:pt x="0" y="17"/>
                  </a:cubicBezTo>
                  <a:cubicBezTo>
                    <a:pt x="0" y="46"/>
                    <a:pt x="0" y="46"/>
                    <a:pt x="0" y="46"/>
                  </a:cubicBezTo>
                  <a:cubicBezTo>
                    <a:pt x="35" y="46"/>
                    <a:pt x="35" y="46"/>
                    <a:pt x="35" y="46"/>
                  </a:cubicBezTo>
                  <a:cubicBezTo>
                    <a:pt x="37" y="46"/>
                    <a:pt x="40" y="44"/>
                    <a:pt x="41" y="42"/>
                  </a:cubicBezTo>
                  <a:cubicBezTo>
                    <a:pt x="46" y="26"/>
                    <a:pt x="46" y="26"/>
                    <a:pt x="46" y="26"/>
                  </a:cubicBezTo>
                  <a:cubicBezTo>
                    <a:pt x="47" y="21"/>
                    <a:pt x="44" y="17"/>
                    <a:pt x="40" y="17"/>
                  </a:cubicBez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52" name="กลุ่ม 361">
            <a:extLst>
              <a:ext uri="{FF2B5EF4-FFF2-40B4-BE49-F238E27FC236}">
                <a16:creationId xmlns:a16="http://schemas.microsoft.com/office/drawing/2014/main" id="{9265F570-FF24-4869-A7CC-DAA42D295BD5}"/>
              </a:ext>
            </a:extLst>
          </p:cNvPr>
          <p:cNvGrpSpPr/>
          <p:nvPr userDrawn="1"/>
        </p:nvGrpSpPr>
        <p:grpSpPr>
          <a:xfrm>
            <a:off x="1079335" y="4508843"/>
            <a:ext cx="643463" cy="656595"/>
            <a:chOff x="17533939" y="11963401"/>
            <a:chExt cx="466725" cy="476250"/>
          </a:xfrm>
        </p:grpSpPr>
        <p:sp>
          <p:nvSpPr>
            <p:cNvPr id="153" name="Freeform 882">
              <a:extLst>
                <a:ext uri="{FF2B5EF4-FFF2-40B4-BE49-F238E27FC236}">
                  <a16:creationId xmlns:a16="http://schemas.microsoft.com/office/drawing/2014/main" id="{86D8DCAE-C7F3-4A2F-9312-3F56D2545B98}"/>
                </a:ext>
              </a:extLst>
            </p:cNvPr>
            <p:cNvSpPr>
              <a:spLocks/>
            </p:cNvSpPr>
            <p:nvPr/>
          </p:nvSpPr>
          <p:spPr bwMode="auto">
            <a:xfrm>
              <a:off x="17533939" y="11963401"/>
              <a:ext cx="466725" cy="476250"/>
            </a:xfrm>
            <a:custGeom>
              <a:avLst/>
              <a:gdLst>
                <a:gd name="T0" fmla="*/ 58 w 141"/>
                <a:gd name="T1" fmla="*/ 141 h 144"/>
                <a:gd name="T2" fmla="*/ 46 w 141"/>
                <a:gd name="T3" fmla="*/ 141 h 144"/>
                <a:gd name="T4" fmla="*/ 3 w 141"/>
                <a:gd name="T5" fmla="*/ 101 h 144"/>
                <a:gd name="T6" fmla="*/ 0 w 141"/>
                <a:gd name="T7" fmla="*/ 95 h 144"/>
                <a:gd name="T8" fmla="*/ 3 w 141"/>
                <a:gd name="T9" fmla="*/ 88 h 144"/>
                <a:gd name="T10" fmla="*/ 83 w 141"/>
                <a:gd name="T11" fmla="*/ 4 h 144"/>
                <a:gd name="T12" fmla="*/ 95 w 141"/>
                <a:gd name="T13" fmla="*/ 3 h 144"/>
                <a:gd name="T14" fmla="*/ 138 w 141"/>
                <a:gd name="T15" fmla="*/ 43 h 144"/>
                <a:gd name="T16" fmla="*/ 138 w 141"/>
                <a:gd name="T17" fmla="*/ 56 h 144"/>
                <a:gd name="T18" fmla="*/ 58 w 141"/>
                <a:gd name="T19" fmla="*/ 1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4">
                  <a:moveTo>
                    <a:pt x="58" y="141"/>
                  </a:moveTo>
                  <a:cubicBezTo>
                    <a:pt x="55" y="144"/>
                    <a:pt x="49" y="144"/>
                    <a:pt x="46" y="141"/>
                  </a:cubicBezTo>
                  <a:cubicBezTo>
                    <a:pt x="3" y="101"/>
                    <a:pt x="3" y="101"/>
                    <a:pt x="3" y="101"/>
                  </a:cubicBezTo>
                  <a:cubicBezTo>
                    <a:pt x="1" y="99"/>
                    <a:pt x="0" y="97"/>
                    <a:pt x="0" y="95"/>
                  </a:cubicBezTo>
                  <a:cubicBezTo>
                    <a:pt x="0" y="92"/>
                    <a:pt x="1" y="90"/>
                    <a:pt x="3" y="88"/>
                  </a:cubicBezTo>
                  <a:cubicBezTo>
                    <a:pt x="83" y="4"/>
                    <a:pt x="83" y="4"/>
                    <a:pt x="83" y="4"/>
                  </a:cubicBezTo>
                  <a:cubicBezTo>
                    <a:pt x="86" y="0"/>
                    <a:pt x="91" y="0"/>
                    <a:pt x="95" y="3"/>
                  </a:cubicBezTo>
                  <a:cubicBezTo>
                    <a:pt x="138" y="43"/>
                    <a:pt x="138" y="43"/>
                    <a:pt x="138" y="43"/>
                  </a:cubicBezTo>
                  <a:cubicBezTo>
                    <a:pt x="141" y="47"/>
                    <a:pt x="141" y="52"/>
                    <a:pt x="138" y="56"/>
                  </a:cubicBezTo>
                  <a:cubicBezTo>
                    <a:pt x="58" y="141"/>
                    <a:pt x="58" y="141"/>
                    <a:pt x="58" y="141"/>
                  </a:cubicBezTo>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4" name="Freeform 883">
              <a:extLst>
                <a:ext uri="{FF2B5EF4-FFF2-40B4-BE49-F238E27FC236}">
                  <a16:creationId xmlns:a16="http://schemas.microsoft.com/office/drawing/2014/main" id="{22B32898-5965-4989-99E4-03365AAA06B5}"/>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close/>
                </a:path>
              </a:pathLst>
            </a:custGeom>
            <a:solidFill>
              <a:srgbClr val="C7E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5" name="Freeform 884">
              <a:extLst>
                <a:ext uri="{FF2B5EF4-FFF2-40B4-BE49-F238E27FC236}">
                  <a16:creationId xmlns:a16="http://schemas.microsoft.com/office/drawing/2014/main" id="{FE0F2227-2F7A-46DE-98AE-8F9A8903B9A6}"/>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6" name="Freeform 885">
              <a:extLst>
                <a:ext uri="{FF2B5EF4-FFF2-40B4-BE49-F238E27FC236}">
                  <a16:creationId xmlns:a16="http://schemas.microsoft.com/office/drawing/2014/main" id="{C1C77250-429C-4F51-8EBE-61E2BE5B964C}"/>
                </a:ext>
              </a:extLst>
            </p:cNvPr>
            <p:cNvSpPr>
              <a:spLocks/>
            </p:cNvSpPr>
            <p:nvPr/>
          </p:nvSpPr>
          <p:spPr bwMode="auto">
            <a:xfrm>
              <a:off x="17589501" y="12296776"/>
              <a:ext cx="88900" cy="85725"/>
            </a:xfrm>
            <a:custGeom>
              <a:avLst/>
              <a:gdLst>
                <a:gd name="T0" fmla="*/ 42 w 56"/>
                <a:gd name="T1" fmla="*/ 54 h 54"/>
                <a:gd name="T2" fmla="*/ 0 w 56"/>
                <a:gd name="T3" fmla="*/ 15 h 54"/>
                <a:gd name="T4" fmla="*/ 15 w 56"/>
                <a:gd name="T5" fmla="*/ 0 h 54"/>
                <a:gd name="T6" fmla="*/ 56 w 56"/>
                <a:gd name="T7" fmla="*/ 40 h 54"/>
                <a:gd name="T8" fmla="*/ 42 w 56"/>
                <a:gd name="T9" fmla="*/ 54 h 54"/>
              </a:gdLst>
              <a:ahLst/>
              <a:cxnLst>
                <a:cxn ang="0">
                  <a:pos x="T0" y="T1"/>
                </a:cxn>
                <a:cxn ang="0">
                  <a:pos x="T2" y="T3"/>
                </a:cxn>
                <a:cxn ang="0">
                  <a:pos x="T4" y="T5"/>
                </a:cxn>
                <a:cxn ang="0">
                  <a:pos x="T6" y="T7"/>
                </a:cxn>
                <a:cxn ang="0">
                  <a:pos x="T8" y="T9"/>
                </a:cxn>
              </a:cxnLst>
              <a:rect l="0" t="0" r="r" b="b"/>
              <a:pathLst>
                <a:path w="56" h="54">
                  <a:moveTo>
                    <a:pt x="42" y="54"/>
                  </a:moveTo>
                  <a:lnTo>
                    <a:pt x="0" y="15"/>
                  </a:lnTo>
                  <a:lnTo>
                    <a:pt x="15" y="0"/>
                  </a:lnTo>
                  <a:lnTo>
                    <a:pt x="56" y="40"/>
                  </a:lnTo>
                  <a:lnTo>
                    <a:pt x="42" y="5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7" name="Freeform 886">
              <a:extLst>
                <a:ext uri="{FF2B5EF4-FFF2-40B4-BE49-F238E27FC236}">
                  <a16:creationId xmlns:a16="http://schemas.microsoft.com/office/drawing/2014/main" id="{52A24D45-272B-4296-A7B3-494F9609EB27}"/>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close/>
                  <a:moveTo>
                    <a:pt x="0" y="0"/>
                  </a:moveTo>
                  <a:lnTo>
                    <a:pt x="0" y="0"/>
                  </a:lnTo>
                  <a:lnTo>
                    <a:pt x="73" y="69"/>
                  </a:lnTo>
                  <a:lnTo>
                    <a:pt x="0" y="0"/>
                  </a:lnTo>
                  <a:close/>
                </a:path>
              </a:pathLst>
            </a:custGeom>
            <a:solidFill>
              <a:srgbClr val="97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8" name="Freeform 887">
              <a:extLst>
                <a:ext uri="{FF2B5EF4-FFF2-40B4-BE49-F238E27FC236}">
                  <a16:creationId xmlns:a16="http://schemas.microsoft.com/office/drawing/2014/main" id="{31FCA3DE-7424-4640-9396-FB3B9572F42E}"/>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moveTo>
                    <a:pt x="0" y="0"/>
                  </a:moveTo>
                  <a:lnTo>
                    <a:pt x="0" y="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9" name="Freeform 888">
              <a:extLst>
                <a:ext uri="{FF2B5EF4-FFF2-40B4-BE49-F238E27FC236}">
                  <a16:creationId xmlns:a16="http://schemas.microsoft.com/office/drawing/2014/main" id="{23764E87-90F7-43C8-A65A-753042D09E16}"/>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close/>
                </a:path>
              </a:pathLst>
            </a:custGeom>
            <a:solidFill>
              <a:srgbClr val="E1F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0" name="Freeform 889">
              <a:extLst>
                <a:ext uri="{FF2B5EF4-FFF2-40B4-BE49-F238E27FC236}">
                  <a16:creationId xmlns:a16="http://schemas.microsoft.com/office/drawing/2014/main" id="{CFFCE093-88BD-4590-8815-3069B045D1A0}"/>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61" name="กลุ่ม 384">
            <a:extLst>
              <a:ext uri="{FF2B5EF4-FFF2-40B4-BE49-F238E27FC236}">
                <a16:creationId xmlns:a16="http://schemas.microsoft.com/office/drawing/2014/main" id="{B3A00C7F-DABD-4CB2-8263-408E5E7BCCBF}"/>
              </a:ext>
            </a:extLst>
          </p:cNvPr>
          <p:cNvGrpSpPr/>
          <p:nvPr userDrawn="1"/>
        </p:nvGrpSpPr>
        <p:grpSpPr>
          <a:xfrm rot="1068689">
            <a:off x="201215" y="1589300"/>
            <a:ext cx="899131" cy="578830"/>
            <a:chOff x="18192751" y="11677651"/>
            <a:chExt cx="623888" cy="401638"/>
          </a:xfrm>
        </p:grpSpPr>
        <p:sp>
          <p:nvSpPr>
            <p:cNvPr id="162" name="Freeform 903">
              <a:extLst>
                <a:ext uri="{FF2B5EF4-FFF2-40B4-BE49-F238E27FC236}">
                  <a16:creationId xmlns:a16="http://schemas.microsoft.com/office/drawing/2014/main" id="{2D8B64EB-717F-414A-B33D-C25DDD154FF3}"/>
                </a:ext>
              </a:extLst>
            </p:cNvPr>
            <p:cNvSpPr>
              <a:spLocks/>
            </p:cNvSpPr>
            <p:nvPr/>
          </p:nvSpPr>
          <p:spPr bwMode="auto">
            <a:xfrm>
              <a:off x="18192751" y="11677651"/>
              <a:ext cx="623888" cy="401638"/>
            </a:xfrm>
            <a:custGeom>
              <a:avLst/>
              <a:gdLst>
                <a:gd name="T0" fmla="*/ 176 w 188"/>
                <a:gd name="T1" fmla="*/ 0 h 121"/>
                <a:gd name="T2" fmla="*/ 12 w 188"/>
                <a:gd name="T3" fmla="*/ 0 h 121"/>
                <a:gd name="T4" fmla="*/ 0 w 188"/>
                <a:gd name="T5" fmla="*/ 11 h 121"/>
                <a:gd name="T6" fmla="*/ 0 w 188"/>
                <a:gd name="T7" fmla="*/ 95 h 121"/>
                <a:gd name="T8" fmla="*/ 0 w 188"/>
                <a:gd name="T9" fmla="*/ 109 h 121"/>
                <a:gd name="T10" fmla="*/ 0 w 188"/>
                <a:gd name="T11" fmla="*/ 113 h 121"/>
                <a:gd name="T12" fmla="*/ 1 w 188"/>
                <a:gd name="T13" fmla="*/ 113 h 121"/>
                <a:gd name="T14" fmla="*/ 12 w 188"/>
                <a:gd name="T15" fmla="*/ 121 h 121"/>
                <a:gd name="T16" fmla="*/ 176 w 188"/>
                <a:gd name="T17" fmla="*/ 121 h 121"/>
                <a:gd name="T18" fmla="*/ 187 w 188"/>
                <a:gd name="T19" fmla="*/ 113 h 121"/>
                <a:gd name="T20" fmla="*/ 188 w 188"/>
                <a:gd name="T21" fmla="*/ 113 h 121"/>
                <a:gd name="T22" fmla="*/ 188 w 188"/>
                <a:gd name="T23" fmla="*/ 109 h 121"/>
                <a:gd name="T24" fmla="*/ 188 w 188"/>
                <a:gd name="T25" fmla="*/ 95 h 121"/>
                <a:gd name="T26" fmla="*/ 188 w 188"/>
                <a:gd name="T27" fmla="*/ 11 h 121"/>
                <a:gd name="T28" fmla="*/ 176 w 188"/>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1">
                  <a:moveTo>
                    <a:pt x="176" y="0"/>
                  </a:moveTo>
                  <a:cubicBezTo>
                    <a:pt x="12" y="0"/>
                    <a:pt x="12" y="0"/>
                    <a:pt x="12" y="0"/>
                  </a:cubicBezTo>
                  <a:cubicBezTo>
                    <a:pt x="5" y="0"/>
                    <a:pt x="0" y="5"/>
                    <a:pt x="0" y="11"/>
                  </a:cubicBezTo>
                  <a:cubicBezTo>
                    <a:pt x="0" y="95"/>
                    <a:pt x="0" y="95"/>
                    <a:pt x="0" y="95"/>
                  </a:cubicBezTo>
                  <a:cubicBezTo>
                    <a:pt x="0" y="109"/>
                    <a:pt x="0" y="109"/>
                    <a:pt x="0" y="109"/>
                  </a:cubicBezTo>
                  <a:cubicBezTo>
                    <a:pt x="0" y="113"/>
                    <a:pt x="0" y="113"/>
                    <a:pt x="0" y="113"/>
                  </a:cubicBezTo>
                  <a:cubicBezTo>
                    <a:pt x="1" y="113"/>
                    <a:pt x="1" y="113"/>
                    <a:pt x="1" y="113"/>
                  </a:cubicBezTo>
                  <a:cubicBezTo>
                    <a:pt x="2" y="117"/>
                    <a:pt x="6" y="121"/>
                    <a:pt x="12" y="121"/>
                  </a:cubicBezTo>
                  <a:cubicBezTo>
                    <a:pt x="176" y="121"/>
                    <a:pt x="176" y="121"/>
                    <a:pt x="176" y="121"/>
                  </a:cubicBezTo>
                  <a:cubicBezTo>
                    <a:pt x="181" y="121"/>
                    <a:pt x="186" y="117"/>
                    <a:pt x="187" y="113"/>
                  </a:cubicBezTo>
                  <a:cubicBezTo>
                    <a:pt x="188" y="113"/>
                    <a:pt x="188" y="113"/>
                    <a:pt x="188" y="113"/>
                  </a:cubicBezTo>
                  <a:cubicBezTo>
                    <a:pt x="188" y="109"/>
                    <a:pt x="188" y="109"/>
                    <a:pt x="188" y="109"/>
                  </a:cubicBezTo>
                  <a:cubicBezTo>
                    <a:pt x="188" y="95"/>
                    <a:pt x="188" y="95"/>
                    <a:pt x="188" y="95"/>
                  </a:cubicBezTo>
                  <a:cubicBezTo>
                    <a:pt x="188" y="11"/>
                    <a:pt x="188" y="11"/>
                    <a:pt x="188" y="11"/>
                  </a:cubicBezTo>
                  <a:cubicBezTo>
                    <a:pt x="188" y="5"/>
                    <a:pt x="182" y="0"/>
                    <a:pt x="176" y="0"/>
                  </a:cubicBez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3" name="Freeform 904">
              <a:extLst>
                <a:ext uri="{FF2B5EF4-FFF2-40B4-BE49-F238E27FC236}">
                  <a16:creationId xmlns:a16="http://schemas.microsoft.com/office/drawing/2014/main" id="{B9F84451-DDF8-4A5C-8B94-5F2AF0D1664A}"/>
                </a:ext>
              </a:extLst>
            </p:cNvPr>
            <p:cNvSpPr>
              <a:spLocks/>
            </p:cNvSpPr>
            <p:nvPr/>
          </p:nvSpPr>
          <p:spPr bwMode="auto">
            <a:xfrm>
              <a:off x="18222914" y="11701463"/>
              <a:ext cx="566738" cy="350838"/>
            </a:xfrm>
            <a:custGeom>
              <a:avLst/>
              <a:gdLst>
                <a:gd name="T0" fmla="*/ 167 w 171"/>
                <a:gd name="T1" fmla="*/ 106 h 106"/>
                <a:gd name="T2" fmla="*/ 3 w 171"/>
                <a:gd name="T3" fmla="*/ 106 h 106"/>
                <a:gd name="T4" fmla="*/ 0 w 171"/>
                <a:gd name="T5" fmla="*/ 102 h 106"/>
                <a:gd name="T6" fmla="*/ 0 w 171"/>
                <a:gd name="T7" fmla="*/ 4 h 106"/>
                <a:gd name="T8" fmla="*/ 3 w 171"/>
                <a:gd name="T9" fmla="*/ 0 h 106"/>
                <a:gd name="T10" fmla="*/ 167 w 171"/>
                <a:gd name="T11" fmla="*/ 0 h 106"/>
                <a:gd name="T12" fmla="*/ 171 w 171"/>
                <a:gd name="T13" fmla="*/ 4 h 106"/>
                <a:gd name="T14" fmla="*/ 171 w 171"/>
                <a:gd name="T15" fmla="*/ 102 h 106"/>
                <a:gd name="T16" fmla="*/ 167 w 171"/>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06">
                  <a:moveTo>
                    <a:pt x="167" y="106"/>
                  </a:moveTo>
                  <a:cubicBezTo>
                    <a:pt x="3" y="106"/>
                    <a:pt x="3" y="106"/>
                    <a:pt x="3" y="106"/>
                  </a:cubicBezTo>
                  <a:cubicBezTo>
                    <a:pt x="1" y="106"/>
                    <a:pt x="0" y="104"/>
                    <a:pt x="0" y="102"/>
                  </a:cubicBezTo>
                  <a:cubicBezTo>
                    <a:pt x="0" y="4"/>
                    <a:pt x="0" y="4"/>
                    <a:pt x="0" y="4"/>
                  </a:cubicBezTo>
                  <a:cubicBezTo>
                    <a:pt x="0" y="2"/>
                    <a:pt x="1" y="0"/>
                    <a:pt x="3" y="0"/>
                  </a:cubicBezTo>
                  <a:cubicBezTo>
                    <a:pt x="167" y="0"/>
                    <a:pt x="167" y="0"/>
                    <a:pt x="167" y="0"/>
                  </a:cubicBezTo>
                  <a:cubicBezTo>
                    <a:pt x="170" y="0"/>
                    <a:pt x="171" y="2"/>
                    <a:pt x="171" y="4"/>
                  </a:cubicBezTo>
                  <a:cubicBezTo>
                    <a:pt x="171" y="102"/>
                    <a:pt x="171" y="102"/>
                    <a:pt x="171" y="102"/>
                  </a:cubicBezTo>
                  <a:cubicBezTo>
                    <a:pt x="171" y="104"/>
                    <a:pt x="170" y="106"/>
                    <a:pt x="167" y="106"/>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4" name="Freeform 905">
              <a:extLst>
                <a:ext uri="{FF2B5EF4-FFF2-40B4-BE49-F238E27FC236}">
                  <a16:creationId xmlns:a16="http://schemas.microsoft.com/office/drawing/2014/main" id="{74195D53-F157-4758-B5D0-3D107B2480D5}"/>
                </a:ext>
              </a:extLst>
            </p:cNvPr>
            <p:cNvSpPr>
              <a:spLocks/>
            </p:cNvSpPr>
            <p:nvPr/>
          </p:nvSpPr>
          <p:spPr bwMode="auto">
            <a:xfrm>
              <a:off x="18437226" y="11796713"/>
              <a:ext cx="136525" cy="155575"/>
            </a:xfrm>
            <a:custGeom>
              <a:avLst/>
              <a:gdLst>
                <a:gd name="T0" fmla="*/ 4 w 41"/>
                <a:gd name="T1" fmla="*/ 1 h 47"/>
                <a:gd name="T2" fmla="*/ 39 w 41"/>
                <a:gd name="T3" fmla="*/ 22 h 47"/>
                <a:gd name="T4" fmla="*/ 39 w 41"/>
                <a:gd name="T5" fmla="*/ 26 h 47"/>
                <a:gd name="T6" fmla="*/ 4 w 41"/>
                <a:gd name="T7" fmla="*/ 46 h 47"/>
                <a:gd name="T8" fmla="*/ 0 w 41"/>
                <a:gd name="T9" fmla="*/ 44 h 47"/>
                <a:gd name="T10" fmla="*/ 0 w 41"/>
                <a:gd name="T11" fmla="*/ 3 h 47"/>
                <a:gd name="T12" fmla="*/ 4 w 41"/>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41" h="47">
                  <a:moveTo>
                    <a:pt x="4" y="1"/>
                  </a:moveTo>
                  <a:cubicBezTo>
                    <a:pt x="39" y="22"/>
                    <a:pt x="39" y="22"/>
                    <a:pt x="39" y="22"/>
                  </a:cubicBezTo>
                  <a:cubicBezTo>
                    <a:pt x="41" y="23"/>
                    <a:pt x="41" y="25"/>
                    <a:pt x="39" y="26"/>
                  </a:cubicBezTo>
                  <a:cubicBezTo>
                    <a:pt x="4" y="46"/>
                    <a:pt x="4" y="46"/>
                    <a:pt x="4" y="46"/>
                  </a:cubicBezTo>
                  <a:cubicBezTo>
                    <a:pt x="2" y="47"/>
                    <a:pt x="0" y="46"/>
                    <a:pt x="0" y="44"/>
                  </a:cubicBezTo>
                  <a:cubicBezTo>
                    <a:pt x="0" y="3"/>
                    <a:pt x="0" y="3"/>
                    <a:pt x="0" y="3"/>
                  </a:cubicBezTo>
                  <a:cubicBezTo>
                    <a:pt x="0" y="2"/>
                    <a:pt x="2" y="0"/>
                    <a:pt x="4" y="1"/>
                  </a:cubicBezTo>
                  <a:close/>
                </a:path>
              </a:pathLst>
            </a:cu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5" name="Rectangle 906">
              <a:extLst>
                <a:ext uri="{FF2B5EF4-FFF2-40B4-BE49-F238E27FC236}">
                  <a16:creationId xmlns:a16="http://schemas.microsoft.com/office/drawing/2014/main" id="{E5501623-6BF4-402C-9398-EA68AC7EFB32}"/>
                </a:ext>
              </a:extLst>
            </p:cNvPr>
            <p:cNvSpPr>
              <a:spLocks noChangeArrowheads="1"/>
            </p:cNvSpPr>
            <p:nvPr/>
          </p:nvSpPr>
          <p:spPr bwMode="auto">
            <a:xfrm>
              <a:off x="18222914" y="12015788"/>
              <a:ext cx="566738"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6" name="Rectangle 907">
              <a:extLst>
                <a:ext uri="{FF2B5EF4-FFF2-40B4-BE49-F238E27FC236}">
                  <a16:creationId xmlns:a16="http://schemas.microsoft.com/office/drawing/2014/main" id="{E2F79469-43A7-419C-AA27-E8817DE16E8C}"/>
                </a:ext>
              </a:extLst>
            </p:cNvPr>
            <p:cNvSpPr>
              <a:spLocks noChangeArrowheads="1"/>
            </p:cNvSpPr>
            <p:nvPr/>
          </p:nvSpPr>
          <p:spPr bwMode="auto">
            <a:xfrm>
              <a:off x="18222914" y="12015788"/>
              <a:ext cx="298450" cy="6350"/>
            </a:xfrm>
            <a:prstGeom prst="rect">
              <a:avLst/>
            </a:prstGeom>
            <a:solidFill>
              <a:srgbClr val="F266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7" name="Oval 908">
              <a:extLst>
                <a:ext uri="{FF2B5EF4-FFF2-40B4-BE49-F238E27FC236}">
                  <a16:creationId xmlns:a16="http://schemas.microsoft.com/office/drawing/2014/main" id="{939EB325-4546-45E8-BD9F-126C1E797954}"/>
                </a:ext>
              </a:extLst>
            </p:cNvPr>
            <p:cNvSpPr>
              <a:spLocks noChangeArrowheads="1"/>
            </p:cNvSpPr>
            <p:nvPr/>
          </p:nvSpPr>
          <p:spPr bwMode="auto">
            <a:xfrm>
              <a:off x="18507076" y="12006263"/>
              <a:ext cx="26988" cy="25400"/>
            </a:xfrm>
            <a:prstGeom prst="ellipse">
              <a:avLst/>
            </a:pr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8" name="Oval 909">
              <a:extLst>
                <a:ext uri="{FF2B5EF4-FFF2-40B4-BE49-F238E27FC236}">
                  <a16:creationId xmlns:a16="http://schemas.microsoft.com/office/drawing/2014/main" id="{603CF6F1-6819-4A3A-B35C-E02922626DF5}"/>
                </a:ext>
              </a:extLst>
            </p:cNvPr>
            <p:cNvSpPr>
              <a:spLocks noChangeArrowheads="1"/>
            </p:cNvSpPr>
            <p:nvPr/>
          </p:nvSpPr>
          <p:spPr bwMode="auto">
            <a:xfrm>
              <a:off x="18515014" y="120126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69" name="Group 168">
            <a:extLst>
              <a:ext uri="{FF2B5EF4-FFF2-40B4-BE49-F238E27FC236}">
                <a16:creationId xmlns:a16="http://schemas.microsoft.com/office/drawing/2014/main" id="{09402475-3A1B-497F-8FD4-E1AF35A01430}"/>
              </a:ext>
            </a:extLst>
          </p:cNvPr>
          <p:cNvGrpSpPr/>
          <p:nvPr userDrawn="1"/>
        </p:nvGrpSpPr>
        <p:grpSpPr>
          <a:xfrm>
            <a:off x="229606" y="4275088"/>
            <a:ext cx="645365" cy="643204"/>
            <a:chOff x="2957512" y="9393238"/>
            <a:chExt cx="2844800" cy="2835275"/>
          </a:xfrm>
        </p:grpSpPr>
        <p:sp>
          <p:nvSpPr>
            <p:cNvPr id="170" name="Oval 169">
              <a:extLst>
                <a:ext uri="{FF2B5EF4-FFF2-40B4-BE49-F238E27FC236}">
                  <a16:creationId xmlns:a16="http://schemas.microsoft.com/office/drawing/2014/main" id="{CDAF08A7-DA3E-4FC6-9CBA-D1D173C56844}"/>
                </a:ext>
              </a:extLst>
            </p:cNvPr>
            <p:cNvSpPr>
              <a:spLocks noChangeArrowheads="1"/>
            </p:cNvSpPr>
            <p:nvPr/>
          </p:nvSpPr>
          <p:spPr bwMode="auto">
            <a:xfrm>
              <a:off x="2957512" y="9393238"/>
              <a:ext cx="2844800" cy="28352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th-TH"/>
            </a:p>
          </p:txBody>
        </p:sp>
        <p:sp>
          <p:nvSpPr>
            <p:cNvPr id="171" name="Freeform 16">
              <a:extLst>
                <a:ext uri="{FF2B5EF4-FFF2-40B4-BE49-F238E27FC236}">
                  <a16:creationId xmlns:a16="http://schemas.microsoft.com/office/drawing/2014/main" id="{455A6C89-58C4-488D-87F4-9EF9763E0FB8}"/>
                </a:ext>
              </a:extLst>
            </p:cNvPr>
            <p:cNvSpPr>
              <a:spLocks noEditPoints="1"/>
            </p:cNvSpPr>
            <p:nvPr/>
          </p:nvSpPr>
          <p:spPr bwMode="auto">
            <a:xfrm>
              <a:off x="3541712" y="10293350"/>
              <a:ext cx="1630363" cy="1181100"/>
            </a:xfrm>
            <a:custGeom>
              <a:avLst/>
              <a:gdLst>
                <a:gd name="T0" fmla="*/ 56 w 145"/>
                <a:gd name="T1" fmla="*/ 75 h 105"/>
                <a:gd name="T2" fmla="*/ 56 w 145"/>
                <a:gd name="T3" fmla="*/ 27 h 105"/>
                <a:gd name="T4" fmla="*/ 103 w 145"/>
                <a:gd name="T5" fmla="*/ 51 h 105"/>
                <a:gd name="T6" fmla="*/ 56 w 145"/>
                <a:gd name="T7" fmla="*/ 75 h 105"/>
                <a:gd name="T8" fmla="*/ 74 w 145"/>
                <a:gd name="T9" fmla="*/ 0 h 105"/>
                <a:gd name="T10" fmla="*/ 23 w 145"/>
                <a:gd name="T11" fmla="*/ 2 h 105"/>
                <a:gd name="T12" fmla="*/ 10 w 145"/>
                <a:gd name="T13" fmla="*/ 9 h 105"/>
                <a:gd name="T14" fmla="*/ 7 w 145"/>
                <a:gd name="T15" fmla="*/ 91 h 105"/>
                <a:gd name="T16" fmla="*/ 18 w 145"/>
                <a:gd name="T17" fmla="*/ 102 h 105"/>
                <a:gd name="T18" fmla="*/ 73 w 145"/>
                <a:gd name="T19" fmla="*/ 105 h 105"/>
                <a:gd name="T20" fmla="*/ 131 w 145"/>
                <a:gd name="T21" fmla="*/ 101 h 105"/>
                <a:gd name="T22" fmla="*/ 139 w 145"/>
                <a:gd name="T23" fmla="*/ 93 h 105"/>
                <a:gd name="T24" fmla="*/ 140 w 145"/>
                <a:gd name="T25" fmla="*/ 14 h 105"/>
                <a:gd name="T26" fmla="*/ 129 w 145"/>
                <a:gd name="T27" fmla="*/ 3 h 105"/>
                <a:gd name="T28" fmla="*/ 74 w 145"/>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05">
                  <a:moveTo>
                    <a:pt x="56" y="75"/>
                  </a:moveTo>
                  <a:cubicBezTo>
                    <a:pt x="56" y="59"/>
                    <a:pt x="56" y="43"/>
                    <a:pt x="56" y="27"/>
                  </a:cubicBezTo>
                  <a:cubicBezTo>
                    <a:pt x="72" y="35"/>
                    <a:pt x="87" y="43"/>
                    <a:pt x="103" y="51"/>
                  </a:cubicBezTo>
                  <a:cubicBezTo>
                    <a:pt x="87" y="59"/>
                    <a:pt x="72" y="67"/>
                    <a:pt x="56" y="75"/>
                  </a:cubicBezTo>
                  <a:moveTo>
                    <a:pt x="74" y="0"/>
                  </a:moveTo>
                  <a:cubicBezTo>
                    <a:pt x="54" y="0"/>
                    <a:pt x="34" y="1"/>
                    <a:pt x="23" y="2"/>
                  </a:cubicBezTo>
                  <a:cubicBezTo>
                    <a:pt x="18" y="2"/>
                    <a:pt x="13" y="5"/>
                    <a:pt x="10" y="9"/>
                  </a:cubicBezTo>
                  <a:cubicBezTo>
                    <a:pt x="0" y="20"/>
                    <a:pt x="2" y="77"/>
                    <a:pt x="7" y="91"/>
                  </a:cubicBezTo>
                  <a:cubicBezTo>
                    <a:pt x="9" y="96"/>
                    <a:pt x="13" y="100"/>
                    <a:pt x="18" y="102"/>
                  </a:cubicBezTo>
                  <a:cubicBezTo>
                    <a:pt x="24" y="104"/>
                    <a:pt x="48" y="105"/>
                    <a:pt x="73" y="105"/>
                  </a:cubicBezTo>
                  <a:cubicBezTo>
                    <a:pt x="99" y="105"/>
                    <a:pt x="126" y="104"/>
                    <a:pt x="131" y="101"/>
                  </a:cubicBezTo>
                  <a:cubicBezTo>
                    <a:pt x="135" y="99"/>
                    <a:pt x="137" y="96"/>
                    <a:pt x="139" y="93"/>
                  </a:cubicBezTo>
                  <a:cubicBezTo>
                    <a:pt x="145" y="79"/>
                    <a:pt x="145" y="28"/>
                    <a:pt x="140" y="14"/>
                  </a:cubicBezTo>
                  <a:cubicBezTo>
                    <a:pt x="138" y="8"/>
                    <a:pt x="134" y="5"/>
                    <a:pt x="129" y="3"/>
                  </a:cubicBezTo>
                  <a:cubicBezTo>
                    <a:pt x="123" y="1"/>
                    <a:pt x="99" y="0"/>
                    <a:pt x="74"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210093305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muenchen.educities.eu/" TargetMode="External"/><Relationship Id="rId7" Type="http://schemas.openxmlformats.org/officeDocument/2006/relationships/hyperlink" Target="https://www.kallithea.educities.eu/" TargetMode="External"/><Relationship Id="rId12"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s://www.budapest.educities.eu/" TargetMode="External"/><Relationship Id="rId11" Type="http://schemas.openxmlformats.org/officeDocument/2006/relationships/image" Target="../media/image14.png"/><Relationship Id="rId5" Type="http://schemas.openxmlformats.org/officeDocument/2006/relationships/hyperlink" Target="https://www.dublin.educities.eu/" TargetMode="External"/><Relationship Id="rId10" Type="http://schemas.openxmlformats.org/officeDocument/2006/relationships/image" Target="../media/image13.jpg"/><Relationship Id="rId4" Type="http://schemas.openxmlformats.org/officeDocument/2006/relationships/hyperlink" Target="https://www.https/motionacademy.es" TargetMode="External"/><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8EF121D-F326-4829-912C-6DA4822A0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7999"/>
          </a:xfrm>
          <a:prstGeom prst="rect">
            <a:avLst/>
          </a:prstGeom>
        </p:spPr>
      </p:pic>
      <p:sp>
        <p:nvSpPr>
          <p:cNvPr id="2" name="Title 1">
            <a:extLst>
              <a:ext uri="{FF2B5EF4-FFF2-40B4-BE49-F238E27FC236}">
                <a16:creationId xmlns:a16="http://schemas.microsoft.com/office/drawing/2014/main" id="{82ABCFE4-3339-41C3-AE7E-AE9B244FF47B}"/>
              </a:ext>
            </a:extLst>
          </p:cNvPr>
          <p:cNvSpPr>
            <a:spLocks noGrp="1"/>
          </p:cNvSpPr>
          <p:nvPr>
            <p:ph type="ctrTitle"/>
          </p:nvPr>
        </p:nvSpPr>
        <p:spPr>
          <a:xfrm>
            <a:off x="1952623" y="880927"/>
            <a:ext cx="8791575" cy="1318420"/>
          </a:xfrm>
        </p:spPr>
        <p:txBody>
          <a:bodyPr>
            <a:normAutofit/>
          </a:bodyPr>
          <a:lstStyle/>
          <a:p>
            <a:pPr algn="ctr"/>
            <a:r>
              <a:rPr lang="en-IE" dirty="0">
                <a:solidFill>
                  <a:schemeClr val="bg1"/>
                </a:solidFill>
              </a:rPr>
              <a:t>Facilitator </a:t>
            </a:r>
            <a:r>
              <a:rPr lang="en-IE" dirty="0" err="1">
                <a:solidFill>
                  <a:schemeClr val="bg1"/>
                </a:solidFill>
              </a:rPr>
              <a:t>TRaining</a:t>
            </a:r>
            <a:br>
              <a:rPr lang="en-IE" dirty="0">
                <a:solidFill>
                  <a:schemeClr val="bg1"/>
                </a:solidFill>
              </a:rPr>
            </a:br>
            <a:r>
              <a:rPr lang="en-IE" sz="3200" dirty="0">
                <a:solidFill>
                  <a:schemeClr val="bg1"/>
                </a:solidFill>
              </a:rPr>
              <a:t>DUBLIN.EDUCITIES </a:t>
            </a:r>
            <a:r>
              <a:rPr lang="en-IE" sz="3200" dirty="0" err="1">
                <a:solidFill>
                  <a:schemeClr val="bg1"/>
                </a:solidFill>
              </a:rPr>
              <a:t>PlatFORM</a:t>
            </a:r>
            <a:endParaRPr lang="en-US" sz="3200" dirty="0">
              <a:solidFill>
                <a:schemeClr val="bg1"/>
              </a:solidFill>
            </a:endParaRPr>
          </a:p>
        </p:txBody>
      </p:sp>
      <p:sp>
        <p:nvSpPr>
          <p:cNvPr id="4" name="Sous-titre 3">
            <a:extLst>
              <a:ext uri="{FF2B5EF4-FFF2-40B4-BE49-F238E27FC236}">
                <a16:creationId xmlns:a16="http://schemas.microsoft.com/office/drawing/2014/main" id="{BDA3F754-6E44-4779-8C85-4F72CFB2422F}"/>
              </a:ext>
            </a:extLst>
          </p:cNvPr>
          <p:cNvSpPr>
            <a:spLocks noGrp="1"/>
          </p:cNvSpPr>
          <p:nvPr>
            <p:ph type="subTitle" idx="1"/>
          </p:nvPr>
        </p:nvSpPr>
        <p:spPr/>
        <p:txBody>
          <a:bodyPr/>
          <a:lstStyle/>
          <a:p>
            <a:pPr algn="ctr"/>
            <a:r>
              <a:rPr lang="en-GB" dirty="0">
                <a:solidFill>
                  <a:schemeClr val="accent3"/>
                </a:solidFill>
              </a:rPr>
              <a:t>Training programme</a:t>
            </a:r>
          </a:p>
        </p:txBody>
      </p:sp>
      <p:pic>
        <p:nvPicPr>
          <p:cNvPr id="7" name="Image 6" descr="Une image contenant texte&#10;&#10;Description générée automatiquement">
            <a:extLst>
              <a:ext uri="{FF2B5EF4-FFF2-40B4-BE49-F238E27FC236}">
                <a16:creationId xmlns:a16="http://schemas.microsoft.com/office/drawing/2014/main" id="{E871BB89-3F56-4E16-9FA7-7283F0330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103" y="4429919"/>
            <a:ext cx="3280946" cy="673567"/>
          </a:xfrm>
          <a:prstGeom prst="rect">
            <a:avLst/>
          </a:prstGeom>
        </p:spPr>
      </p:pic>
      <p:pic>
        <p:nvPicPr>
          <p:cNvPr id="11" name="Image 10" descr="Une image contenant texte, clipart&#10;&#10;Description générée automatiquement">
            <a:extLst>
              <a:ext uri="{FF2B5EF4-FFF2-40B4-BE49-F238E27FC236}">
                <a16:creationId xmlns:a16="http://schemas.microsoft.com/office/drawing/2014/main" id="{E0ADDF28-F97F-42B6-81FF-9BE4C5B38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79" y="5953386"/>
            <a:ext cx="2640458" cy="668916"/>
          </a:xfrm>
          <a:prstGeom prst="rect">
            <a:avLst/>
          </a:prstGeom>
        </p:spPr>
      </p:pic>
      <p:sp>
        <p:nvSpPr>
          <p:cNvPr id="8" name="Textfeld 7">
            <a:extLst>
              <a:ext uri="{FF2B5EF4-FFF2-40B4-BE49-F238E27FC236}">
                <a16:creationId xmlns:a16="http://schemas.microsoft.com/office/drawing/2014/main" id="{39A614D9-6839-49C5-A60F-9455FCE7D81D}"/>
              </a:ext>
            </a:extLst>
          </p:cNvPr>
          <p:cNvSpPr txBox="1"/>
          <p:nvPr/>
        </p:nvSpPr>
        <p:spPr>
          <a:xfrm>
            <a:off x="8675103" y="5103486"/>
            <a:ext cx="3002965" cy="1569660"/>
          </a:xfrm>
          <a:prstGeom prst="rect">
            <a:avLst/>
          </a:prstGeom>
          <a:noFill/>
        </p:spPr>
        <p:txBody>
          <a:bodyPr wrap="square">
            <a:spAutoFit/>
          </a:bodyPr>
          <a:lstStyle/>
          <a:p>
            <a:r>
              <a:rPr lang="en-US" sz="1200" dirty="0">
                <a:solidFill>
                  <a:schemeClr val="bg1"/>
                </a:solidFill>
                <a:effectLst/>
                <a:latin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de-DE" sz="1200" dirty="0">
              <a:solidFill>
                <a:schemeClr val="bg1"/>
              </a:solidFill>
            </a:endParaRPr>
          </a:p>
        </p:txBody>
      </p:sp>
      <p:pic>
        <p:nvPicPr>
          <p:cNvPr id="12" name="Picture 12">
            <a:extLst>
              <a:ext uri="{FF2B5EF4-FFF2-40B4-BE49-F238E27FC236}">
                <a16:creationId xmlns:a16="http://schemas.microsoft.com/office/drawing/2014/main" id="{C21E9D81-B429-460B-B56F-DBB870ACA50E}"/>
              </a:ext>
            </a:extLst>
          </p:cNvPr>
          <p:cNvPicPr/>
          <p:nvPr/>
        </p:nvPicPr>
        <p:blipFill>
          <a:blip r:embed="rId5"/>
          <a:stretch>
            <a:fillRect/>
          </a:stretch>
        </p:blipFill>
        <p:spPr>
          <a:xfrm>
            <a:off x="4181475" y="4516829"/>
            <a:ext cx="1428750" cy="499745"/>
          </a:xfrm>
          <a:prstGeom prst="rect">
            <a:avLst/>
          </a:prstGeom>
        </p:spPr>
      </p:pic>
      <p:sp>
        <p:nvSpPr>
          <p:cNvPr id="14" name="Textfeld 13">
            <a:extLst>
              <a:ext uri="{FF2B5EF4-FFF2-40B4-BE49-F238E27FC236}">
                <a16:creationId xmlns:a16="http://schemas.microsoft.com/office/drawing/2014/main" id="{5074807D-B25A-49A4-8AA9-4740CB32064F}"/>
              </a:ext>
            </a:extLst>
          </p:cNvPr>
          <p:cNvSpPr txBox="1"/>
          <p:nvPr/>
        </p:nvSpPr>
        <p:spPr>
          <a:xfrm>
            <a:off x="4022264" y="5135472"/>
            <a:ext cx="4147470" cy="1200329"/>
          </a:xfrm>
          <a:prstGeom prst="rect">
            <a:avLst/>
          </a:prstGeom>
          <a:noFill/>
        </p:spPr>
        <p:txBody>
          <a:bodyPr wrap="square">
            <a:spAutoFit/>
          </a:bodyPr>
          <a:lstStyle/>
          <a:p>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CC BY-NC-SA: This license allows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reusers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distribute, remix, adapt, and build upon the material in any medium or format for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noncommercial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purposes only, and only so long as attribution is given to the creator. If you remix, adapt, or build upon the material, you must license the modified material under identical terms.</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54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0F277E-3A31-48C6-8614-8662BD2512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74535" y="1851178"/>
            <a:ext cx="8017465" cy="4619389"/>
          </a:xfrm>
          <a:prstGeom prst="rect">
            <a:avLst/>
          </a:prstGeom>
        </p:spPr>
      </p:pic>
      <p:sp>
        <p:nvSpPr>
          <p:cNvPr id="2" name="Τίτλος 1">
            <a:extLst>
              <a:ext uri="{FF2B5EF4-FFF2-40B4-BE49-F238E27FC236}">
                <a16:creationId xmlns:a16="http://schemas.microsoft.com/office/drawing/2014/main" id="{2A8E7B4D-9558-4F06-AEFF-514DF274D5D0}"/>
              </a:ext>
            </a:extLst>
          </p:cNvPr>
          <p:cNvSpPr>
            <a:spLocks noGrp="1"/>
          </p:cNvSpPr>
          <p:nvPr>
            <p:ph type="title"/>
          </p:nvPr>
        </p:nvSpPr>
        <p:spPr>
          <a:xfrm>
            <a:off x="1693289" y="387433"/>
            <a:ext cx="9183817" cy="1042869"/>
          </a:xfrm>
        </p:spPr>
        <p:txBody>
          <a:bodyPr>
            <a:normAutofit fontScale="90000"/>
          </a:bodyPr>
          <a:lstStyle/>
          <a:p>
            <a:pPr algn="ctr"/>
            <a:r>
              <a:rPr lang="el-GR">
                <a:ea typeface="+mj-lt"/>
                <a:cs typeface="+mj-lt"/>
              </a:rPr>
              <a:t>Connected Learning and </a:t>
            </a:r>
            <a:br>
              <a:rPr lang="fr-FR">
                <a:ea typeface="+mj-lt"/>
                <a:cs typeface="+mj-lt"/>
              </a:rPr>
            </a:br>
            <a:r>
              <a:rPr lang="el-GR">
                <a:ea typeface="+mj-lt"/>
                <a:cs typeface="+mj-lt"/>
              </a:rPr>
              <a:t>Learning Cities</a:t>
            </a:r>
            <a:endParaRPr lang="el-GR" dirty="0"/>
          </a:p>
        </p:txBody>
      </p:sp>
      <p:sp>
        <p:nvSpPr>
          <p:cNvPr id="3" name="Θέση περιεχομένου 2">
            <a:extLst>
              <a:ext uri="{FF2B5EF4-FFF2-40B4-BE49-F238E27FC236}">
                <a16:creationId xmlns:a16="http://schemas.microsoft.com/office/drawing/2014/main" id="{36B12584-0438-488E-AB0B-A477AC5588AF}"/>
              </a:ext>
            </a:extLst>
          </p:cNvPr>
          <p:cNvSpPr>
            <a:spLocks noGrp="1"/>
          </p:cNvSpPr>
          <p:nvPr>
            <p:ph idx="1"/>
          </p:nvPr>
        </p:nvSpPr>
        <p:spPr>
          <a:xfrm>
            <a:off x="1935126" y="1765005"/>
            <a:ext cx="2239409" cy="3760739"/>
          </a:xfrm>
        </p:spPr>
        <p:txBody>
          <a:bodyPr vert="horz" lIns="91440" tIns="45720" rIns="91440" bIns="45720" rtlCol="0" anchor="t">
            <a:normAutofit/>
          </a:bodyPr>
          <a:lstStyle/>
          <a:p>
            <a:pPr marL="0" indent="0">
              <a:buNone/>
            </a:pPr>
            <a:r>
              <a:rPr lang="fr-FR">
                <a:ea typeface="+mn-lt"/>
                <a:cs typeface="+mn-lt"/>
              </a:rPr>
              <a:t>The CONNECT project also aims at connecting learners with their cities within the context of learning opportunities.</a:t>
            </a:r>
            <a:endParaRPr lang="fr-FR" dirty="0">
              <a:ea typeface="+mn-lt"/>
              <a:cs typeface="+mn-lt"/>
            </a:endParaRPr>
          </a:p>
        </p:txBody>
      </p:sp>
    </p:spTree>
    <p:extLst>
      <p:ext uri="{BB962C8B-B14F-4D97-AF65-F5344CB8AC3E}">
        <p14:creationId xmlns:p14="http://schemas.microsoft.com/office/powerpoint/2010/main" val="219264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22B0-EF20-4DC1-8BE3-EA4A0A29CA41}"/>
              </a:ext>
            </a:extLst>
          </p:cNvPr>
          <p:cNvSpPr>
            <a:spLocks noGrp="1"/>
          </p:cNvSpPr>
          <p:nvPr>
            <p:ph type="ctrTitle"/>
          </p:nvPr>
        </p:nvSpPr>
        <p:spPr>
          <a:xfrm>
            <a:off x="6007476" y="1997629"/>
            <a:ext cx="4708988" cy="2387600"/>
          </a:xfrm>
        </p:spPr>
        <p:txBody>
          <a:bodyPr>
            <a:normAutofit fontScale="90000"/>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3) Overview of the CONNECT web platform and tools</a:t>
            </a:r>
            <a:endParaRPr lang="en-US" dirty="0"/>
          </a:p>
        </p:txBody>
      </p:sp>
      <p:grpSp>
        <p:nvGrpSpPr>
          <p:cNvPr id="5" name="กลุ่ม 625">
            <a:extLst>
              <a:ext uri="{FF2B5EF4-FFF2-40B4-BE49-F238E27FC236}">
                <a16:creationId xmlns:a16="http://schemas.microsoft.com/office/drawing/2014/main" id="{ACDCE14A-6594-4D92-8440-981421642E24}"/>
              </a:ext>
            </a:extLst>
          </p:cNvPr>
          <p:cNvGrpSpPr/>
          <p:nvPr/>
        </p:nvGrpSpPr>
        <p:grpSpPr>
          <a:xfrm>
            <a:off x="1610011" y="971790"/>
            <a:ext cx="3752315" cy="2196013"/>
            <a:chOff x="18192751" y="11677651"/>
            <a:chExt cx="623888" cy="401638"/>
          </a:xfrm>
        </p:grpSpPr>
        <p:sp>
          <p:nvSpPr>
            <p:cNvPr id="6" name="Freeform 903">
              <a:extLst>
                <a:ext uri="{FF2B5EF4-FFF2-40B4-BE49-F238E27FC236}">
                  <a16:creationId xmlns:a16="http://schemas.microsoft.com/office/drawing/2014/main" id="{0E46F7EE-14B0-4607-BDE7-3FFAFB2BFD39}"/>
                </a:ext>
              </a:extLst>
            </p:cNvPr>
            <p:cNvSpPr>
              <a:spLocks/>
            </p:cNvSpPr>
            <p:nvPr/>
          </p:nvSpPr>
          <p:spPr bwMode="auto">
            <a:xfrm>
              <a:off x="18192751" y="11677651"/>
              <a:ext cx="623888" cy="401638"/>
            </a:xfrm>
            <a:custGeom>
              <a:avLst/>
              <a:gdLst>
                <a:gd name="T0" fmla="*/ 176 w 188"/>
                <a:gd name="T1" fmla="*/ 0 h 121"/>
                <a:gd name="T2" fmla="*/ 12 w 188"/>
                <a:gd name="T3" fmla="*/ 0 h 121"/>
                <a:gd name="T4" fmla="*/ 0 w 188"/>
                <a:gd name="T5" fmla="*/ 11 h 121"/>
                <a:gd name="T6" fmla="*/ 0 w 188"/>
                <a:gd name="T7" fmla="*/ 95 h 121"/>
                <a:gd name="T8" fmla="*/ 0 w 188"/>
                <a:gd name="T9" fmla="*/ 109 h 121"/>
                <a:gd name="T10" fmla="*/ 0 w 188"/>
                <a:gd name="T11" fmla="*/ 113 h 121"/>
                <a:gd name="T12" fmla="*/ 1 w 188"/>
                <a:gd name="T13" fmla="*/ 113 h 121"/>
                <a:gd name="T14" fmla="*/ 12 w 188"/>
                <a:gd name="T15" fmla="*/ 121 h 121"/>
                <a:gd name="T16" fmla="*/ 176 w 188"/>
                <a:gd name="T17" fmla="*/ 121 h 121"/>
                <a:gd name="T18" fmla="*/ 187 w 188"/>
                <a:gd name="T19" fmla="*/ 113 h 121"/>
                <a:gd name="T20" fmla="*/ 188 w 188"/>
                <a:gd name="T21" fmla="*/ 113 h 121"/>
                <a:gd name="T22" fmla="*/ 188 w 188"/>
                <a:gd name="T23" fmla="*/ 109 h 121"/>
                <a:gd name="T24" fmla="*/ 188 w 188"/>
                <a:gd name="T25" fmla="*/ 95 h 121"/>
                <a:gd name="T26" fmla="*/ 188 w 188"/>
                <a:gd name="T27" fmla="*/ 11 h 121"/>
                <a:gd name="T28" fmla="*/ 176 w 188"/>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21">
                  <a:moveTo>
                    <a:pt x="176" y="0"/>
                  </a:moveTo>
                  <a:cubicBezTo>
                    <a:pt x="12" y="0"/>
                    <a:pt x="12" y="0"/>
                    <a:pt x="12" y="0"/>
                  </a:cubicBezTo>
                  <a:cubicBezTo>
                    <a:pt x="5" y="0"/>
                    <a:pt x="0" y="5"/>
                    <a:pt x="0" y="11"/>
                  </a:cubicBezTo>
                  <a:cubicBezTo>
                    <a:pt x="0" y="95"/>
                    <a:pt x="0" y="95"/>
                    <a:pt x="0" y="95"/>
                  </a:cubicBezTo>
                  <a:cubicBezTo>
                    <a:pt x="0" y="109"/>
                    <a:pt x="0" y="109"/>
                    <a:pt x="0" y="109"/>
                  </a:cubicBezTo>
                  <a:cubicBezTo>
                    <a:pt x="0" y="113"/>
                    <a:pt x="0" y="113"/>
                    <a:pt x="0" y="113"/>
                  </a:cubicBezTo>
                  <a:cubicBezTo>
                    <a:pt x="1" y="113"/>
                    <a:pt x="1" y="113"/>
                    <a:pt x="1" y="113"/>
                  </a:cubicBezTo>
                  <a:cubicBezTo>
                    <a:pt x="2" y="117"/>
                    <a:pt x="6" y="121"/>
                    <a:pt x="12" y="121"/>
                  </a:cubicBezTo>
                  <a:cubicBezTo>
                    <a:pt x="176" y="121"/>
                    <a:pt x="176" y="121"/>
                    <a:pt x="176" y="121"/>
                  </a:cubicBezTo>
                  <a:cubicBezTo>
                    <a:pt x="181" y="121"/>
                    <a:pt x="186" y="117"/>
                    <a:pt x="187" y="113"/>
                  </a:cubicBezTo>
                  <a:cubicBezTo>
                    <a:pt x="188" y="113"/>
                    <a:pt x="188" y="113"/>
                    <a:pt x="188" y="113"/>
                  </a:cubicBezTo>
                  <a:cubicBezTo>
                    <a:pt x="188" y="109"/>
                    <a:pt x="188" y="109"/>
                    <a:pt x="188" y="109"/>
                  </a:cubicBezTo>
                  <a:cubicBezTo>
                    <a:pt x="188" y="95"/>
                    <a:pt x="188" y="95"/>
                    <a:pt x="188" y="95"/>
                  </a:cubicBezTo>
                  <a:cubicBezTo>
                    <a:pt x="188" y="11"/>
                    <a:pt x="188" y="11"/>
                    <a:pt x="188" y="11"/>
                  </a:cubicBezTo>
                  <a:cubicBezTo>
                    <a:pt x="188" y="5"/>
                    <a:pt x="182" y="0"/>
                    <a:pt x="176" y="0"/>
                  </a:cubicBez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 name="Freeform 904">
              <a:extLst>
                <a:ext uri="{FF2B5EF4-FFF2-40B4-BE49-F238E27FC236}">
                  <a16:creationId xmlns:a16="http://schemas.microsoft.com/office/drawing/2014/main" id="{8EFFAF7D-C0D9-4906-9588-79EF22EFE5D7}"/>
                </a:ext>
              </a:extLst>
            </p:cNvPr>
            <p:cNvSpPr>
              <a:spLocks/>
            </p:cNvSpPr>
            <p:nvPr/>
          </p:nvSpPr>
          <p:spPr bwMode="auto">
            <a:xfrm>
              <a:off x="18222914" y="11701463"/>
              <a:ext cx="566738" cy="350838"/>
            </a:xfrm>
            <a:custGeom>
              <a:avLst/>
              <a:gdLst>
                <a:gd name="T0" fmla="*/ 167 w 171"/>
                <a:gd name="T1" fmla="*/ 106 h 106"/>
                <a:gd name="T2" fmla="*/ 3 w 171"/>
                <a:gd name="T3" fmla="*/ 106 h 106"/>
                <a:gd name="T4" fmla="*/ 0 w 171"/>
                <a:gd name="T5" fmla="*/ 102 h 106"/>
                <a:gd name="T6" fmla="*/ 0 w 171"/>
                <a:gd name="T7" fmla="*/ 4 h 106"/>
                <a:gd name="T8" fmla="*/ 3 w 171"/>
                <a:gd name="T9" fmla="*/ 0 h 106"/>
                <a:gd name="T10" fmla="*/ 167 w 171"/>
                <a:gd name="T11" fmla="*/ 0 h 106"/>
                <a:gd name="T12" fmla="*/ 171 w 171"/>
                <a:gd name="T13" fmla="*/ 4 h 106"/>
                <a:gd name="T14" fmla="*/ 171 w 171"/>
                <a:gd name="T15" fmla="*/ 102 h 106"/>
                <a:gd name="T16" fmla="*/ 167 w 171"/>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06">
                  <a:moveTo>
                    <a:pt x="167" y="106"/>
                  </a:moveTo>
                  <a:cubicBezTo>
                    <a:pt x="3" y="106"/>
                    <a:pt x="3" y="106"/>
                    <a:pt x="3" y="106"/>
                  </a:cubicBezTo>
                  <a:cubicBezTo>
                    <a:pt x="1" y="106"/>
                    <a:pt x="0" y="104"/>
                    <a:pt x="0" y="102"/>
                  </a:cubicBezTo>
                  <a:cubicBezTo>
                    <a:pt x="0" y="4"/>
                    <a:pt x="0" y="4"/>
                    <a:pt x="0" y="4"/>
                  </a:cubicBezTo>
                  <a:cubicBezTo>
                    <a:pt x="0" y="2"/>
                    <a:pt x="1" y="0"/>
                    <a:pt x="3" y="0"/>
                  </a:cubicBezTo>
                  <a:cubicBezTo>
                    <a:pt x="167" y="0"/>
                    <a:pt x="167" y="0"/>
                    <a:pt x="167" y="0"/>
                  </a:cubicBezTo>
                  <a:cubicBezTo>
                    <a:pt x="170" y="0"/>
                    <a:pt x="171" y="2"/>
                    <a:pt x="171" y="4"/>
                  </a:cubicBezTo>
                  <a:cubicBezTo>
                    <a:pt x="171" y="102"/>
                    <a:pt x="171" y="102"/>
                    <a:pt x="171" y="102"/>
                  </a:cubicBezTo>
                  <a:cubicBezTo>
                    <a:pt x="171" y="104"/>
                    <a:pt x="170" y="106"/>
                    <a:pt x="167" y="106"/>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 name="Freeform 905">
              <a:extLst>
                <a:ext uri="{FF2B5EF4-FFF2-40B4-BE49-F238E27FC236}">
                  <a16:creationId xmlns:a16="http://schemas.microsoft.com/office/drawing/2014/main" id="{8DE0A86A-D67F-4651-BB78-114A56431EB5}"/>
                </a:ext>
              </a:extLst>
            </p:cNvPr>
            <p:cNvSpPr>
              <a:spLocks/>
            </p:cNvSpPr>
            <p:nvPr/>
          </p:nvSpPr>
          <p:spPr bwMode="auto">
            <a:xfrm>
              <a:off x="18437226" y="11796713"/>
              <a:ext cx="136525" cy="155575"/>
            </a:xfrm>
            <a:custGeom>
              <a:avLst/>
              <a:gdLst>
                <a:gd name="T0" fmla="*/ 4 w 41"/>
                <a:gd name="T1" fmla="*/ 1 h 47"/>
                <a:gd name="T2" fmla="*/ 39 w 41"/>
                <a:gd name="T3" fmla="*/ 22 h 47"/>
                <a:gd name="T4" fmla="*/ 39 w 41"/>
                <a:gd name="T5" fmla="*/ 26 h 47"/>
                <a:gd name="T6" fmla="*/ 4 w 41"/>
                <a:gd name="T7" fmla="*/ 46 h 47"/>
                <a:gd name="T8" fmla="*/ 0 w 41"/>
                <a:gd name="T9" fmla="*/ 44 h 47"/>
                <a:gd name="T10" fmla="*/ 0 w 41"/>
                <a:gd name="T11" fmla="*/ 3 h 47"/>
                <a:gd name="T12" fmla="*/ 4 w 41"/>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41" h="47">
                  <a:moveTo>
                    <a:pt x="4" y="1"/>
                  </a:moveTo>
                  <a:cubicBezTo>
                    <a:pt x="39" y="22"/>
                    <a:pt x="39" y="22"/>
                    <a:pt x="39" y="22"/>
                  </a:cubicBezTo>
                  <a:cubicBezTo>
                    <a:pt x="41" y="23"/>
                    <a:pt x="41" y="25"/>
                    <a:pt x="39" y="26"/>
                  </a:cubicBezTo>
                  <a:cubicBezTo>
                    <a:pt x="4" y="46"/>
                    <a:pt x="4" y="46"/>
                    <a:pt x="4" y="46"/>
                  </a:cubicBezTo>
                  <a:cubicBezTo>
                    <a:pt x="2" y="47"/>
                    <a:pt x="0" y="46"/>
                    <a:pt x="0" y="44"/>
                  </a:cubicBezTo>
                  <a:cubicBezTo>
                    <a:pt x="0" y="3"/>
                    <a:pt x="0" y="3"/>
                    <a:pt x="0" y="3"/>
                  </a:cubicBezTo>
                  <a:cubicBezTo>
                    <a:pt x="0" y="2"/>
                    <a:pt x="2" y="0"/>
                    <a:pt x="4" y="1"/>
                  </a:cubicBezTo>
                  <a:close/>
                </a:path>
              </a:pathLst>
            </a:cu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 name="Rectangle 906">
              <a:extLst>
                <a:ext uri="{FF2B5EF4-FFF2-40B4-BE49-F238E27FC236}">
                  <a16:creationId xmlns:a16="http://schemas.microsoft.com/office/drawing/2014/main" id="{A5DF7EC7-9434-49BD-9490-77BF2F11FEF7}"/>
                </a:ext>
              </a:extLst>
            </p:cNvPr>
            <p:cNvSpPr>
              <a:spLocks noChangeArrowheads="1"/>
            </p:cNvSpPr>
            <p:nvPr/>
          </p:nvSpPr>
          <p:spPr bwMode="auto">
            <a:xfrm>
              <a:off x="18222914" y="12015788"/>
              <a:ext cx="566738"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 name="Rectangle 907">
              <a:extLst>
                <a:ext uri="{FF2B5EF4-FFF2-40B4-BE49-F238E27FC236}">
                  <a16:creationId xmlns:a16="http://schemas.microsoft.com/office/drawing/2014/main" id="{9E482987-0D21-4BE4-9307-AF40DA814662}"/>
                </a:ext>
              </a:extLst>
            </p:cNvPr>
            <p:cNvSpPr>
              <a:spLocks noChangeArrowheads="1"/>
            </p:cNvSpPr>
            <p:nvPr/>
          </p:nvSpPr>
          <p:spPr bwMode="auto">
            <a:xfrm>
              <a:off x="18222914" y="12015788"/>
              <a:ext cx="298450" cy="6350"/>
            </a:xfrm>
            <a:prstGeom prst="rect">
              <a:avLst/>
            </a:prstGeom>
            <a:solidFill>
              <a:srgbClr val="F266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 name="Oval 908">
              <a:extLst>
                <a:ext uri="{FF2B5EF4-FFF2-40B4-BE49-F238E27FC236}">
                  <a16:creationId xmlns:a16="http://schemas.microsoft.com/office/drawing/2014/main" id="{21E34F91-674E-4B25-9F14-FD7458142654}"/>
                </a:ext>
              </a:extLst>
            </p:cNvPr>
            <p:cNvSpPr>
              <a:spLocks noChangeArrowheads="1"/>
            </p:cNvSpPr>
            <p:nvPr/>
          </p:nvSpPr>
          <p:spPr bwMode="auto">
            <a:xfrm>
              <a:off x="18507076" y="12006263"/>
              <a:ext cx="26988" cy="25400"/>
            </a:xfrm>
            <a:prstGeom prst="ellipse">
              <a:avLst/>
            </a:pr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 name="Oval 909">
              <a:extLst>
                <a:ext uri="{FF2B5EF4-FFF2-40B4-BE49-F238E27FC236}">
                  <a16:creationId xmlns:a16="http://schemas.microsoft.com/office/drawing/2014/main" id="{BE4517FF-C5A6-4DB4-9D96-C9B82ACEC5A8}"/>
                </a:ext>
              </a:extLst>
            </p:cNvPr>
            <p:cNvSpPr>
              <a:spLocks noChangeArrowheads="1"/>
            </p:cNvSpPr>
            <p:nvPr/>
          </p:nvSpPr>
          <p:spPr bwMode="auto">
            <a:xfrm>
              <a:off x="18515014" y="12012613"/>
              <a:ext cx="12700" cy="127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3" name="กลุ่ม 633">
            <a:extLst>
              <a:ext uri="{FF2B5EF4-FFF2-40B4-BE49-F238E27FC236}">
                <a16:creationId xmlns:a16="http://schemas.microsoft.com/office/drawing/2014/main" id="{9C56A5CE-BECA-494D-8B56-515C0FCA0917}"/>
              </a:ext>
            </a:extLst>
          </p:cNvPr>
          <p:cNvGrpSpPr/>
          <p:nvPr/>
        </p:nvGrpSpPr>
        <p:grpSpPr>
          <a:xfrm rot="19055449">
            <a:off x="1007186" y="3758805"/>
            <a:ext cx="2100530" cy="897419"/>
            <a:chOff x="18159414" y="12174538"/>
            <a:chExt cx="739775" cy="347663"/>
          </a:xfrm>
        </p:grpSpPr>
        <p:sp>
          <p:nvSpPr>
            <p:cNvPr id="14" name="Freeform 936">
              <a:extLst>
                <a:ext uri="{FF2B5EF4-FFF2-40B4-BE49-F238E27FC236}">
                  <a16:creationId xmlns:a16="http://schemas.microsoft.com/office/drawing/2014/main" id="{E62C7538-AC2D-496F-BB18-6F94F9E80860}"/>
                </a:ext>
              </a:extLst>
            </p:cNvPr>
            <p:cNvSpPr>
              <a:spLocks/>
            </p:cNvSpPr>
            <p:nvPr/>
          </p:nvSpPr>
          <p:spPr bwMode="auto">
            <a:xfrm>
              <a:off x="18159414" y="12174538"/>
              <a:ext cx="739775" cy="347663"/>
            </a:xfrm>
            <a:custGeom>
              <a:avLst/>
              <a:gdLst>
                <a:gd name="T0" fmla="*/ 223 w 223"/>
                <a:gd name="T1" fmla="*/ 95 h 105"/>
                <a:gd name="T2" fmla="*/ 213 w 223"/>
                <a:gd name="T3" fmla="*/ 105 h 105"/>
                <a:gd name="T4" fmla="*/ 10 w 223"/>
                <a:gd name="T5" fmla="*/ 105 h 105"/>
                <a:gd name="T6" fmla="*/ 0 w 223"/>
                <a:gd name="T7" fmla="*/ 95 h 105"/>
                <a:gd name="T8" fmla="*/ 0 w 223"/>
                <a:gd name="T9" fmla="*/ 10 h 105"/>
                <a:gd name="T10" fmla="*/ 10 w 223"/>
                <a:gd name="T11" fmla="*/ 0 h 105"/>
                <a:gd name="T12" fmla="*/ 213 w 223"/>
                <a:gd name="T13" fmla="*/ 0 h 105"/>
                <a:gd name="T14" fmla="*/ 223 w 223"/>
                <a:gd name="T15" fmla="*/ 10 h 105"/>
                <a:gd name="T16" fmla="*/ 223 w 223"/>
                <a:gd name="T1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105">
                  <a:moveTo>
                    <a:pt x="223" y="95"/>
                  </a:moveTo>
                  <a:cubicBezTo>
                    <a:pt x="223" y="100"/>
                    <a:pt x="219" y="105"/>
                    <a:pt x="213" y="105"/>
                  </a:cubicBezTo>
                  <a:cubicBezTo>
                    <a:pt x="10" y="105"/>
                    <a:pt x="10" y="105"/>
                    <a:pt x="10" y="105"/>
                  </a:cubicBezTo>
                  <a:cubicBezTo>
                    <a:pt x="4" y="105"/>
                    <a:pt x="0" y="100"/>
                    <a:pt x="0" y="95"/>
                  </a:cubicBezTo>
                  <a:cubicBezTo>
                    <a:pt x="0" y="10"/>
                    <a:pt x="0" y="10"/>
                    <a:pt x="0" y="10"/>
                  </a:cubicBezTo>
                  <a:cubicBezTo>
                    <a:pt x="0" y="5"/>
                    <a:pt x="4" y="0"/>
                    <a:pt x="10" y="0"/>
                  </a:cubicBezTo>
                  <a:cubicBezTo>
                    <a:pt x="213" y="0"/>
                    <a:pt x="213" y="0"/>
                    <a:pt x="213" y="0"/>
                  </a:cubicBezTo>
                  <a:cubicBezTo>
                    <a:pt x="219" y="0"/>
                    <a:pt x="223" y="5"/>
                    <a:pt x="223" y="10"/>
                  </a:cubicBezTo>
                  <a:lnTo>
                    <a:pt x="223" y="95"/>
                  </a:ln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Rectangle 937">
              <a:extLst>
                <a:ext uri="{FF2B5EF4-FFF2-40B4-BE49-F238E27FC236}">
                  <a16:creationId xmlns:a16="http://schemas.microsoft.com/office/drawing/2014/main" id="{1E01B453-1BC4-499E-83C9-154BE871E916}"/>
                </a:ext>
              </a:extLst>
            </p:cNvPr>
            <p:cNvSpPr>
              <a:spLocks noChangeArrowheads="1"/>
            </p:cNvSpPr>
            <p:nvPr/>
          </p:nvSpPr>
          <p:spPr bwMode="auto">
            <a:xfrm>
              <a:off x="18180051"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 name="Rectangle 938">
              <a:extLst>
                <a:ext uri="{FF2B5EF4-FFF2-40B4-BE49-F238E27FC236}">
                  <a16:creationId xmlns:a16="http://schemas.microsoft.com/office/drawing/2014/main" id="{69DE6E8E-6E84-413A-8540-5C1416AED5B0}"/>
                </a:ext>
              </a:extLst>
            </p:cNvPr>
            <p:cNvSpPr>
              <a:spLocks noChangeArrowheads="1"/>
            </p:cNvSpPr>
            <p:nvPr/>
          </p:nvSpPr>
          <p:spPr bwMode="auto">
            <a:xfrm>
              <a:off x="18238789"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 name="Rectangle 939">
              <a:extLst>
                <a:ext uri="{FF2B5EF4-FFF2-40B4-BE49-F238E27FC236}">
                  <a16:creationId xmlns:a16="http://schemas.microsoft.com/office/drawing/2014/main" id="{0DDCD25F-3E3E-4690-81A0-E14DA5F677D1}"/>
                </a:ext>
              </a:extLst>
            </p:cNvPr>
            <p:cNvSpPr>
              <a:spLocks noChangeArrowheads="1"/>
            </p:cNvSpPr>
            <p:nvPr/>
          </p:nvSpPr>
          <p:spPr bwMode="auto">
            <a:xfrm>
              <a:off x="18299114"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 name="Rectangle 940">
              <a:extLst>
                <a:ext uri="{FF2B5EF4-FFF2-40B4-BE49-F238E27FC236}">
                  <a16:creationId xmlns:a16="http://schemas.microsoft.com/office/drawing/2014/main" id="{793D4251-2C58-4513-88E4-55D846F56FC6}"/>
                </a:ext>
              </a:extLst>
            </p:cNvPr>
            <p:cNvSpPr>
              <a:spLocks noChangeArrowheads="1"/>
            </p:cNvSpPr>
            <p:nvPr/>
          </p:nvSpPr>
          <p:spPr bwMode="auto">
            <a:xfrm>
              <a:off x="18357851" y="12220576"/>
              <a:ext cx="44450"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 name="Rectangle 941">
              <a:extLst>
                <a:ext uri="{FF2B5EF4-FFF2-40B4-BE49-F238E27FC236}">
                  <a16:creationId xmlns:a16="http://schemas.microsoft.com/office/drawing/2014/main" id="{B427F04E-3919-4AAA-9338-7B776BB5CE9A}"/>
                </a:ext>
              </a:extLst>
            </p:cNvPr>
            <p:cNvSpPr>
              <a:spLocks noChangeArrowheads="1"/>
            </p:cNvSpPr>
            <p:nvPr/>
          </p:nvSpPr>
          <p:spPr bwMode="auto">
            <a:xfrm>
              <a:off x="18478501"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 name="Rectangle 942">
              <a:extLst>
                <a:ext uri="{FF2B5EF4-FFF2-40B4-BE49-F238E27FC236}">
                  <a16:creationId xmlns:a16="http://schemas.microsoft.com/office/drawing/2014/main" id="{24FAC744-41AA-4BFA-8703-A2BD3FF19481}"/>
                </a:ext>
              </a:extLst>
            </p:cNvPr>
            <p:cNvSpPr>
              <a:spLocks noChangeArrowheads="1"/>
            </p:cNvSpPr>
            <p:nvPr/>
          </p:nvSpPr>
          <p:spPr bwMode="auto">
            <a:xfrm>
              <a:off x="18537239"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 name="Rectangle 943">
              <a:extLst>
                <a:ext uri="{FF2B5EF4-FFF2-40B4-BE49-F238E27FC236}">
                  <a16:creationId xmlns:a16="http://schemas.microsoft.com/office/drawing/2014/main" id="{364D5C39-5AF5-4AE8-A93C-B9E8B2A3AD89}"/>
                </a:ext>
              </a:extLst>
            </p:cNvPr>
            <p:cNvSpPr>
              <a:spLocks noChangeArrowheads="1"/>
            </p:cNvSpPr>
            <p:nvPr/>
          </p:nvSpPr>
          <p:spPr bwMode="auto">
            <a:xfrm>
              <a:off x="18597564"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 name="Rectangle 944">
              <a:extLst>
                <a:ext uri="{FF2B5EF4-FFF2-40B4-BE49-F238E27FC236}">
                  <a16:creationId xmlns:a16="http://schemas.microsoft.com/office/drawing/2014/main" id="{1A84224C-8F0F-4BA9-A778-52A9A20A6A02}"/>
                </a:ext>
              </a:extLst>
            </p:cNvPr>
            <p:cNvSpPr>
              <a:spLocks noChangeArrowheads="1"/>
            </p:cNvSpPr>
            <p:nvPr/>
          </p:nvSpPr>
          <p:spPr bwMode="auto">
            <a:xfrm>
              <a:off x="18656301" y="12220576"/>
              <a:ext cx="42863"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 name="Rectangle 945">
              <a:extLst>
                <a:ext uri="{FF2B5EF4-FFF2-40B4-BE49-F238E27FC236}">
                  <a16:creationId xmlns:a16="http://schemas.microsoft.com/office/drawing/2014/main" id="{6EDAF34F-EED0-427E-B3B2-89C613983E1C}"/>
                </a:ext>
              </a:extLst>
            </p:cNvPr>
            <p:cNvSpPr>
              <a:spLocks noChangeArrowheads="1"/>
            </p:cNvSpPr>
            <p:nvPr/>
          </p:nvSpPr>
          <p:spPr bwMode="auto">
            <a:xfrm>
              <a:off x="18772189" y="12220576"/>
              <a:ext cx="47625"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 name="Rectangle 946">
              <a:extLst>
                <a:ext uri="{FF2B5EF4-FFF2-40B4-BE49-F238E27FC236}">
                  <a16:creationId xmlns:a16="http://schemas.microsoft.com/office/drawing/2014/main" id="{CAE99451-0F0F-4063-8D4E-7F0DCBA94512}"/>
                </a:ext>
              </a:extLst>
            </p:cNvPr>
            <p:cNvSpPr>
              <a:spLocks noChangeArrowheads="1"/>
            </p:cNvSpPr>
            <p:nvPr/>
          </p:nvSpPr>
          <p:spPr bwMode="auto">
            <a:xfrm>
              <a:off x="18832514" y="12220576"/>
              <a:ext cx="46038" cy="2381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Rectangle 947">
              <a:extLst>
                <a:ext uri="{FF2B5EF4-FFF2-40B4-BE49-F238E27FC236}">
                  <a16:creationId xmlns:a16="http://schemas.microsoft.com/office/drawing/2014/main" id="{1D0172CB-936E-40E2-A10C-6830291CB19E}"/>
                </a:ext>
              </a:extLst>
            </p:cNvPr>
            <p:cNvSpPr>
              <a:spLocks noChangeArrowheads="1"/>
            </p:cNvSpPr>
            <p:nvPr/>
          </p:nvSpPr>
          <p:spPr bwMode="auto">
            <a:xfrm>
              <a:off x="1818005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Rectangle 948">
              <a:extLst>
                <a:ext uri="{FF2B5EF4-FFF2-40B4-BE49-F238E27FC236}">
                  <a16:creationId xmlns:a16="http://schemas.microsoft.com/office/drawing/2014/main" id="{F0F48129-4B99-4D96-AF16-56BD9A25A0A6}"/>
                </a:ext>
              </a:extLst>
            </p:cNvPr>
            <p:cNvSpPr>
              <a:spLocks noChangeArrowheads="1"/>
            </p:cNvSpPr>
            <p:nvPr/>
          </p:nvSpPr>
          <p:spPr bwMode="auto">
            <a:xfrm>
              <a:off x="18232439"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Rectangle 949">
              <a:extLst>
                <a:ext uri="{FF2B5EF4-FFF2-40B4-BE49-F238E27FC236}">
                  <a16:creationId xmlns:a16="http://schemas.microsoft.com/office/drawing/2014/main" id="{F4443289-DB1B-422B-B23A-9C64F22B7674}"/>
                </a:ext>
              </a:extLst>
            </p:cNvPr>
            <p:cNvSpPr>
              <a:spLocks noChangeArrowheads="1"/>
            </p:cNvSpPr>
            <p:nvPr/>
          </p:nvSpPr>
          <p:spPr bwMode="auto">
            <a:xfrm>
              <a:off x="18284826" y="12257088"/>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Rectangle 950">
              <a:extLst>
                <a:ext uri="{FF2B5EF4-FFF2-40B4-BE49-F238E27FC236}">
                  <a16:creationId xmlns:a16="http://schemas.microsoft.com/office/drawing/2014/main" id="{339E866A-973C-4086-823E-D1BB857C34A0}"/>
                </a:ext>
              </a:extLst>
            </p:cNvPr>
            <p:cNvSpPr>
              <a:spLocks noChangeArrowheads="1"/>
            </p:cNvSpPr>
            <p:nvPr/>
          </p:nvSpPr>
          <p:spPr bwMode="auto">
            <a:xfrm>
              <a:off x="1833880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Rectangle 951">
              <a:extLst>
                <a:ext uri="{FF2B5EF4-FFF2-40B4-BE49-F238E27FC236}">
                  <a16:creationId xmlns:a16="http://schemas.microsoft.com/office/drawing/2014/main" id="{C58869C7-48AB-4F2C-8DCC-93F8FDC995E4}"/>
                </a:ext>
              </a:extLst>
            </p:cNvPr>
            <p:cNvSpPr>
              <a:spLocks noChangeArrowheads="1"/>
            </p:cNvSpPr>
            <p:nvPr/>
          </p:nvSpPr>
          <p:spPr bwMode="auto">
            <a:xfrm>
              <a:off x="18391189"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Rectangle 952">
              <a:extLst>
                <a:ext uri="{FF2B5EF4-FFF2-40B4-BE49-F238E27FC236}">
                  <a16:creationId xmlns:a16="http://schemas.microsoft.com/office/drawing/2014/main" id="{12C5CCF9-DD7D-4A06-88D2-E1C7FBBB9EDF}"/>
                </a:ext>
              </a:extLst>
            </p:cNvPr>
            <p:cNvSpPr>
              <a:spLocks noChangeArrowheads="1"/>
            </p:cNvSpPr>
            <p:nvPr/>
          </p:nvSpPr>
          <p:spPr bwMode="auto">
            <a:xfrm>
              <a:off x="18445164"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Rectangle 953">
              <a:extLst>
                <a:ext uri="{FF2B5EF4-FFF2-40B4-BE49-F238E27FC236}">
                  <a16:creationId xmlns:a16="http://schemas.microsoft.com/office/drawing/2014/main" id="{F429F353-2B16-4BB9-856B-BEF1C306664A}"/>
                </a:ext>
              </a:extLst>
            </p:cNvPr>
            <p:cNvSpPr>
              <a:spLocks noChangeArrowheads="1"/>
            </p:cNvSpPr>
            <p:nvPr/>
          </p:nvSpPr>
          <p:spPr bwMode="auto">
            <a:xfrm>
              <a:off x="1849755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Rectangle 954">
              <a:extLst>
                <a:ext uri="{FF2B5EF4-FFF2-40B4-BE49-F238E27FC236}">
                  <a16:creationId xmlns:a16="http://schemas.microsoft.com/office/drawing/2014/main" id="{299F8D3A-5BA2-45E6-B478-2F479F1E1FAA}"/>
                </a:ext>
              </a:extLst>
            </p:cNvPr>
            <p:cNvSpPr>
              <a:spLocks noChangeArrowheads="1"/>
            </p:cNvSpPr>
            <p:nvPr/>
          </p:nvSpPr>
          <p:spPr bwMode="auto">
            <a:xfrm>
              <a:off x="18549939" y="12257088"/>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Rectangle 955">
              <a:extLst>
                <a:ext uri="{FF2B5EF4-FFF2-40B4-BE49-F238E27FC236}">
                  <a16:creationId xmlns:a16="http://schemas.microsoft.com/office/drawing/2014/main" id="{98421073-5B9F-489B-8737-A3DA51E3411E}"/>
                </a:ext>
              </a:extLst>
            </p:cNvPr>
            <p:cNvSpPr>
              <a:spLocks noChangeArrowheads="1"/>
            </p:cNvSpPr>
            <p:nvPr/>
          </p:nvSpPr>
          <p:spPr bwMode="auto">
            <a:xfrm>
              <a:off x="18603914"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Rectangle 956">
              <a:extLst>
                <a:ext uri="{FF2B5EF4-FFF2-40B4-BE49-F238E27FC236}">
                  <a16:creationId xmlns:a16="http://schemas.microsoft.com/office/drawing/2014/main" id="{071FFA23-A3D6-481F-8788-6AAB7AAD81EB}"/>
                </a:ext>
              </a:extLst>
            </p:cNvPr>
            <p:cNvSpPr>
              <a:spLocks noChangeArrowheads="1"/>
            </p:cNvSpPr>
            <p:nvPr/>
          </p:nvSpPr>
          <p:spPr bwMode="auto">
            <a:xfrm>
              <a:off x="18656301"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Rectangle 957">
              <a:extLst>
                <a:ext uri="{FF2B5EF4-FFF2-40B4-BE49-F238E27FC236}">
                  <a16:creationId xmlns:a16="http://schemas.microsoft.com/office/drawing/2014/main" id="{9798B409-0CA4-49B6-AF30-A7745C3FDC41}"/>
                </a:ext>
              </a:extLst>
            </p:cNvPr>
            <p:cNvSpPr>
              <a:spLocks noChangeArrowheads="1"/>
            </p:cNvSpPr>
            <p:nvPr/>
          </p:nvSpPr>
          <p:spPr bwMode="auto">
            <a:xfrm>
              <a:off x="18710276"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Rectangle 958">
              <a:extLst>
                <a:ext uri="{FF2B5EF4-FFF2-40B4-BE49-F238E27FC236}">
                  <a16:creationId xmlns:a16="http://schemas.microsoft.com/office/drawing/2014/main" id="{FAC3F70E-B9AE-4A2F-B12A-D4CCC756F7DB}"/>
                </a:ext>
              </a:extLst>
            </p:cNvPr>
            <p:cNvSpPr>
              <a:spLocks noChangeArrowheads="1"/>
            </p:cNvSpPr>
            <p:nvPr/>
          </p:nvSpPr>
          <p:spPr bwMode="auto">
            <a:xfrm>
              <a:off x="18762664" y="12257088"/>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Rectangle 959">
              <a:extLst>
                <a:ext uri="{FF2B5EF4-FFF2-40B4-BE49-F238E27FC236}">
                  <a16:creationId xmlns:a16="http://schemas.microsoft.com/office/drawing/2014/main" id="{99826FDF-D9BD-4AFA-9B0D-3C7DA32309D6}"/>
                </a:ext>
              </a:extLst>
            </p:cNvPr>
            <p:cNvSpPr>
              <a:spLocks noChangeArrowheads="1"/>
            </p:cNvSpPr>
            <p:nvPr/>
          </p:nvSpPr>
          <p:spPr bwMode="auto">
            <a:xfrm>
              <a:off x="18253076"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Rectangle 960">
              <a:extLst>
                <a:ext uri="{FF2B5EF4-FFF2-40B4-BE49-F238E27FC236}">
                  <a16:creationId xmlns:a16="http://schemas.microsoft.com/office/drawing/2014/main" id="{75350309-2C5B-4F23-BCB1-CBE8FB390E46}"/>
                </a:ext>
              </a:extLst>
            </p:cNvPr>
            <p:cNvSpPr>
              <a:spLocks noChangeArrowheads="1"/>
            </p:cNvSpPr>
            <p:nvPr/>
          </p:nvSpPr>
          <p:spPr bwMode="auto">
            <a:xfrm>
              <a:off x="1830228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Rectangle 961">
              <a:extLst>
                <a:ext uri="{FF2B5EF4-FFF2-40B4-BE49-F238E27FC236}">
                  <a16:creationId xmlns:a16="http://schemas.microsoft.com/office/drawing/2014/main" id="{4A369255-7FE2-4AAB-8978-913903AEBBB5}"/>
                </a:ext>
              </a:extLst>
            </p:cNvPr>
            <p:cNvSpPr>
              <a:spLocks noChangeArrowheads="1"/>
            </p:cNvSpPr>
            <p:nvPr/>
          </p:nvSpPr>
          <p:spPr bwMode="auto">
            <a:xfrm>
              <a:off x="18351501" y="12303126"/>
              <a:ext cx="396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Rectangle 962">
              <a:extLst>
                <a:ext uri="{FF2B5EF4-FFF2-40B4-BE49-F238E27FC236}">
                  <a16:creationId xmlns:a16="http://schemas.microsoft.com/office/drawing/2014/main" id="{1AC70479-C949-4ACC-BDB4-DC69DB886F78}"/>
                </a:ext>
              </a:extLst>
            </p:cNvPr>
            <p:cNvSpPr>
              <a:spLocks noChangeArrowheads="1"/>
            </p:cNvSpPr>
            <p:nvPr/>
          </p:nvSpPr>
          <p:spPr bwMode="auto">
            <a:xfrm>
              <a:off x="18397539" y="12303126"/>
              <a:ext cx="44450"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Rectangle 963">
              <a:extLst>
                <a:ext uri="{FF2B5EF4-FFF2-40B4-BE49-F238E27FC236}">
                  <a16:creationId xmlns:a16="http://schemas.microsoft.com/office/drawing/2014/main" id="{11A81362-FA95-4788-A551-FB6697C77828}"/>
                </a:ext>
              </a:extLst>
            </p:cNvPr>
            <p:cNvSpPr>
              <a:spLocks noChangeArrowheads="1"/>
            </p:cNvSpPr>
            <p:nvPr/>
          </p:nvSpPr>
          <p:spPr bwMode="auto">
            <a:xfrm>
              <a:off x="1844833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Rectangle 964">
              <a:extLst>
                <a:ext uri="{FF2B5EF4-FFF2-40B4-BE49-F238E27FC236}">
                  <a16:creationId xmlns:a16="http://schemas.microsoft.com/office/drawing/2014/main" id="{057D9D11-1550-4C9F-9426-0138A7DDDFA5}"/>
                </a:ext>
              </a:extLst>
            </p:cNvPr>
            <p:cNvSpPr>
              <a:spLocks noChangeArrowheads="1"/>
            </p:cNvSpPr>
            <p:nvPr/>
          </p:nvSpPr>
          <p:spPr bwMode="auto">
            <a:xfrm>
              <a:off x="18497551" y="12303126"/>
              <a:ext cx="396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Rectangle 965">
              <a:extLst>
                <a:ext uri="{FF2B5EF4-FFF2-40B4-BE49-F238E27FC236}">
                  <a16:creationId xmlns:a16="http://schemas.microsoft.com/office/drawing/2014/main" id="{99FE327F-12D0-44F6-992B-0D68996BB11F}"/>
                </a:ext>
              </a:extLst>
            </p:cNvPr>
            <p:cNvSpPr>
              <a:spLocks noChangeArrowheads="1"/>
            </p:cNvSpPr>
            <p:nvPr/>
          </p:nvSpPr>
          <p:spPr bwMode="auto">
            <a:xfrm>
              <a:off x="1854358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Rectangle 966">
              <a:extLst>
                <a:ext uri="{FF2B5EF4-FFF2-40B4-BE49-F238E27FC236}">
                  <a16:creationId xmlns:a16="http://schemas.microsoft.com/office/drawing/2014/main" id="{9761EF7C-F38F-4F39-81F1-8905514B0478}"/>
                </a:ext>
              </a:extLst>
            </p:cNvPr>
            <p:cNvSpPr>
              <a:spLocks noChangeArrowheads="1"/>
            </p:cNvSpPr>
            <p:nvPr/>
          </p:nvSpPr>
          <p:spPr bwMode="auto">
            <a:xfrm>
              <a:off x="18594389" y="12303126"/>
              <a:ext cx="396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Rectangle 967">
              <a:extLst>
                <a:ext uri="{FF2B5EF4-FFF2-40B4-BE49-F238E27FC236}">
                  <a16:creationId xmlns:a16="http://schemas.microsoft.com/office/drawing/2014/main" id="{56F58982-51DB-48C4-9C99-BF194A8405A7}"/>
                </a:ext>
              </a:extLst>
            </p:cNvPr>
            <p:cNvSpPr>
              <a:spLocks noChangeArrowheads="1"/>
            </p:cNvSpPr>
            <p:nvPr/>
          </p:nvSpPr>
          <p:spPr bwMode="auto">
            <a:xfrm>
              <a:off x="18640426"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Rectangle 968">
              <a:extLst>
                <a:ext uri="{FF2B5EF4-FFF2-40B4-BE49-F238E27FC236}">
                  <a16:creationId xmlns:a16="http://schemas.microsoft.com/office/drawing/2014/main" id="{08C5311F-A835-48F1-81A7-B82D13BC2D63}"/>
                </a:ext>
              </a:extLst>
            </p:cNvPr>
            <p:cNvSpPr>
              <a:spLocks noChangeArrowheads="1"/>
            </p:cNvSpPr>
            <p:nvPr/>
          </p:nvSpPr>
          <p:spPr bwMode="auto">
            <a:xfrm>
              <a:off x="18689639"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Rectangle 969">
              <a:extLst>
                <a:ext uri="{FF2B5EF4-FFF2-40B4-BE49-F238E27FC236}">
                  <a16:creationId xmlns:a16="http://schemas.microsoft.com/office/drawing/2014/main" id="{4605ED7E-CFB9-4651-94F3-A414FF5BCE84}"/>
                </a:ext>
              </a:extLst>
            </p:cNvPr>
            <p:cNvSpPr>
              <a:spLocks noChangeArrowheads="1"/>
            </p:cNvSpPr>
            <p:nvPr/>
          </p:nvSpPr>
          <p:spPr bwMode="auto">
            <a:xfrm>
              <a:off x="18738851" y="12303126"/>
              <a:ext cx="41275"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Rectangle 970">
              <a:extLst>
                <a:ext uri="{FF2B5EF4-FFF2-40B4-BE49-F238E27FC236}">
                  <a16:creationId xmlns:a16="http://schemas.microsoft.com/office/drawing/2014/main" id="{6A90DAFB-864B-45C7-9E91-3914182FBE79}"/>
                </a:ext>
              </a:extLst>
            </p:cNvPr>
            <p:cNvSpPr>
              <a:spLocks noChangeArrowheads="1"/>
            </p:cNvSpPr>
            <p:nvPr/>
          </p:nvSpPr>
          <p:spPr bwMode="auto">
            <a:xfrm>
              <a:off x="18786476" y="12303126"/>
              <a:ext cx="42863"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Rectangle 971">
              <a:extLst>
                <a:ext uri="{FF2B5EF4-FFF2-40B4-BE49-F238E27FC236}">
                  <a16:creationId xmlns:a16="http://schemas.microsoft.com/office/drawing/2014/main" id="{65029DA0-554F-4C6D-AA2C-C85A58EBD7A8}"/>
                </a:ext>
              </a:extLst>
            </p:cNvPr>
            <p:cNvSpPr>
              <a:spLocks noChangeArrowheads="1"/>
            </p:cNvSpPr>
            <p:nvPr/>
          </p:nvSpPr>
          <p:spPr bwMode="auto">
            <a:xfrm>
              <a:off x="18835689" y="12303126"/>
              <a:ext cx="42863" cy="57150"/>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Rectangle 972">
              <a:extLst>
                <a:ext uri="{FF2B5EF4-FFF2-40B4-BE49-F238E27FC236}">
                  <a16:creationId xmlns:a16="http://schemas.microsoft.com/office/drawing/2014/main" id="{5902ADBB-8B45-4641-9725-AC6AC636FBF9}"/>
                </a:ext>
              </a:extLst>
            </p:cNvPr>
            <p:cNvSpPr>
              <a:spLocks noChangeArrowheads="1"/>
            </p:cNvSpPr>
            <p:nvPr/>
          </p:nvSpPr>
          <p:spPr bwMode="auto">
            <a:xfrm>
              <a:off x="18265776"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Rectangle 973">
              <a:extLst>
                <a:ext uri="{FF2B5EF4-FFF2-40B4-BE49-F238E27FC236}">
                  <a16:creationId xmlns:a16="http://schemas.microsoft.com/office/drawing/2014/main" id="{236153A5-3799-4797-8E0B-681DD9B876AC}"/>
                </a:ext>
              </a:extLst>
            </p:cNvPr>
            <p:cNvSpPr>
              <a:spLocks noChangeArrowheads="1"/>
            </p:cNvSpPr>
            <p:nvPr/>
          </p:nvSpPr>
          <p:spPr bwMode="auto">
            <a:xfrm>
              <a:off x="18314989"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Rectangle 974">
              <a:extLst>
                <a:ext uri="{FF2B5EF4-FFF2-40B4-BE49-F238E27FC236}">
                  <a16:creationId xmlns:a16="http://schemas.microsoft.com/office/drawing/2014/main" id="{2B8CFDBC-139C-4AE2-9F8F-80C028BE986E}"/>
                </a:ext>
              </a:extLst>
            </p:cNvPr>
            <p:cNvSpPr>
              <a:spLocks noChangeArrowheads="1"/>
            </p:cNvSpPr>
            <p:nvPr/>
          </p:nvSpPr>
          <p:spPr bwMode="auto">
            <a:xfrm>
              <a:off x="18361026" y="12353926"/>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Rectangle 975">
              <a:extLst>
                <a:ext uri="{FF2B5EF4-FFF2-40B4-BE49-F238E27FC236}">
                  <a16:creationId xmlns:a16="http://schemas.microsoft.com/office/drawing/2014/main" id="{F5AB8E37-7501-433B-9B12-D9E11529FE0B}"/>
                </a:ext>
              </a:extLst>
            </p:cNvPr>
            <p:cNvSpPr>
              <a:spLocks noChangeArrowheads="1"/>
            </p:cNvSpPr>
            <p:nvPr/>
          </p:nvSpPr>
          <p:spPr bwMode="auto">
            <a:xfrm>
              <a:off x="18411826"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Rectangle 976">
              <a:extLst>
                <a:ext uri="{FF2B5EF4-FFF2-40B4-BE49-F238E27FC236}">
                  <a16:creationId xmlns:a16="http://schemas.microsoft.com/office/drawing/2014/main" id="{D6889A54-7C09-4F06-9F13-926635048BD7}"/>
                </a:ext>
              </a:extLst>
            </p:cNvPr>
            <p:cNvSpPr>
              <a:spLocks noChangeArrowheads="1"/>
            </p:cNvSpPr>
            <p:nvPr/>
          </p:nvSpPr>
          <p:spPr bwMode="auto">
            <a:xfrm>
              <a:off x="18457864"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Rectangle 977">
              <a:extLst>
                <a:ext uri="{FF2B5EF4-FFF2-40B4-BE49-F238E27FC236}">
                  <a16:creationId xmlns:a16="http://schemas.microsoft.com/office/drawing/2014/main" id="{D2EA2B01-37A4-4923-857E-C2A235709D45}"/>
                </a:ext>
              </a:extLst>
            </p:cNvPr>
            <p:cNvSpPr>
              <a:spLocks noChangeArrowheads="1"/>
            </p:cNvSpPr>
            <p:nvPr/>
          </p:nvSpPr>
          <p:spPr bwMode="auto">
            <a:xfrm>
              <a:off x="18507076"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Rectangle 978">
              <a:extLst>
                <a:ext uri="{FF2B5EF4-FFF2-40B4-BE49-F238E27FC236}">
                  <a16:creationId xmlns:a16="http://schemas.microsoft.com/office/drawing/2014/main" id="{2FF0ABCC-32D9-427C-92DE-3F8FBAF15A83}"/>
                </a:ext>
              </a:extLst>
            </p:cNvPr>
            <p:cNvSpPr>
              <a:spLocks noChangeArrowheads="1"/>
            </p:cNvSpPr>
            <p:nvPr/>
          </p:nvSpPr>
          <p:spPr bwMode="auto">
            <a:xfrm>
              <a:off x="18557876"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Rectangle 979">
              <a:extLst>
                <a:ext uri="{FF2B5EF4-FFF2-40B4-BE49-F238E27FC236}">
                  <a16:creationId xmlns:a16="http://schemas.microsoft.com/office/drawing/2014/main" id="{A6F3F305-F1EE-4A25-94FA-5E2C59F6AAED}"/>
                </a:ext>
              </a:extLst>
            </p:cNvPr>
            <p:cNvSpPr>
              <a:spLocks noChangeArrowheads="1"/>
            </p:cNvSpPr>
            <p:nvPr/>
          </p:nvSpPr>
          <p:spPr bwMode="auto">
            <a:xfrm>
              <a:off x="18603914"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Rectangle 980">
              <a:extLst>
                <a:ext uri="{FF2B5EF4-FFF2-40B4-BE49-F238E27FC236}">
                  <a16:creationId xmlns:a16="http://schemas.microsoft.com/office/drawing/2014/main" id="{BFD5D253-F64C-48A5-9134-0B41761BE600}"/>
                </a:ext>
              </a:extLst>
            </p:cNvPr>
            <p:cNvSpPr>
              <a:spLocks noChangeArrowheads="1"/>
            </p:cNvSpPr>
            <p:nvPr/>
          </p:nvSpPr>
          <p:spPr bwMode="auto">
            <a:xfrm>
              <a:off x="18653126"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Rectangle 981">
              <a:extLst>
                <a:ext uri="{FF2B5EF4-FFF2-40B4-BE49-F238E27FC236}">
                  <a16:creationId xmlns:a16="http://schemas.microsoft.com/office/drawing/2014/main" id="{8E0AB477-D9C0-40CE-BB06-DDC09882F254}"/>
                </a:ext>
              </a:extLst>
            </p:cNvPr>
            <p:cNvSpPr>
              <a:spLocks noChangeArrowheads="1"/>
            </p:cNvSpPr>
            <p:nvPr/>
          </p:nvSpPr>
          <p:spPr bwMode="auto">
            <a:xfrm>
              <a:off x="18703926" y="12353926"/>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Rectangle 982">
              <a:extLst>
                <a:ext uri="{FF2B5EF4-FFF2-40B4-BE49-F238E27FC236}">
                  <a16:creationId xmlns:a16="http://schemas.microsoft.com/office/drawing/2014/main" id="{1BCBA646-6EC4-4D75-AD60-2591AA64FDEF}"/>
                </a:ext>
              </a:extLst>
            </p:cNvPr>
            <p:cNvSpPr>
              <a:spLocks noChangeArrowheads="1"/>
            </p:cNvSpPr>
            <p:nvPr/>
          </p:nvSpPr>
          <p:spPr bwMode="auto">
            <a:xfrm>
              <a:off x="18749964" y="12353926"/>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Rectangle 983">
              <a:extLst>
                <a:ext uri="{FF2B5EF4-FFF2-40B4-BE49-F238E27FC236}">
                  <a16:creationId xmlns:a16="http://schemas.microsoft.com/office/drawing/2014/main" id="{606ACB3A-C83A-4A7A-86F3-2341FD7FFA84}"/>
                </a:ext>
              </a:extLst>
            </p:cNvPr>
            <p:cNvSpPr>
              <a:spLocks noChangeArrowheads="1"/>
            </p:cNvSpPr>
            <p:nvPr/>
          </p:nvSpPr>
          <p:spPr bwMode="auto">
            <a:xfrm>
              <a:off x="1828958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Rectangle 984">
              <a:extLst>
                <a:ext uri="{FF2B5EF4-FFF2-40B4-BE49-F238E27FC236}">
                  <a16:creationId xmlns:a16="http://schemas.microsoft.com/office/drawing/2014/main" id="{03F692B0-6DE4-4D92-B631-A89313A86AAE}"/>
                </a:ext>
              </a:extLst>
            </p:cNvPr>
            <p:cNvSpPr>
              <a:spLocks noChangeArrowheads="1"/>
            </p:cNvSpPr>
            <p:nvPr/>
          </p:nvSpPr>
          <p:spPr bwMode="auto">
            <a:xfrm>
              <a:off x="1833880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Rectangle 985">
              <a:extLst>
                <a:ext uri="{FF2B5EF4-FFF2-40B4-BE49-F238E27FC236}">
                  <a16:creationId xmlns:a16="http://schemas.microsoft.com/office/drawing/2014/main" id="{3F4AB403-2FD6-42BE-9F20-93BC614F282E}"/>
                </a:ext>
              </a:extLst>
            </p:cNvPr>
            <p:cNvSpPr>
              <a:spLocks noChangeArrowheads="1"/>
            </p:cNvSpPr>
            <p:nvPr/>
          </p:nvSpPr>
          <p:spPr bwMode="auto">
            <a:xfrm>
              <a:off x="1838483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Rectangle 986">
              <a:extLst>
                <a:ext uri="{FF2B5EF4-FFF2-40B4-BE49-F238E27FC236}">
                  <a16:creationId xmlns:a16="http://schemas.microsoft.com/office/drawing/2014/main" id="{A6FC216C-B8C0-4C07-93B4-07C35AEB92D6}"/>
                </a:ext>
              </a:extLst>
            </p:cNvPr>
            <p:cNvSpPr>
              <a:spLocks noChangeArrowheads="1"/>
            </p:cNvSpPr>
            <p:nvPr/>
          </p:nvSpPr>
          <p:spPr bwMode="auto">
            <a:xfrm>
              <a:off x="18434051" y="12399963"/>
              <a:ext cx="4445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Rectangle 987">
              <a:extLst>
                <a:ext uri="{FF2B5EF4-FFF2-40B4-BE49-F238E27FC236}">
                  <a16:creationId xmlns:a16="http://schemas.microsoft.com/office/drawing/2014/main" id="{E7C2D53B-D462-4A7A-BF6D-803339F6D69C}"/>
                </a:ext>
              </a:extLst>
            </p:cNvPr>
            <p:cNvSpPr>
              <a:spLocks noChangeArrowheads="1"/>
            </p:cNvSpPr>
            <p:nvPr/>
          </p:nvSpPr>
          <p:spPr bwMode="auto">
            <a:xfrm>
              <a:off x="1848485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Rectangle 988">
              <a:extLst>
                <a:ext uri="{FF2B5EF4-FFF2-40B4-BE49-F238E27FC236}">
                  <a16:creationId xmlns:a16="http://schemas.microsoft.com/office/drawing/2014/main" id="{CD65D461-F1F9-489D-9B23-8BB8BF114143}"/>
                </a:ext>
              </a:extLst>
            </p:cNvPr>
            <p:cNvSpPr>
              <a:spLocks noChangeArrowheads="1"/>
            </p:cNvSpPr>
            <p:nvPr/>
          </p:nvSpPr>
          <p:spPr bwMode="auto">
            <a:xfrm>
              <a:off x="1853088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Rectangle 989">
              <a:extLst>
                <a:ext uri="{FF2B5EF4-FFF2-40B4-BE49-F238E27FC236}">
                  <a16:creationId xmlns:a16="http://schemas.microsoft.com/office/drawing/2014/main" id="{2DF1F5BE-4918-4085-80B5-684609AACB9E}"/>
                </a:ext>
              </a:extLst>
            </p:cNvPr>
            <p:cNvSpPr>
              <a:spLocks noChangeArrowheads="1"/>
            </p:cNvSpPr>
            <p:nvPr/>
          </p:nvSpPr>
          <p:spPr bwMode="auto">
            <a:xfrm>
              <a:off x="18580101"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Rectangle 990">
              <a:extLst>
                <a:ext uri="{FF2B5EF4-FFF2-40B4-BE49-F238E27FC236}">
                  <a16:creationId xmlns:a16="http://schemas.microsoft.com/office/drawing/2014/main" id="{E7281426-F844-46AD-81BC-AC6642571085}"/>
                </a:ext>
              </a:extLst>
            </p:cNvPr>
            <p:cNvSpPr>
              <a:spLocks noChangeArrowheads="1"/>
            </p:cNvSpPr>
            <p:nvPr/>
          </p:nvSpPr>
          <p:spPr bwMode="auto">
            <a:xfrm>
              <a:off x="1863090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Rectangle 991">
              <a:extLst>
                <a:ext uri="{FF2B5EF4-FFF2-40B4-BE49-F238E27FC236}">
                  <a16:creationId xmlns:a16="http://schemas.microsoft.com/office/drawing/2014/main" id="{91A51AAE-A317-4015-B2AD-1BE5C757612B}"/>
                </a:ext>
              </a:extLst>
            </p:cNvPr>
            <p:cNvSpPr>
              <a:spLocks noChangeArrowheads="1"/>
            </p:cNvSpPr>
            <p:nvPr/>
          </p:nvSpPr>
          <p:spPr bwMode="auto">
            <a:xfrm>
              <a:off x="18676939" y="12399963"/>
              <a:ext cx="428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Rectangle 992">
              <a:extLst>
                <a:ext uri="{FF2B5EF4-FFF2-40B4-BE49-F238E27FC236}">
                  <a16:creationId xmlns:a16="http://schemas.microsoft.com/office/drawing/2014/main" id="{3401CF5D-3598-4251-A9D5-98FF6CBC8378}"/>
                </a:ext>
              </a:extLst>
            </p:cNvPr>
            <p:cNvSpPr>
              <a:spLocks noChangeArrowheads="1"/>
            </p:cNvSpPr>
            <p:nvPr/>
          </p:nvSpPr>
          <p:spPr bwMode="auto">
            <a:xfrm>
              <a:off x="18726151" y="12399963"/>
              <a:ext cx="39688"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Rectangle 993">
              <a:extLst>
                <a:ext uri="{FF2B5EF4-FFF2-40B4-BE49-F238E27FC236}">
                  <a16:creationId xmlns:a16="http://schemas.microsoft.com/office/drawing/2014/main" id="{8FDBD283-F801-49AB-9B6B-3129BBE0EEE3}"/>
                </a:ext>
              </a:extLst>
            </p:cNvPr>
            <p:cNvSpPr>
              <a:spLocks noChangeArrowheads="1"/>
            </p:cNvSpPr>
            <p:nvPr/>
          </p:nvSpPr>
          <p:spPr bwMode="auto">
            <a:xfrm>
              <a:off x="18180051" y="12303126"/>
              <a:ext cx="65088" cy="42863"/>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Rectangle 994">
              <a:extLst>
                <a:ext uri="{FF2B5EF4-FFF2-40B4-BE49-F238E27FC236}">
                  <a16:creationId xmlns:a16="http://schemas.microsoft.com/office/drawing/2014/main" id="{8A2965B1-2B3A-4B30-8B91-12D4572F6537}"/>
                </a:ext>
              </a:extLst>
            </p:cNvPr>
            <p:cNvSpPr>
              <a:spLocks noChangeArrowheads="1"/>
            </p:cNvSpPr>
            <p:nvPr/>
          </p:nvSpPr>
          <p:spPr bwMode="auto">
            <a:xfrm>
              <a:off x="18180051" y="12353926"/>
              <a:ext cx="79375"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Rectangle 995">
              <a:extLst>
                <a:ext uri="{FF2B5EF4-FFF2-40B4-BE49-F238E27FC236}">
                  <a16:creationId xmlns:a16="http://schemas.microsoft.com/office/drawing/2014/main" id="{0CB95CEA-23C5-44B3-A8EF-1A536D02F13F}"/>
                </a:ext>
              </a:extLst>
            </p:cNvPr>
            <p:cNvSpPr>
              <a:spLocks noChangeArrowheads="1"/>
            </p:cNvSpPr>
            <p:nvPr/>
          </p:nvSpPr>
          <p:spPr bwMode="auto">
            <a:xfrm>
              <a:off x="18180051" y="12399963"/>
              <a:ext cx="101600"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Rectangle 996">
              <a:extLst>
                <a:ext uri="{FF2B5EF4-FFF2-40B4-BE49-F238E27FC236}">
                  <a16:creationId xmlns:a16="http://schemas.microsoft.com/office/drawing/2014/main" id="{5BA765DA-2729-4B04-9D50-BFF2561BB2F4}"/>
                </a:ext>
              </a:extLst>
            </p:cNvPr>
            <p:cNvSpPr>
              <a:spLocks noChangeArrowheads="1"/>
            </p:cNvSpPr>
            <p:nvPr/>
          </p:nvSpPr>
          <p:spPr bwMode="auto">
            <a:xfrm>
              <a:off x="18799176" y="12353926"/>
              <a:ext cx="79375"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Rectangle 997">
              <a:extLst>
                <a:ext uri="{FF2B5EF4-FFF2-40B4-BE49-F238E27FC236}">
                  <a16:creationId xmlns:a16="http://schemas.microsoft.com/office/drawing/2014/main" id="{57CE8722-3ADD-4E18-BEF2-AEFC2FE458BF}"/>
                </a:ext>
              </a:extLst>
            </p:cNvPr>
            <p:cNvSpPr>
              <a:spLocks noChangeArrowheads="1"/>
            </p:cNvSpPr>
            <p:nvPr/>
          </p:nvSpPr>
          <p:spPr bwMode="auto">
            <a:xfrm>
              <a:off x="18811876" y="12257088"/>
              <a:ext cx="66675"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Rectangle 998">
              <a:extLst>
                <a:ext uri="{FF2B5EF4-FFF2-40B4-BE49-F238E27FC236}">
                  <a16:creationId xmlns:a16="http://schemas.microsoft.com/office/drawing/2014/main" id="{EF6AA47B-B563-4DC7-A338-87A27CFF5AA5}"/>
                </a:ext>
              </a:extLst>
            </p:cNvPr>
            <p:cNvSpPr>
              <a:spLocks noChangeArrowheads="1"/>
            </p:cNvSpPr>
            <p:nvPr/>
          </p:nvSpPr>
          <p:spPr bwMode="auto">
            <a:xfrm>
              <a:off x="18772189" y="12399963"/>
              <a:ext cx="106363" cy="3968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Rectangle 999">
              <a:extLst>
                <a:ext uri="{FF2B5EF4-FFF2-40B4-BE49-F238E27FC236}">
                  <a16:creationId xmlns:a16="http://schemas.microsoft.com/office/drawing/2014/main" id="{BE2F468A-CE82-4F22-9F8D-5A99C52467FA}"/>
                </a:ext>
              </a:extLst>
            </p:cNvPr>
            <p:cNvSpPr>
              <a:spLocks noChangeArrowheads="1"/>
            </p:cNvSpPr>
            <p:nvPr/>
          </p:nvSpPr>
          <p:spPr bwMode="auto">
            <a:xfrm>
              <a:off x="18384839" y="12446001"/>
              <a:ext cx="238125"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Rectangle 1000">
              <a:extLst>
                <a:ext uri="{FF2B5EF4-FFF2-40B4-BE49-F238E27FC236}">
                  <a16:creationId xmlns:a16="http://schemas.microsoft.com/office/drawing/2014/main" id="{0CC56E14-A54D-4A6B-9E2A-0EFDC950F11F}"/>
                </a:ext>
              </a:extLst>
            </p:cNvPr>
            <p:cNvSpPr>
              <a:spLocks noChangeArrowheads="1"/>
            </p:cNvSpPr>
            <p:nvPr/>
          </p:nvSpPr>
          <p:spPr bwMode="auto">
            <a:xfrm>
              <a:off x="18180051" y="12446001"/>
              <a:ext cx="88900"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Rectangle 1001">
              <a:extLst>
                <a:ext uri="{FF2B5EF4-FFF2-40B4-BE49-F238E27FC236}">
                  <a16:creationId xmlns:a16="http://schemas.microsoft.com/office/drawing/2014/main" id="{4881B70D-FFD2-4A88-A06C-ED9A663E4CC3}"/>
                </a:ext>
              </a:extLst>
            </p:cNvPr>
            <p:cNvSpPr>
              <a:spLocks noChangeArrowheads="1"/>
            </p:cNvSpPr>
            <p:nvPr/>
          </p:nvSpPr>
          <p:spPr bwMode="auto">
            <a:xfrm>
              <a:off x="18630901" y="12446001"/>
              <a:ext cx="101600"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Rectangle 1002">
              <a:extLst>
                <a:ext uri="{FF2B5EF4-FFF2-40B4-BE49-F238E27FC236}">
                  <a16:creationId xmlns:a16="http://schemas.microsoft.com/office/drawing/2014/main" id="{DD06F8C7-4B58-4511-AA0F-828B0A108C4A}"/>
                </a:ext>
              </a:extLst>
            </p:cNvPr>
            <p:cNvSpPr>
              <a:spLocks noChangeArrowheads="1"/>
            </p:cNvSpPr>
            <p:nvPr/>
          </p:nvSpPr>
          <p:spPr bwMode="auto">
            <a:xfrm>
              <a:off x="18278476" y="12446001"/>
              <a:ext cx="42863"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Rectangle 1003">
              <a:extLst>
                <a:ext uri="{FF2B5EF4-FFF2-40B4-BE49-F238E27FC236}">
                  <a16:creationId xmlns:a16="http://schemas.microsoft.com/office/drawing/2014/main" id="{B1D299DA-3E2F-4D65-8892-A3346BA3AA7A}"/>
                </a:ext>
              </a:extLst>
            </p:cNvPr>
            <p:cNvSpPr>
              <a:spLocks noChangeArrowheads="1"/>
            </p:cNvSpPr>
            <p:nvPr/>
          </p:nvSpPr>
          <p:spPr bwMode="auto">
            <a:xfrm>
              <a:off x="18329276" y="12446001"/>
              <a:ext cx="49213"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Rectangle 1004">
              <a:extLst>
                <a:ext uri="{FF2B5EF4-FFF2-40B4-BE49-F238E27FC236}">
                  <a16:creationId xmlns:a16="http://schemas.microsoft.com/office/drawing/2014/main" id="{6B586066-5041-4E32-A691-1B6C637FB844}"/>
                </a:ext>
              </a:extLst>
            </p:cNvPr>
            <p:cNvSpPr>
              <a:spLocks noChangeArrowheads="1"/>
            </p:cNvSpPr>
            <p:nvPr/>
          </p:nvSpPr>
          <p:spPr bwMode="auto">
            <a:xfrm>
              <a:off x="18753139" y="12469813"/>
              <a:ext cx="42863" cy="222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Rectangle 1005">
              <a:extLst>
                <a:ext uri="{FF2B5EF4-FFF2-40B4-BE49-F238E27FC236}">
                  <a16:creationId xmlns:a16="http://schemas.microsoft.com/office/drawing/2014/main" id="{BC7C6741-218F-4091-887D-AE48DC619F97}"/>
                </a:ext>
              </a:extLst>
            </p:cNvPr>
            <p:cNvSpPr>
              <a:spLocks noChangeArrowheads="1"/>
            </p:cNvSpPr>
            <p:nvPr/>
          </p:nvSpPr>
          <p:spPr bwMode="auto">
            <a:xfrm>
              <a:off x="18786476" y="12446001"/>
              <a:ext cx="42863" cy="46038"/>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Rectangle 1006">
              <a:extLst>
                <a:ext uri="{FF2B5EF4-FFF2-40B4-BE49-F238E27FC236}">
                  <a16:creationId xmlns:a16="http://schemas.microsoft.com/office/drawing/2014/main" id="{320DD845-BB42-4D27-832D-5C40873A4DA8}"/>
                </a:ext>
              </a:extLst>
            </p:cNvPr>
            <p:cNvSpPr>
              <a:spLocks noChangeArrowheads="1"/>
            </p:cNvSpPr>
            <p:nvPr/>
          </p:nvSpPr>
          <p:spPr bwMode="auto">
            <a:xfrm>
              <a:off x="18819814" y="12469813"/>
              <a:ext cx="42863" cy="22225"/>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85" name="กลุ่ม 770">
            <a:extLst>
              <a:ext uri="{FF2B5EF4-FFF2-40B4-BE49-F238E27FC236}">
                <a16:creationId xmlns:a16="http://schemas.microsoft.com/office/drawing/2014/main" id="{1315CFBC-371C-41EF-BF47-188C792ADB2C}"/>
              </a:ext>
            </a:extLst>
          </p:cNvPr>
          <p:cNvGrpSpPr/>
          <p:nvPr/>
        </p:nvGrpSpPr>
        <p:grpSpPr>
          <a:xfrm>
            <a:off x="3104287" y="3024389"/>
            <a:ext cx="2272424" cy="2456334"/>
            <a:chOff x="16913226" y="11807826"/>
            <a:chExt cx="520700" cy="619125"/>
          </a:xfrm>
        </p:grpSpPr>
        <p:sp>
          <p:nvSpPr>
            <p:cNvPr id="86" name="Freeform 890">
              <a:extLst>
                <a:ext uri="{FF2B5EF4-FFF2-40B4-BE49-F238E27FC236}">
                  <a16:creationId xmlns:a16="http://schemas.microsoft.com/office/drawing/2014/main" id="{FA820436-E88C-44CE-A25B-4496E3EE86D8}"/>
                </a:ext>
              </a:extLst>
            </p:cNvPr>
            <p:cNvSpPr>
              <a:spLocks/>
            </p:cNvSpPr>
            <p:nvPr/>
          </p:nvSpPr>
          <p:spPr bwMode="auto">
            <a:xfrm>
              <a:off x="16913226" y="11807826"/>
              <a:ext cx="460375" cy="571500"/>
            </a:xfrm>
            <a:custGeom>
              <a:avLst/>
              <a:gdLst>
                <a:gd name="T0" fmla="*/ 290 w 290"/>
                <a:gd name="T1" fmla="*/ 327 h 360"/>
                <a:gd name="T2" fmla="*/ 46 w 290"/>
                <a:gd name="T3" fmla="*/ 360 h 360"/>
                <a:gd name="T4" fmla="*/ 0 w 290"/>
                <a:gd name="T5" fmla="*/ 35 h 360"/>
                <a:gd name="T6" fmla="*/ 242 w 290"/>
                <a:gd name="T7" fmla="*/ 0 h 360"/>
                <a:gd name="T8" fmla="*/ 290 w 290"/>
                <a:gd name="T9" fmla="*/ 327 h 360"/>
              </a:gdLst>
              <a:ahLst/>
              <a:cxnLst>
                <a:cxn ang="0">
                  <a:pos x="T0" y="T1"/>
                </a:cxn>
                <a:cxn ang="0">
                  <a:pos x="T2" y="T3"/>
                </a:cxn>
                <a:cxn ang="0">
                  <a:pos x="T4" y="T5"/>
                </a:cxn>
                <a:cxn ang="0">
                  <a:pos x="T6" y="T7"/>
                </a:cxn>
                <a:cxn ang="0">
                  <a:pos x="T8" y="T9"/>
                </a:cxn>
              </a:cxnLst>
              <a:rect l="0" t="0" r="r" b="b"/>
              <a:pathLst>
                <a:path w="290" h="360">
                  <a:moveTo>
                    <a:pt x="290" y="327"/>
                  </a:moveTo>
                  <a:lnTo>
                    <a:pt x="46" y="360"/>
                  </a:lnTo>
                  <a:lnTo>
                    <a:pt x="0" y="35"/>
                  </a:lnTo>
                  <a:lnTo>
                    <a:pt x="242" y="0"/>
                  </a:lnTo>
                  <a:lnTo>
                    <a:pt x="290" y="327"/>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891">
              <a:extLst>
                <a:ext uri="{FF2B5EF4-FFF2-40B4-BE49-F238E27FC236}">
                  <a16:creationId xmlns:a16="http://schemas.microsoft.com/office/drawing/2014/main" id="{8B8A40F2-94F2-422E-98D0-169F922CCB9B}"/>
                </a:ext>
              </a:extLst>
            </p:cNvPr>
            <p:cNvSpPr>
              <a:spLocks/>
            </p:cNvSpPr>
            <p:nvPr/>
          </p:nvSpPr>
          <p:spPr bwMode="auto">
            <a:xfrm>
              <a:off x="16976726" y="11853863"/>
              <a:ext cx="457200" cy="573088"/>
            </a:xfrm>
            <a:custGeom>
              <a:avLst/>
              <a:gdLst>
                <a:gd name="T0" fmla="*/ 288 w 288"/>
                <a:gd name="T1" fmla="*/ 325 h 361"/>
                <a:gd name="T2" fmla="*/ 46 w 288"/>
                <a:gd name="T3" fmla="*/ 361 h 361"/>
                <a:gd name="T4" fmla="*/ 0 w 288"/>
                <a:gd name="T5" fmla="*/ 33 h 361"/>
                <a:gd name="T6" fmla="*/ 242 w 288"/>
                <a:gd name="T7" fmla="*/ 0 h 361"/>
                <a:gd name="T8" fmla="*/ 288 w 288"/>
                <a:gd name="T9" fmla="*/ 325 h 361"/>
              </a:gdLst>
              <a:ahLst/>
              <a:cxnLst>
                <a:cxn ang="0">
                  <a:pos x="T0" y="T1"/>
                </a:cxn>
                <a:cxn ang="0">
                  <a:pos x="T2" y="T3"/>
                </a:cxn>
                <a:cxn ang="0">
                  <a:pos x="T4" y="T5"/>
                </a:cxn>
                <a:cxn ang="0">
                  <a:pos x="T6" y="T7"/>
                </a:cxn>
                <a:cxn ang="0">
                  <a:pos x="T8" y="T9"/>
                </a:cxn>
              </a:cxnLst>
              <a:rect l="0" t="0" r="r" b="b"/>
              <a:pathLst>
                <a:path w="288" h="361">
                  <a:moveTo>
                    <a:pt x="288" y="325"/>
                  </a:moveTo>
                  <a:lnTo>
                    <a:pt x="46" y="361"/>
                  </a:lnTo>
                  <a:lnTo>
                    <a:pt x="0" y="33"/>
                  </a:lnTo>
                  <a:lnTo>
                    <a:pt x="242" y="0"/>
                  </a:lnTo>
                  <a:lnTo>
                    <a:pt x="288" y="325"/>
                  </a:ln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892">
              <a:extLst>
                <a:ext uri="{FF2B5EF4-FFF2-40B4-BE49-F238E27FC236}">
                  <a16:creationId xmlns:a16="http://schemas.microsoft.com/office/drawing/2014/main" id="{B419F9A8-F762-42B5-9D20-073B53D4291D}"/>
                </a:ext>
              </a:extLst>
            </p:cNvPr>
            <p:cNvSpPr>
              <a:spLocks/>
            </p:cNvSpPr>
            <p:nvPr/>
          </p:nvSpPr>
          <p:spPr bwMode="auto">
            <a:xfrm>
              <a:off x="17019589" y="11903076"/>
              <a:ext cx="320675" cy="100013"/>
            </a:xfrm>
            <a:custGeom>
              <a:avLst/>
              <a:gdLst>
                <a:gd name="T0" fmla="*/ 202 w 202"/>
                <a:gd name="T1" fmla="*/ 33 h 63"/>
                <a:gd name="T2" fmla="*/ 4 w 202"/>
                <a:gd name="T3" fmla="*/ 63 h 63"/>
                <a:gd name="T4" fmla="*/ 0 w 202"/>
                <a:gd name="T5" fmla="*/ 29 h 63"/>
                <a:gd name="T6" fmla="*/ 198 w 202"/>
                <a:gd name="T7" fmla="*/ 0 h 63"/>
                <a:gd name="T8" fmla="*/ 202 w 202"/>
                <a:gd name="T9" fmla="*/ 33 h 63"/>
              </a:gdLst>
              <a:ahLst/>
              <a:cxnLst>
                <a:cxn ang="0">
                  <a:pos x="T0" y="T1"/>
                </a:cxn>
                <a:cxn ang="0">
                  <a:pos x="T2" y="T3"/>
                </a:cxn>
                <a:cxn ang="0">
                  <a:pos x="T4" y="T5"/>
                </a:cxn>
                <a:cxn ang="0">
                  <a:pos x="T6" y="T7"/>
                </a:cxn>
                <a:cxn ang="0">
                  <a:pos x="T8" y="T9"/>
                </a:cxn>
              </a:cxnLst>
              <a:rect l="0" t="0" r="r" b="b"/>
              <a:pathLst>
                <a:path w="202" h="63">
                  <a:moveTo>
                    <a:pt x="202" y="33"/>
                  </a:moveTo>
                  <a:lnTo>
                    <a:pt x="4" y="63"/>
                  </a:lnTo>
                  <a:lnTo>
                    <a:pt x="0" y="29"/>
                  </a:lnTo>
                  <a:lnTo>
                    <a:pt x="198" y="0"/>
                  </a:lnTo>
                  <a:lnTo>
                    <a:pt x="202" y="33"/>
                  </a:lnTo>
                  <a:close/>
                </a:path>
              </a:pathLst>
            </a:custGeom>
            <a:solidFill>
              <a:srgbClr val="EC9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893">
              <a:extLst>
                <a:ext uri="{FF2B5EF4-FFF2-40B4-BE49-F238E27FC236}">
                  <a16:creationId xmlns:a16="http://schemas.microsoft.com/office/drawing/2014/main" id="{45CB4D9C-DC7C-4AE9-89F8-7EF5158C7555}"/>
                </a:ext>
              </a:extLst>
            </p:cNvPr>
            <p:cNvSpPr>
              <a:spLocks/>
            </p:cNvSpPr>
            <p:nvPr/>
          </p:nvSpPr>
          <p:spPr bwMode="auto">
            <a:xfrm>
              <a:off x="17029114" y="11972926"/>
              <a:ext cx="319088" cy="58738"/>
            </a:xfrm>
            <a:custGeom>
              <a:avLst/>
              <a:gdLst>
                <a:gd name="T0" fmla="*/ 201 w 201"/>
                <a:gd name="T1" fmla="*/ 10 h 37"/>
                <a:gd name="T2" fmla="*/ 0 w 201"/>
                <a:gd name="T3" fmla="*/ 37 h 37"/>
                <a:gd name="T4" fmla="*/ 0 w 201"/>
                <a:gd name="T5" fmla="*/ 27 h 37"/>
                <a:gd name="T6" fmla="*/ 199 w 201"/>
                <a:gd name="T7" fmla="*/ 0 h 37"/>
                <a:gd name="T8" fmla="*/ 201 w 201"/>
                <a:gd name="T9" fmla="*/ 10 h 37"/>
              </a:gdLst>
              <a:ahLst/>
              <a:cxnLst>
                <a:cxn ang="0">
                  <a:pos x="T0" y="T1"/>
                </a:cxn>
                <a:cxn ang="0">
                  <a:pos x="T2" y="T3"/>
                </a:cxn>
                <a:cxn ang="0">
                  <a:pos x="T4" y="T5"/>
                </a:cxn>
                <a:cxn ang="0">
                  <a:pos x="T6" y="T7"/>
                </a:cxn>
                <a:cxn ang="0">
                  <a:pos x="T8" y="T9"/>
                </a:cxn>
              </a:cxnLst>
              <a:rect l="0" t="0" r="r" b="b"/>
              <a:pathLst>
                <a:path w="201" h="37">
                  <a:moveTo>
                    <a:pt x="201" y="10"/>
                  </a:moveTo>
                  <a:lnTo>
                    <a:pt x="0" y="37"/>
                  </a:lnTo>
                  <a:lnTo>
                    <a:pt x="0" y="27"/>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894">
              <a:extLst>
                <a:ext uri="{FF2B5EF4-FFF2-40B4-BE49-F238E27FC236}">
                  <a16:creationId xmlns:a16="http://schemas.microsoft.com/office/drawing/2014/main" id="{E13E9B42-341E-406D-9C48-7B550C725646}"/>
                </a:ext>
              </a:extLst>
            </p:cNvPr>
            <p:cNvSpPr>
              <a:spLocks/>
            </p:cNvSpPr>
            <p:nvPr/>
          </p:nvSpPr>
          <p:spPr bwMode="auto">
            <a:xfrm>
              <a:off x="17032289" y="12009438"/>
              <a:ext cx="319088" cy="61913"/>
            </a:xfrm>
            <a:custGeom>
              <a:avLst/>
              <a:gdLst>
                <a:gd name="T0" fmla="*/ 201 w 201"/>
                <a:gd name="T1" fmla="*/ 10 h 39"/>
                <a:gd name="T2" fmla="*/ 2 w 201"/>
                <a:gd name="T3" fmla="*/ 39 h 39"/>
                <a:gd name="T4" fmla="*/ 0 w 201"/>
                <a:gd name="T5" fmla="*/ 29 h 39"/>
                <a:gd name="T6" fmla="*/ 199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895">
              <a:extLst>
                <a:ext uri="{FF2B5EF4-FFF2-40B4-BE49-F238E27FC236}">
                  <a16:creationId xmlns:a16="http://schemas.microsoft.com/office/drawing/2014/main" id="{33B4107D-9A8E-4D5A-9B17-91A7F0CCDEF1}"/>
                </a:ext>
              </a:extLst>
            </p:cNvPr>
            <p:cNvSpPr>
              <a:spLocks/>
            </p:cNvSpPr>
            <p:nvPr/>
          </p:nvSpPr>
          <p:spPr bwMode="auto">
            <a:xfrm>
              <a:off x="17038639" y="12045951"/>
              <a:ext cx="319088" cy="61913"/>
            </a:xfrm>
            <a:custGeom>
              <a:avLst/>
              <a:gdLst>
                <a:gd name="T0" fmla="*/ 201 w 201"/>
                <a:gd name="T1" fmla="*/ 12 h 39"/>
                <a:gd name="T2" fmla="*/ 2 w 201"/>
                <a:gd name="T3" fmla="*/ 39 h 39"/>
                <a:gd name="T4" fmla="*/ 0 w 201"/>
                <a:gd name="T5" fmla="*/ 29 h 39"/>
                <a:gd name="T6" fmla="*/ 199 w 201"/>
                <a:gd name="T7" fmla="*/ 0 h 39"/>
                <a:gd name="T8" fmla="*/ 201 w 201"/>
                <a:gd name="T9" fmla="*/ 12 h 39"/>
              </a:gdLst>
              <a:ahLst/>
              <a:cxnLst>
                <a:cxn ang="0">
                  <a:pos x="T0" y="T1"/>
                </a:cxn>
                <a:cxn ang="0">
                  <a:pos x="T2" y="T3"/>
                </a:cxn>
                <a:cxn ang="0">
                  <a:pos x="T4" y="T5"/>
                </a:cxn>
                <a:cxn ang="0">
                  <a:pos x="T6" y="T7"/>
                </a:cxn>
                <a:cxn ang="0">
                  <a:pos x="T8" y="T9"/>
                </a:cxn>
              </a:cxnLst>
              <a:rect l="0" t="0" r="r" b="b"/>
              <a:pathLst>
                <a:path w="201" h="39">
                  <a:moveTo>
                    <a:pt x="201" y="12"/>
                  </a:moveTo>
                  <a:lnTo>
                    <a:pt x="2" y="39"/>
                  </a:lnTo>
                  <a:lnTo>
                    <a:pt x="0" y="29"/>
                  </a:lnTo>
                  <a:lnTo>
                    <a:pt x="199" y="0"/>
                  </a:lnTo>
                  <a:lnTo>
                    <a:pt x="201"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896">
              <a:extLst>
                <a:ext uri="{FF2B5EF4-FFF2-40B4-BE49-F238E27FC236}">
                  <a16:creationId xmlns:a16="http://schemas.microsoft.com/office/drawing/2014/main" id="{BE29D665-F526-47D8-8C5B-A690DF77A81B}"/>
                </a:ext>
              </a:extLst>
            </p:cNvPr>
            <p:cNvSpPr>
              <a:spLocks/>
            </p:cNvSpPr>
            <p:nvPr/>
          </p:nvSpPr>
          <p:spPr bwMode="auto">
            <a:xfrm>
              <a:off x="17041814" y="12085638"/>
              <a:ext cx="319088" cy="61913"/>
            </a:xfrm>
            <a:custGeom>
              <a:avLst/>
              <a:gdLst>
                <a:gd name="T0" fmla="*/ 201 w 201"/>
                <a:gd name="T1" fmla="*/ 10 h 39"/>
                <a:gd name="T2" fmla="*/ 3 w 201"/>
                <a:gd name="T3" fmla="*/ 39 h 39"/>
                <a:gd name="T4" fmla="*/ 0 w 201"/>
                <a:gd name="T5" fmla="*/ 27 h 39"/>
                <a:gd name="T6" fmla="*/ 201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3" y="39"/>
                  </a:lnTo>
                  <a:lnTo>
                    <a:pt x="0" y="27"/>
                  </a:lnTo>
                  <a:lnTo>
                    <a:pt x="201"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897">
              <a:extLst>
                <a:ext uri="{FF2B5EF4-FFF2-40B4-BE49-F238E27FC236}">
                  <a16:creationId xmlns:a16="http://schemas.microsoft.com/office/drawing/2014/main" id="{04E344C8-5497-4F5A-99CD-572F829416DE}"/>
                </a:ext>
              </a:extLst>
            </p:cNvPr>
            <p:cNvSpPr>
              <a:spLocks/>
            </p:cNvSpPr>
            <p:nvPr/>
          </p:nvSpPr>
          <p:spPr bwMode="auto">
            <a:xfrm>
              <a:off x="17049751" y="12122151"/>
              <a:ext cx="317500" cy="61913"/>
            </a:xfrm>
            <a:custGeom>
              <a:avLst/>
              <a:gdLst>
                <a:gd name="T0" fmla="*/ 200 w 200"/>
                <a:gd name="T1" fmla="*/ 10 h 39"/>
                <a:gd name="T2" fmla="*/ 2 w 200"/>
                <a:gd name="T3" fmla="*/ 39 h 39"/>
                <a:gd name="T4" fmla="*/ 0 w 200"/>
                <a:gd name="T5" fmla="*/ 29 h 39"/>
                <a:gd name="T6" fmla="*/ 198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9"/>
                  </a:lnTo>
                  <a:lnTo>
                    <a:pt x="198"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898">
              <a:extLst>
                <a:ext uri="{FF2B5EF4-FFF2-40B4-BE49-F238E27FC236}">
                  <a16:creationId xmlns:a16="http://schemas.microsoft.com/office/drawing/2014/main" id="{991BA8BE-506D-4F38-9A9B-397A81EFDE94}"/>
                </a:ext>
              </a:extLst>
            </p:cNvPr>
            <p:cNvSpPr>
              <a:spLocks/>
            </p:cNvSpPr>
            <p:nvPr/>
          </p:nvSpPr>
          <p:spPr bwMode="auto">
            <a:xfrm>
              <a:off x="17056101" y="12158663"/>
              <a:ext cx="317500" cy="61913"/>
            </a:xfrm>
            <a:custGeom>
              <a:avLst/>
              <a:gdLst>
                <a:gd name="T0" fmla="*/ 200 w 200"/>
                <a:gd name="T1" fmla="*/ 12 h 39"/>
                <a:gd name="T2" fmla="*/ 0 w 200"/>
                <a:gd name="T3" fmla="*/ 39 h 39"/>
                <a:gd name="T4" fmla="*/ 0 w 200"/>
                <a:gd name="T5" fmla="*/ 29 h 39"/>
                <a:gd name="T6" fmla="*/ 198 w 200"/>
                <a:gd name="T7" fmla="*/ 0 h 39"/>
                <a:gd name="T8" fmla="*/ 200 w 200"/>
                <a:gd name="T9" fmla="*/ 12 h 39"/>
              </a:gdLst>
              <a:ahLst/>
              <a:cxnLst>
                <a:cxn ang="0">
                  <a:pos x="T0" y="T1"/>
                </a:cxn>
                <a:cxn ang="0">
                  <a:pos x="T2" y="T3"/>
                </a:cxn>
                <a:cxn ang="0">
                  <a:pos x="T4" y="T5"/>
                </a:cxn>
                <a:cxn ang="0">
                  <a:pos x="T6" y="T7"/>
                </a:cxn>
                <a:cxn ang="0">
                  <a:pos x="T8" y="T9"/>
                </a:cxn>
              </a:cxnLst>
              <a:rect l="0" t="0" r="r" b="b"/>
              <a:pathLst>
                <a:path w="200" h="39">
                  <a:moveTo>
                    <a:pt x="200" y="12"/>
                  </a:moveTo>
                  <a:lnTo>
                    <a:pt x="0" y="39"/>
                  </a:lnTo>
                  <a:lnTo>
                    <a:pt x="0" y="29"/>
                  </a:lnTo>
                  <a:lnTo>
                    <a:pt x="198" y="0"/>
                  </a:lnTo>
                  <a:lnTo>
                    <a:pt x="200"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899">
              <a:extLst>
                <a:ext uri="{FF2B5EF4-FFF2-40B4-BE49-F238E27FC236}">
                  <a16:creationId xmlns:a16="http://schemas.microsoft.com/office/drawing/2014/main" id="{7208C558-2A0D-489C-AD69-48521FB58EE9}"/>
                </a:ext>
              </a:extLst>
            </p:cNvPr>
            <p:cNvSpPr>
              <a:spLocks/>
            </p:cNvSpPr>
            <p:nvPr/>
          </p:nvSpPr>
          <p:spPr bwMode="auto">
            <a:xfrm>
              <a:off x="17059276" y="12198351"/>
              <a:ext cx="317500" cy="61913"/>
            </a:xfrm>
            <a:custGeom>
              <a:avLst/>
              <a:gdLst>
                <a:gd name="T0" fmla="*/ 200 w 200"/>
                <a:gd name="T1" fmla="*/ 10 h 39"/>
                <a:gd name="T2" fmla="*/ 2 w 200"/>
                <a:gd name="T3" fmla="*/ 39 h 39"/>
                <a:gd name="T4" fmla="*/ 0 w 200"/>
                <a:gd name="T5" fmla="*/ 27 h 39"/>
                <a:gd name="T6" fmla="*/ 200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7"/>
                  </a:lnTo>
                  <a:lnTo>
                    <a:pt x="200"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900">
              <a:extLst>
                <a:ext uri="{FF2B5EF4-FFF2-40B4-BE49-F238E27FC236}">
                  <a16:creationId xmlns:a16="http://schemas.microsoft.com/office/drawing/2014/main" id="{457B7FE5-96E3-418E-9769-2D5B70BE50B9}"/>
                </a:ext>
              </a:extLst>
            </p:cNvPr>
            <p:cNvSpPr>
              <a:spLocks/>
            </p:cNvSpPr>
            <p:nvPr/>
          </p:nvSpPr>
          <p:spPr bwMode="auto">
            <a:xfrm>
              <a:off x="17065626" y="12234863"/>
              <a:ext cx="319088" cy="61913"/>
            </a:xfrm>
            <a:custGeom>
              <a:avLst/>
              <a:gdLst>
                <a:gd name="T0" fmla="*/ 201 w 201"/>
                <a:gd name="T1" fmla="*/ 10 h 39"/>
                <a:gd name="T2" fmla="*/ 2 w 201"/>
                <a:gd name="T3" fmla="*/ 39 h 39"/>
                <a:gd name="T4" fmla="*/ 0 w 201"/>
                <a:gd name="T5" fmla="*/ 29 h 39"/>
                <a:gd name="T6" fmla="*/ 198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8"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Freeform 901">
              <a:extLst>
                <a:ext uri="{FF2B5EF4-FFF2-40B4-BE49-F238E27FC236}">
                  <a16:creationId xmlns:a16="http://schemas.microsoft.com/office/drawing/2014/main" id="{8D312B51-749F-4C19-A22D-792BC683DAFD}"/>
                </a:ext>
              </a:extLst>
            </p:cNvPr>
            <p:cNvSpPr>
              <a:spLocks/>
            </p:cNvSpPr>
            <p:nvPr/>
          </p:nvSpPr>
          <p:spPr bwMode="auto">
            <a:xfrm>
              <a:off x="17068801" y="12274551"/>
              <a:ext cx="322263" cy="58738"/>
            </a:xfrm>
            <a:custGeom>
              <a:avLst/>
              <a:gdLst>
                <a:gd name="T0" fmla="*/ 203 w 203"/>
                <a:gd name="T1" fmla="*/ 10 h 37"/>
                <a:gd name="T2" fmla="*/ 2 w 203"/>
                <a:gd name="T3" fmla="*/ 37 h 37"/>
                <a:gd name="T4" fmla="*/ 0 w 203"/>
                <a:gd name="T5" fmla="*/ 27 h 37"/>
                <a:gd name="T6" fmla="*/ 201 w 203"/>
                <a:gd name="T7" fmla="*/ 0 h 37"/>
                <a:gd name="T8" fmla="*/ 203 w 203"/>
                <a:gd name="T9" fmla="*/ 10 h 37"/>
              </a:gdLst>
              <a:ahLst/>
              <a:cxnLst>
                <a:cxn ang="0">
                  <a:pos x="T0" y="T1"/>
                </a:cxn>
                <a:cxn ang="0">
                  <a:pos x="T2" y="T3"/>
                </a:cxn>
                <a:cxn ang="0">
                  <a:pos x="T4" y="T5"/>
                </a:cxn>
                <a:cxn ang="0">
                  <a:pos x="T6" y="T7"/>
                </a:cxn>
                <a:cxn ang="0">
                  <a:pos x="T8" y="T9"/>
                </a:cxn>
              </a:cxnLst>
              <a:rect l="0" t="0" r="r" b="b"/>
              <a:pathLst>
                <a:path w="203" h="37">
                  <a:moveTo>
                    <a:pt x="203" y="10"/>
                  </a:moveTo>
                  <a:lnTo>
                    <a:pt x="2" y="37"/>
                  </a:lnTo>
                  <a:lnTo>
                    <a:pt x="0" y="27"/>
                  </a:lnTo>
                  <a:lnTo>
                    <a:pt x="201" y="0"/>
                  </a:lnTo>
                  <a:lnTo>
                    <a:pt x="203"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Freeform 902">
              <a:extLst>
                <a:ext uri="{FF2B5EF4-FFF2-40B4-BE49-F238E27FC236}">
                  <a16:creationId xmlns:a16="http://schemas.microsoft.com/office/drawing/2014/main" id="{C4398316-1FC6-436D-ADAF-26342078AD82}"/>
                </a:ext>
              </a:extLst>
            </p:cNvPr>
            <p:cNvSpPr>
              <a:spLocks/>
            </p:cNvSpPr>
            <p:nvPr/>
          </p:nvSpPr>
          <p:spPr bwMode="auto">
            <a:xfrm>
              <a:off x="17075151" y="12306301"/>
              <a:ext cx="322263" cy="80963"/>
            </a:xfrm>
            <a:custGeom>
              <a:avLst/>
              <a:gdLst>
                <a:gd name="T0" fmla="*/ 203 w 203"/>
                <a:gd name="T1" fmla="*/ 23 h 51"/>
                <a:gd name="T2" fmla="*/ 2 w 203"/>
                <a:gd name="T3" fmla="*/ 51 h 51"/>
                <a:gd name="T4" fmla="*/ 0 w 203"/>
                <a:gd name="T5" fmla="*/ 30 h 51"/>
                <a:gd name="T6" fmla="*/ 199 w 203"/>
                <a:gd name="T7" fmla="*/ 0 h 51"/>
                <a:gd name="T8" fmla="*/ 203 w 203"/>
                <a:gd name="T9" fmla="*/ 23 h 51"/>
              </a:gdLst>
              <a:ahLst/>
              <a:cxnLst>
                <a:cxn ang="0">
                  <a:pos x="T0" y="T1"/>
                </a:cxn>
                <a:cxn ang="0">
                  <a:pos x="T2" y="T3"/>
                </a:cxn>
                <a:cxn ang="0">
                  <a:pos x="T4" y="T5"/>
                </a:cxn>
                <a:cxn ang="0">
                  <a:pos x="T6" y="T7"/>
                </a:cxn>
                <a:cxn ang="0">
                  <a:pos x="T8" y="T9"/>
                </a:cxn>
              </a:cxnLst>
              <a:rect l="0" t="0" r="r" b="b"/>
              <a:pathLst>
                <a:path w="203" h="51">
                  <a:moveTo>
                    <a:pt x="203" y="23"/>
                  </a:moveTo>
                  <a:lnTo>
                    <a:pt x="2" y="51"/>
                  </a:lnTo>
                  <a:lnTo>
                    <a:pt x="0" y="30"/>
                  </a:lnTo>
                  <a:lnTo>
                    <a:pt x="199" y="0"/>
                  </a:lnTo>
                  <a:lnTo>
                    <a:pt x="203" y="23"/>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265675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8">
            <a:extLst>
              <a:ext uri="{FF2B5EF4-FFF2-40B4-BE49-F238E27FC236}">
                <a16:creationId xmlns:a16="http://schemas.microsoft.com/office/drawing/2014/main" id="{114B4025-74B2-46E8-AEB1-26EE4863C05B}"/>
              </a:ext>
            </a:extLst>
          </p:cNvPr>
          <p:cNvSpPr txBox="1"/>
          <p:nvPr/>
        </p:nvSpPr>
        <p:spPr>
          <a:xfrm>
            <a:off x="4020488" y="152400"/>
            <a:ext cx="4323412" cy="907933"/>
          </a:xfrm>
          <a:prstGeom prst="rect">
            <a:avLst/>
          </a:prstGeom>
          <a:noFill/>
        </p:spPr>
        <p:txBody>
          <a:bodyPr wrap="square" lIns="45711" tIns="22856" rIns="45711" bIns="22856" rtlCol="0" anchor="t">
            <a:spAutoFit/>
          </a:bodyPr>
          <a:lstStyle/>
          <a:p>
            <a:pPr algn="ctr"/>
            <a:r>
              <a:rPr lang="en-US" sz="2800" b="1" dirty="0">
                <a:solidFill>
                  <a:schemeClr val="accent1"/>
                </a:solidFill>
                <a:latin typeface="Lato"/>
                <a:ea typeface="Lato" pitchFamily="34" charset="0"/>
                <a:cs typeface="Lato" pitchFamily="34" charset="0"/>
              </a:rPr>
              <a:t>Overview of the Connect platform</a:t>
            </a:r>
            <a:endParaRPr lang="id-ID" sz="2800" b="1" dirty="0">
              <a:solidFill>
                <a:schemeClr val="accent1"/>
              </a:solidFill>
              <a:latin typeface="Lato"/>
              <a:ea typeface="Lato" pitchFamily="34" charset="0"/>
              <a:cs typeface="Lato" pitchFamily="34" charset="0"/>
            </a:endParaRPr>
          </a:p>
        </p:txBody>
      </p:sp>
      <p:grpSp>
        <p:nvGrpSpPr>
          <p:cNvPr id="6" name="กลุ่ม 61">
            <a:extLst>
              <a:ext uri="{FF2B5EF4-FFF2-40B4-BE49-F238E27FC236}">
                <a16:creationId xmlns:a16="http://schemas.microsoft.com/office/drawing/2014/main" id="{AAC822CE-D4A2-4F1C-9EA8-B775CE3C4887}"/>
              </a:ext>
            </a:extLst>
          </p:cNvPr>
          <p:cNvGrpSpPr/>
          <p:nvPr/>
        </p:nvGrpSpPr>
        <p:grpSpPr>
          <a:xfrm>
            <a:off x="3476186" y="1639901"/>
            <a:ext cx="5202420" cy="4366598"/>
            <a:chOff x="18838863" y="1570038"/>
            <a:chExt cx="1057275" cy="887413"/>
          </a:xfrm>
        </p:grpSpPr>
        <p:sp>
          <p:nvSpPr>
            <p:cNvPr id="7" name="Freeform 148">
              <a:extLst>
                <a:ext uri="{FF2B5EF4-FFF2-40B4-BE49-F238E27FC236}">
                  <a16:creationId xmlns:a16="http://schemas.microsoft.com/office/drawing/2014/main" id="{DB700979-7BE7-4D67-A755-B196639907AD}"/>
                </a:ext>
              </a:extLst>
            </p:cNvPr>
            <p:cNvSpPr>
              <a:spLocks/>
            </p:cNvSpPr>
            <p:nvPr/>
          </p:nvSpPr>
          <p:spPr bwMode="auto">
            <a:xfrm>
              <a:off x="18994438" y="1755775"/>
              <a:ext cx="79375" cy="101600"/>
            </a:xfrm>
            <a:custGeom>
              <a:avLst/>
              <a:gdLst>
                <a:gd name="T0" fmla="*/ 50 w 50"/>
                <a:gd name="T1" fmla="*/ 31 h 64"/>
                <a:gd name="T2" fmla="*/ 32 w 50"/>
                <a:gd name="T3" fmla="*/ 0 h 64"/>
                <a:gd name="T4" fmla="*/ 0 w 50"/>
                <a:gd name="T5" fmla="*/ 12 h 64"/>
                <a:gd name="T6" fmla="*/ 40 w 50"/>
                <a:gd name="T7" fmla="*/ 64 h 64"/>
                <a:gd name="T8" fmla="*/ 50 w 50"/>
                <a:gd name="T9" fmla="*/ 31 h 64"/>
              </a:gdLst>
              <a:ahLst/>
              <a:cxnLst>
                <a:cxn ang="0">
                  <a:pos x="T0" y="T1"/>
                </a:cxn>
                <a:cxn ang="0">
                  <a:pos x="T2" y="T3"/>
                </a:cxn>
                <a:cxn ang="0">
                  <a:pos x="T4" y="T5"/>
                </a:cxn>
                <a:cxn ang="0">
                  <a:pos x="T6" y="T7"/>
                </a:cxn>
                <a:cxn ang="0">
                  <a:pos x="T8" y="T9"/>
                </a:cxn>
              </a:cxnLst>
              <a:rect l="0" t="0" r="r" b="b"/>
              <a:pathLst>
                <a:path w="50" h="64">
                  <a:moveTo>
                    <a:pt x="50" y="31"/>
                  </a:moveTo>
                  <a:lnTo>
                    <a:pt x="32" y="0"/>
                  </a:lnTo>
                  <a:lnTo>
                    <a:pt x="0" y="12"/>
                  </a:lnTo>
                  <a:lnTo>
                    <a:pt x="40" y="64"/>
                  </a:lnTo>
                  <a:lnTo>
                    <a:pt x="50" y="31"/>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 name="Freeform 149">
              <a:extLst>
                <a:ext uri="{FF2B5EF4-FFF2-40B4-BE49-F238E27FC236}">
                  <a16:creationId xmlns:a16="http://schemas.microsoft.com/office/drawing/2014/main" id="{E00AB9D2-7FA3-4297-A1E5-76D0DD8C59F4}"/>
                </a:ext>
              </a:extLst>
            </p:cNvPr>
            <p:cNvSpPr>
              <a:spLocks/>
            </p:cNvSpPr>
            <p:nvPr/>
          </p:nvSpPr>
          <p:spPr bwMode="auto">
            <a:xfrm>
              <a:off x="19118263" y="1735138"/>
              <a:ext cx="61913" cy="63500"/>
            </a:xfrm>
            <a:custGeom>
              <a:avLst/>
              <a:gdLst>
                <a:gd name="T0" fmla="*/ 6 w 19"/>
                <a:gd name="T1" fmla="*/ 16 h 19"/>
                <a:gd name="T2" fmla="*/ 3 w 19"/>
                <a:gd name="T3" fmla="*/ 12 h 19"/>
                <a:gd name="T4" fmla="*/ 4 w 19"/>
                <a:gd name="T5" fmla="*/ 2 h 19"/>
                <a:gd name="T6" fmla="*/ 4 w 19"/>
                <a:gd name="T7" fmla="*/ 2 h 19"/>
                <a:gd name="T8" fmla="*/ 14 w 19"/>
                <a:gd name="T9" fmla="*/ 3 h 19"/>
                <a:gd name="T10" fmla="*/ 17 w 19"/>
                <a:gd name="T11" fmla="*/ 7 h 19"/>
                <a:gd name="T12" fmla="*/ 16 w 19"/>
                <a:gd name="T13" fmla="*/ 17 h 19"/>
                <a:gd name="T14" fmla="*/ 15 w 19"/>
                <a:gd name="T15" fmla="*/ 17 h 19"/>
                <a:gd name="T16" fmla="*/ 6 w 19"/>
                <a:gd name="T1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6" y="16"/>
                  </a:moveTo>
                  <a:cubicBezTo>
                    <a:pt x="3" y="12"/>
                    <a:pt x="3" y="12"/>
                    <a:pt x="3" y="12"/>
                  </a:cubicBezTo>
                  <a:cubicBezTo>
                    <a:pt x="0" y="9"/>
                    <a:pt x="1" y="5"/>
                    <a:pt x="4" y="2"/>
                  </a:cubicBezTo>
                  <a:cubicBezTo>
                    <a:pt x="4" y="2"/>
                    <a:pt x="4" y="2"/>
                    <a:pt x="4" y="2"/>
                  </a:cubicBezTo>
                  <a:cubicBezTo>
                    <a:pt x="7" y="0"/>
                    <a:pt x="11" y="0"/>
                    <a:pt x="14" y="3"/>
                  </a:cubicBezTo>
                  <a:cubicBezTo>
                    <a:pt x="17" y="7"/>
                    <a:pt x="17" y="7"/>
                    <a:pt x="17" y="7"/>
                  </a:cubicBezTo>
                  <a:cubicBezTo>
                    <a:pt x="19" y="10"/>
                    <a:pt x="19" y="14"/>
                    <a:pt x="16" y="17"/>
                  </a:cubicBezTo>
                  <a:cubicBezTo>
                    <a:pt x="15" y="17"/>
                    <a:pt x="15" y="17"/>
                    <a:pt x="15" y="17"/>
                  </a:cubicBezTo>
                  <a:cubicBezTo>
                    <a:pt x="12" y="19"/>
                    <a:pt x="8" y="19"/>
                    <a:pt x="6" y="16"/>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 name="Freeform 150">
              <a:extLst>
                <a:ext uri="{FF2B5EF4-FFF2-40B4-BE49-F238E27FC236}">
                  <a16:creationId xmlns:a16="http://schemas.microsoft.com/office/drawing/2014/main" id="{A1C7A7BA-F456-4E01-8B66-C7CFEAD83DED}"/>
                </a:ext>
              </a:extLst>
            </p:cNvPr>
            <p:cNvSpPr>
              <a:spLocks/>
            </p:cNvSpPr>
            <p:nvPr/>
          </p:nvSpPr>
          <p:spPr bwMode="auto">
            <a:xfrm>
              <a:off x="18994438" y="1738313"/>
              <a:ext cx="123825" cy="60325"/>
            </a:xfrm>
            <a:custGeom>
              <a:avLst/>
              <a:gdLst>
                <a:gd name="T0" fmla="*/ 1 w 37"/>
                <a:gd name="T1" fmla="*/ 15 h 18"/>
                <a:gd name="T2" fmla="*/ 1 w 37"/>
                <a:gd name="T3" fmla="*/ 15 h 18"/>
                <a:gd name="T4" fmla="*/ 4 w 37"/>
                <a:gd name="T5" fmla="*/ 9 h 18"/>
                <a:gd name="T6" fmla="*/ 31 w 37"/>
                <a:gd name="T7" fmla="*/ 1 h 18"/>
                <a:gd name="T8" fmla="*/ 37 w 37"/>
                <a:gd name="T9" fmla="*/ 4 h 18"/>
                <a:gd name="T10" fmla="*/ 34 w 37"/>
                <a:gd name="T11" fmla="*/ 10 h 18"/>
                <a:gd name="T12" fmla="*/ 7 w 37"/>
                <a:gd name="T13" fmla="*/ 18 h 18"/>
                <a:gd name="T14" fmla="*/ 1 w 37"/>
                <a:gd name="T15" fmla="*/ 15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8">
                  <a:moveTo>
                    <a:pt x="1" y="15"/>
                  </a:moveTo>
                  <a:cubicBezTo>
                    <a:pt x="1" y="15"/>
                    <a:pt x="1" y="15"/>
                    <a:pt x="1" y="15"/>
                  </a:cubicBezTo>
                  <a:cubicBezTo>
                    <a:pt x="0" y="12"/>
                    <a:pt x="2" y="10"/>
                    <a:pt x="4" y="9"/>
                  </a:cubicBezTo>
                  <a:cubicBezTo>
                    <a:pt x="31" y="1"/>
                    <a:pt x="31" y="1"/>
                    <a:pt x="31" y="1"/>
                  </a:cubicBezTo>
                  <a:cubicBezTo>
                    <a:pt x="34" y="0"/>
                    <a:pt x="36" y="1"/>
                    <a:pt x="37" y="4"/>
                  </a:cubicBezTo>
                  <a:cubicBezTo>
                    <a:pt x="37" y="6"/>
                    <a:pt x="36" y="9"/>
                    <a:pt x="34" y="10"/>
                  </a:cubicBezTo>
                  <a:cubicBezTo>
                    <a:pt x="7" y="18"/>
                    <a:pt x="7" y="18"/>
                    <a:pt x="7" y="18"/>
                  </a:cubicBezTo>
                  <a:cubicBezTo>
                    <a:pt x="4" y="18"/>
                    <a:pt x="2" y="17"/>
                    <a:pt x="1" y="15"/>
                  </a:cubicBez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 name="Freeform 151">
              <a:extLst>
                <a:ext uri="{FF2B5EF4-FFF2-40B4-BE49-F238E27FC236}">
                  <a16:creationId xmlns:a16="http://schemas.microsoft.com/office/drawing/2014/main" id="{9D421B85-A6E2-411B-9800-8FDC0FB09792}"/>
                </a:ext>
              </a:extLst>
            </p:cNvPr>
            <p:cNvSpPr>
              <a:spLocks/>
            </p:cNvSpPr>
            <p:nvPr/>
          </p:nvSpPr>
          <p:spPr bwMode="auto">
            <a:xfrm>
              <a:off x="19037301" y="1728788"/>
              <a:ext cx="26988" cy="42863"/>
            </a:xfrm>
            <a:custGeom>
              <a:avLst/>
              <a:gdLst>
                <a:gd name="T0" fmla="*/ 3 w 8"/>
                <a:gd name="T1" fmla="*/ 1 h 13"/>
                <a:gd name="T2" fmla="*/ 1 w 8"/>
                <a:gd name="T3" fmla="*/ 4 h 13"/>
                <a:gd name="T4" fmla="*/ 2 w 8"/>
                <a:gd name="T5" fmla="*/ 10 h 13"/>
                <a:gd name="T6" fmla="*/ 5 w 8"/>
                <a:gd name="T7" fmla="*/ 13 h 13"/>
                <a:gd name="T8" fmla="*/ 8 w 8"/>
                <a:gd name="T9" fmla="*/ 9 h 13"/>
                <a:gd name="T10" fmla="*/ 7 w 8"/>
                <a:gd name="T11" fmla="*/ 3 h 13"/>
                <a:gd name="T12" fmla="*/ 3 w 8"/>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8" h="13">
                  <a:moveTo>
                    <a:pt x="3" y="1"/>
                  </a:moveTo>
                  <a:cubicBezTo>
                    <a:pt x="2" y="1"/>
                    <a:pt x="0" y="2"/>
                    <a:pt x="1" y="4"/>
                  </a:cubicBezTo>
                  <a:cubicBezTo>
                    <a:pt x="2" y="10"/>
                    <a:pt x="2" y="10"/>
                    <a:pt x="2" y="10"/>
                  </a:cubicBezTo>
                  <a:cubicBezTo>
                    <a:pt x="2" y="12"/>
                    <a:pt x="3" y="13"/>
                    <a:pt x="5" y="13"/>
                  </a:cubicBezTo>
                  <a:cubicBezTo>
                    <a:pt x="7" y="13"/>
                    <a:pt x="8" y="11"/>
                    <a:pt x="8" y="9"/>
                  </a:cubicBezTo>
                  <a:cubicBezTo>
                    <a:pt x="7" y="3"/>
                    <a:pt x="7" y="3"/>
                    <a:pt x="7" y="3"/>
                  </a:cubicBezTo>
                  <a:cubicBezTo>
                    <a:pt x="7" y="2"/>
                    <a:pt x="5" y="0"/>
                    <a:pt x="3"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1" name="Freeform 152">
              <a:extLst>
                <a:ext uri="{FF2B5EF4-FFF2-40B4-BE49-F238E27FC236}">
                  <a16:creationId xmlns:a16="http://schemas.microsoft.com/office/drawing/2014/main" id="{A5E59A56-642F-4F04-A769-FA137B486112}"/>
                </a:ext>
              </a:extLst>
            </p:cNvPr>
            <p:cNvSpPr>
              <a:spLocks/>
            </p:cNvSpPr>
            <p:nvPr/>
          </p:nvSpPr>
          <p:spPr bwMode="auto">
            <a:xfrm>
              <a:off x="19024601" y="1735138"/>
              <a:ext cx="30163" cy="42863"/>
            </a:xfrm>
            <a:custGeom>
              <a:avLst/>
              <a:gdLst>
                <a:gd name="T0" fmla="*/ 3 w 9"/>
                <a:gd name="T1" fmla="*/ 1 h 13"/>
                <a:gd name="T2" fmla="*/ 0 w 9"/>
                <a:gd name="T3" fmla="*/ 5 h 13"/>
                <a:gd name="T4" fmla="*/ 2 w 9"/>
                <a:gd name="T5" fmla="*/ 11 h 13"/>
                <a:gd name="T6" fmla="*/ 6 w 9"/>
                <a:gd name="T7" fmla="*/ 13 h 13"/>
                <a:gd name="T8" fmla="*/ 8 w 9"/>
                <a:gd name="T9" fmla="*/ 9 h 13"/>
                <a:gd name="T10" fmla="*/ 6 w 9"/>
                <a:gd name="T11" fmla="*/ 3 h 13"/>
                <a:gd name="T12" fmla="*/ 3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3" y="1"/>
                  </a:moveTo>
                  <a:cubicBezTo>
                    <a:pt x="1" y="1"/>
                    <a:pt x="0" y="3"/>
                    <a:pt x="0" y="5"/>
                  </a:cubicBezTo>
                  <a:cubicBezTo>
                    <a:pt x="2" y="11"/>
                    <a:pt x="2" y="11"/>
                    <a:pt x="2" y="11"/>
                  </a:cubicBezTo>
                  <a:cubicBezTo>
                    <a:pt x="3" y="12"/>
                    <a:pt x="4" y="13"/>
                    <a:pt x="6" y="13"/>
                  </a:cubicBezTo>
                  <a:cubicBezTo>
                    <a:pt x="8" y="12"/>
                    <a:pt x="9" y="11"/>
                    <a:pt x="8" y="9"/>
                  </a:cubicBezTo>
                  <a:cubicBezTo>
                    <a:pt x="6" y="3"/>
                    <a:pt x="6" y="3"/>
                    <a:pt x="6" y="3"/>
                  </a:cubicBezTo>
                  <a:cubicBezTo>
                    <a:pt x="6" y="1"/>
                    <a:pt x="4" y="0"/>
                    <a:pt x="3"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2" name="Freeform 153">
              <a:extLst>
                <a:ext uri="{FF2B5EF4-FFF2-40B4-BE49-F238E27FC236}">
                  <a16:creationId xmlns:a16="http://schemas.microsoft.com/office/drawing/2014/main" id="{EF002023-C534-4045-8DDF-9DF4CE362428}"/>
                </a:ext>
              </a:extLst>
            </p:cNvPr>
            <p:cNvSpPr>
              <a:spLocks/>
            </p:cNvSpPr>
            <p:nvPr/>
          </p:nvSpPr>
          <p:spPr bwMode="auto">
            <a:xfrm>
              <a:off x="19127788" y="1930400"/>
              <a:ext cx="231775" cy="66675"/>
            </a:xfrm>
            <a:custGeom>
              <a:avLst/>
              <a:gdLst>
                <a:gd name="T0" fmla="*/ 1 w 70"/>
                <a:gd name="T1" fmla="*/ 8 h 20"/>
                <a:gd name="T2" fmla="*/ 8 w 70"/>
                <a:gd name="T3" fmla="*/ 4 h 20"/>
                <a:gd name="T4" fmla="*/ 61 w 70"/>
                <a:gd name="T5" fmla="*/ 0 h 20"/>
                <a:gd name="T6" fmla="*/ 69 w 70"/>
                <a:gd name="T7" fmla="*/ 8 h 20"/>
                <a:gd name="T8" fmla="*/ 62 w 70"/>
                <a:gd name="T9" fmla="*/ 16 h 20"/>
                <a:gd name="T10" fmla="*/ 9 w 70"/>
                <a:gd name="T11" fmla="*/ 20 h 20"/>
                <a:gd name="T12" fmla="*/ 0 w 70"/>
                <a:gd name="T13" fmla="*/ 12 h 20"/>
                <a:gd name="T14" fmla="*/ 1 w 70"/>
                <a:gd name="T15" fmla="*/ 8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0">
                  <a:moveTo>
                    <a:pt x="1" y="8"/>
                  </a:moveTo>
                  <a:cubicBezTo>
                    <a:pt x="3" y="5"/>
                    <a:pt x="5" y="4"/>
                    <a:pt x="8" y="4"/>
                  </a:cubicBezTo>
                  <a:cubicBezTo>
                    <a:pt x="61" y="0"/>
                    <a:pt x="61" y="0"/>
                    <a:pt x="61" y="0"/>
                  </a:cubicBezTo>
                  <a:cubicBezTo>
                    <a:pt x="65" y="0"/>
                    <a:pt x="69" y="3"/>
                    <a:pt x="69" y="8"/>
                  </a:cubicBezTo>
                  <a:cubicBezTo>
                    <a:pt x="70" y="12"/>
                    <a:pt x="66" y="16"/>
                    <a:pt x="62" y="16"/>
                  </a:cubicBezTo>
                  <a:cubicBezTo>
                    <a:pt x="9" y="20"/>
                    <a:pt x="9" y="20"/>
                    <a:pt x="9" y="20"/>
                  </a:cubicBezTo>
                  <a:cubicBezTo>
                    <a:pt x="4" y="20"/>
                    <a:pt x="1" y="17"/>
                    <a:pt x="0" y="12"/>
                  </a:cubicBezTo>
                  <a:cubicBezTo>
                    <a:pt x="0" y="11"/>
                    <a:pt x="1" y="9"/>
                    <a:pt x="1" y="8"/>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3" name="Freeform 154">
              <a:extLst>
                <a:ext uri="{FF2B5EF4-FFF2-40B4-BE49-F238E27FC236}">
                  <a16:creationId xmlns:a16="http://schemas.microsoft.com/office/drawing/2014/main" id="{59947D14-A912-47E0-A0A1-65351EDDD422}"/>
                </a:ext>
              </a:extLst>
            </p:cNvPr>
            <p:cNvSpPr>
              <a:spLocks/>
            </p:cNvSpPr>
            <p:nvPr/>
          </p:nvSpPr>
          <p:spPr bwMode="auto">
            <a:xfrm>
              <a:off x="19034126" y="1804988"/>
              <a:ext cx="53975" cy="39688"/>
            </a:xfrm>
            <a:custGeom>
              <a:avLst/>
              <a:gdLst>
                <a:gd name="T0" fmla="*/ 7 w 34"/>
                <a:gd name="T1" fmla="*/ 25 h 25"/>
                <a:gd name="T2" fmla="*/ 0 w 34"/>
                <a:gd name="T3" fmla="*/ 19 h 25"/>
                <a:gd name="T4" fmla="*/ 25 w 34"/>
                <a:gd name="T5" fmla="*/ 0 h 25"/>
                <a:gd name="T6" fmla="*/ 34 w 34"/>
                <a:gd name="T7" fmla="*/ 12 h 25"/>
                <a:gd name="T8" fmla="*/ 7 w 34"/>
                <a:gd name="T9" fmla="*/ 25 h 25"/>
              </a:gdLst>
              <a:ahLst/>
              <a:cxnLst>
                <a:cxn ang="0">
                  <a:pos x="T0" y="T1"/>
                </a:cxn>
                <a:cxn ang="0">
                  <a:pos x="T2" y="T3"/>
                </a:cxn>
                <a:cxn ang="0">
                  <a:pos x="T4" y="T5"/>
                </a:cxn>
                <a:cxn ang="0">
                  <a:pos x="T6" y="T7"/>
                </a:cxn>
                <a:cxn ang="0">
                  <a:pos x="T8" y="T9"/>
                </a:cxn>
              </a:cxnLst>
              <a:rect l="0" t="0" r="r" b="b"/>
              <a:pathLst>
                <a:path w="34" h="25">
                  <a:moveTo>
                    <a:pt x="7" y="25"/>
                  </a:moveTo>
                  <a:lnTo>
                    <a:pt x="0" y="19"/>
                  </a:lnTo>
                  <a:lnTo>
                    <a:pt x="25" y="0"/>
                  </a:lnTo>
                  <a:lnTo>
                    <a:pt x="34" y="12"/>
                  </a:lnTo>
                  <a:lnTo>
                    <a:pt x="7" y="25"/>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4" name="Freeform 155">
              <a:extLst>
                <a:ext uri="{FF2B5EF4-FFF2-40B4-BE49-F238E27FC236}">
                  <a16:creationId xmlns:a16="http://schemas.microsoft.com/office/drawing/2014/main" id="{5AD31877-3DC7-476C-9548-CF489A74E6B7}"/>
                </a:ext>
              </a:extLst>
            </p:cNvPr>
            <p:cNvSpPr>
              <a:spLocks/>
            </p:cNvSpPr>
            <p:nvPr/>
          </p:nvSpPr>
          <p:spPr bwMode="auto">
            <a:xfrm>
              <a:off x="19037301" y="1808163"/>
              <a:ext cx="139700" cy="188913"/>
            </a:xfrm>
            <a:custGeom>
              <a:avLst/>
              <a:gdLst>
                <a:gd name="T0" fmla="*/ 40 w 42"/>
                <a:gd name="T1" fmla="*/ 45 h 57"/>
                <a:gd name="T2" fmla="*/ 37 w 42"/>
                <a:gd name="T3" fmla="*/ 55 h 57"/>
                <a:gd name="T4" fmla="*/ 26 w 42"/>
                <a:gd name="T5" fmla="*/ 52 h 57"/>
                <a:gd name="T6" fmla="*/ 0 w 42"/>
                <a:gd name="T7" fmla="*/ 10 h 57"/>
                <a:gd name="T8" fmla="*/ 13 w 42"/>
                <a:gd name="T9" fmla="*/ 0 h 57"/>
                <a:gd name="T10" fmla="*/ 40 w 42"/>
                <a:gd name="T11" fmla="*/ 44 h 57"/>
                <a:gd name="T12" fmla="*/ 40 w 42"/>
                <a:gd name="T13" fmla="*/ 45 h 57"/>
              </a:gdLst>
              <a:ahLst/>
              <a:cxnLst>
                <a:cxn ang="0">
                  <a:pos x="T0" y="T1"/>
                </a:cxn>
                <a:cxn ang="0">
                  <a:pos x="T2" y="T3"/>
                </a:cxn>
                <a:cxn ang="0">
                  <a:pos x="T4" y="T5"/>
                </a:cxn>
                <a:cxn ang="0">
                  <a:pos x="T6" y="T7"/>
                </a:cxn>
                <a:cxn ang="0">
                  <a:pos x="T8" y="T9"/>
                </a:cxn>
                <a:cxn ang="0">
                  <a:pos x="T10" y="T11"/>
                </a:cxn>
                <a:cxn ang="0">
                  <a:pos x="T12" y="T13"/>
                </a:cxn>
              </a:cxnLst>
              <a:rect l="0" t="0" r="r" b="b"/>
              <a:pathLst>
                <a:path w="42" h="57">
                  <a:moveTo>
                    <a:pt x="40" y="45"/>
                  </a:moveTo>
                  <a:cubicBezTo>
                    <a:pt x="42" y="48"/>
                    <a:pt x="40" y="53"/>
                    <a:pt x="37" y="55"/>
                  </a:cubicBezTo>
                  <a:cubicBezTo>
                    <a:pt x="33" y="57"/>
                    <a:pt x="28" y="56"/>
                    <a:pt x="26" y="52"/>
                  </a:cubicBezTo>
                  <a:cubicBezTo>
                    <a:pt x="0" y="10"/>
                    <a:pt x="0" y="10"/>
                    <a:pt x="0" y="10"/>
                  </a:cubicBezTo>
                  <a:cubicBezTo>
                    <a:pt x="13" y="0"/>
                    <a:pt x="13" y="0"/>
                    <a:pt x="13" y="0"/>
                  </a:cubicBezTo>
                  <a:cubicBezTo>
                    <a:pt x="40" y="44"/>
                    <a:pt x="40" y="44"/>
                    <a:pt x="40" y="44"/>
                  </a:cubicBezTo>
                  <a:cubicBezTo>
                    <a:pt x="40" y="44"/>
                    <a:pt x="40" y="44"/>
                    <a:pt x="40" y="4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 name="Freeform 156">
              <a:extLst>
                <a:ext uri="{FF2B5EF4-FFF2-40B4-BE49-F238E27FC236}">
                  <a16:creationId xmlns:a16="http://schemas.microsoft.com/office/drawing/2014/main" id="{E67BBC76-DA41-4530-A198-D75F758C2383}"/>
                </a:ext>
              </a:extLst>
            </p:cNvPr>
            <p:cNvSpPr>
              <a:spLocks/>
            </p:cNvSpPr>
            <p:nvPr/>
          </p:nvSpPr>
          <p:spPr bwMode="auto">
            <a:xfrm>
              <a:off x="18991263" y="1592263"/>
              <a:ext cx="182563" cy="192088"/>
            </a:xfrm>
            <a:custGeom>
              <a:avLst/>
              <a:gdLst>
                <a:gd name="T0" fmla="*/ 63 w 115"/>
                <a:gd name="T1" fmla="*/ 0 h 121"/>
                <a:gd name="T2" fmla="*/ 0 w 115"/>
                <a:gd name="T3" fmla="*/ 48 h 121"/>
                <a:gd name="T4" fmla="*/ 86 w 115"/>
                <a:gd name="T5" fmla="*/ 121 h 121"/>
                <a:gd name="T6" fmla="*/ 115 w 115"/>
                <a:gd name="T7" fmla="*/ 98 h 121"/>
                <a:gd name="T8" fmla="*/ 63 w 115"/>
                <a:gd name="T9" fmla="*/ 0 h 121"/>
              </a:gdLst>
              <a:ahLst/>
              <a:cxnLst>
                <a:cxn ang="0">
                  <a:pos x="T0" y="T1"/>
                </a:cxn>
                <a:cxn ang="0">
                  <a:pos x="T2" y="T3"/>
                </a:cxn>
                <a:cxn ang="0">
                  <a:pos x="T4" y="T5"/>
                </a:cxn>
                <a:cxn ang="0">
                  <a:pos x="T6" y="T7"/>
                </a:cxn>
                <a:cxn ang="0">
                  <a:pos x="T8" y="T9"/>
                </a:cxn>
              </a:cxnLst>
              <a:rect l="0" t="0" r="r" b="b"/>
              <a:pathLst>
                <a:path w="115" h="121">
                  <a:moveTo>
                    <a:pt x="63" y="0"/>
                  </a:moveTo>
                  <a:lnTo>
                    <a:pt x="0" y="48"/>
                  </a:lnTo>
                  <a:lnTo>
                    <a:pt x="86" y="121"/>
                  </a:lnTo>
                  <a:lnTo>
                    <a:pt x="115" y="98"/>
                  </a:lnTo>
                  <a:lnTo>
                    <a:pt x="63" y="0"/>
                  </a:lnTo>
                  <a:close/>
                </a:path>
              </a:pathLst>
            </a:custGeom>
            <a:solidFill>
              <a:srgbClr val="F6A3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 name="Freeform 157">
              <a:extLst>
                <a:ext uri="{FF2B5EF4-FFF2-40B4-BE49-F238E27FC236}">
                  <a16:creationId xmlns:a16="http://schemas.microsoft.com/office/drawing/2014/main" id="{418777C7-F708-48F3-BFAE-3704948837C1}"/>
                </a:ext>
              </a:extLst>
            </p:cNvPr>
            <p:cNvSpPr>
              <a:spLocks/>
            </p:cNvSpPr>
            <p:nvPr/>
          </p:nvSpPr>
          <p:spPr bwMode="auto">
            <a:xfrm>
              <a:off x="18972213" y="1573213"/>
              <a:ext cx="138113" cy="115888"/>
            </a:xfrm>
            <a:custGeom>
              <a:avLst/>
              <a:gdLst>
                <a:gd name="T0" fmla="*/ 1 w 42"/>
                <a:gd name="T1" fmla="*/ 33 h 35"/>
                <a:gd name="T2" fmla="*/ 1 w 42"/>
                <a:gd name="T3" fmla="*/ 33 h 35"/>
                <a:gd name="T4" fmla="*/ 1 w 42"/>
                <a:gd name="T5" fmla="*/ 29 h 35"/>
                <a:gd name="T6" fmla="*/ 37 w 42"/>
                <a:gd name="T7" fmla="*/ 1 h 35"/>
                <a:gd name="T8" fmla="*/ 41 w 42"/>
                <a:gd name="T9" fmla="*/ 1 h 35"/>
                <a:gd name="T10" fmla="*/ 41 w 42"/>
                <a:gd name="T11" fmla="*/ 1 h 35"/>
                <a:gd name="T12" fmla="*/ 41 w 42"/>
                <a:gd name="T13" fmla="*/ 5 h 35"/>
                <a:gd name="T14" fmla="*/ 5 w 42"/>
                <a:gd name="T15" fmla="*/ 34 h 35"/>
                <a:gd name="T16" fmla="*/ 1 w 42"/>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1" y="33"/>
                  </a:moveTo>
                  <a:cubicBezTo>
                    <a:pt x="1" y="33"/>
                    <a:pt x="1" y="33"/>
                    <a:pt x="1" y="33"/>
                  </a:cubicBezTo>
                  <a:cubicBezTo>
                    <a:pt x="0" y="32"/>
                    <a:pt x="0" y="30"/>
                    <a:pt x="1" y="29"/>
                  </a:cubicBezTo>
                  <a:cubicBezTo>
                    <a:pt x="37" y="1"/>
                    <a:pt x="37" y="1"/>
                    <a:pt x="37" y="1"/>
                  </a:cubicBezTo>
                  <a:cubicBezTo>
                    <a:pt x="38" y="0"/>
                    <a:pt x="40" y="0"/>
                    <a:pt x="41" y="1"/>
                  </a:cubicBezTo>
                  <a:cubicBezTo>
                    <a:pt x="41" y="1"/>
                    <a:pt x="41" y="1"/>
                    <a:pt x="41" y="1"/>
                  </a:cubicBezTo>
                  <a:cubicBezTo>
                    <a:pt x="42" y="2"/>
                    <a:pt x="42" y="4"/>
                    <a:pt x="41" y="5"/>
                  </a:cubicBezTo>
                  <a:cubicBezTo>
                    <a:pt x="5" y="34"/>
                    <a:pt x="5" y="34"/>
                    <a:pt x="5" y="34"/>
                  </a:cubicBezTo>
                  <a:cubicBezTo>
                    <a:pt x="4" y="35"/>
                    <a:pt x="2" y="35"/>
                    <a:pt x="1" y="33"/>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7" name="Freeform 158">
              <a:extLst>
                <a:ext uri="{FF2B5EF4-FFF2-40B4-BE49-F238E27FC236}">
                  <a16:creationId xmlns:a16="http://schemas.microsoft.com/office/drawing/2014/main" id="{6C5A38D9-68CF-4B88-9F5A-DF6CF886EC3B}"/>
                </a:ext>
              </a:extLst>
            </p:cNvPr>
            <p:cNvSpPr>
              <a:spLocks/>
            </p:cNvSpPr>
            <p:nvPr/>
          </p:nvSpPr>
          <p:spPr bwMode="auto">
            <a:xfrm>
              <a:off x="18988088" y="1755775"/>
              <a:ext cx="36513" cy="39688"/>
            </a:xfrm>
            <a:custGeom>
              <a:avLst/>
              <a:gdLst>
                <a:gd name="T0" fmla="*/ 2 w 11"/>
                <a:gd name="T1" fmla="*/ 1 h 12"/>
                <a:gd name="T2" fmla="*/ 1 w 11"/>
                <a:gd name="T3" fmla="*/ 5 h 12"/>
                <a:gd name="T4" fmla="*/ 5 w 11"/>
                <a:gd name="T5" fmla="*/ 10 h 12"/>
                <a:gd name="T6" fmla="*/ 9 w 11"/>
                <a:gd name="T7" fmla="*/ 11 h 12"/>
                <a:gd name="T8" fmla="*/ 10 w 11"/>
                <a:gd name="T9" fmla="*/ 7 h 12"/>
                <a:gd name="T10" fmla="*/ 6 w 11"/>
                <a:gd name="T11" fmla="*/ 2 h 12"/>
                <a:gd name="T12" fmla="*/ 2 w 1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2" y="1"/>
                  </a:moveTo>
                  <a:cubicBezTo>
                    <a:pt x="1" y="2"/>
                    <a:pt x="0" y="4"/>
                    <a:pt x="1" y="5"/>
                  </a:cubicBezTo>
                  <a:cubicBezTo>
                    <a:pt x="5" y="10"/>
                    <a:pt x="5" y="10"/>
                    <a:pt x="5" y="10"/>
                  </a:cubicBezTo>
                  <a:cubicBezTo>
                    <a:pt x="6" y="12"/>
                    <a:pt x="7" y="12"/>
                    <a:pt x="9" y="11"/>
                  </a:cubicBezTo>
                  <a:cubicBezTo>
                    <a:pt x="10" y="10"/>
                    <a:pt x="11" y="8"/>
                    <a:pt x="10" y="7"/>
                  </a:cubicBezTo>
                  <a:cubicBezTo>
                    <a:pt x="6" y="2"/>
                    <a:pt x="6" y="2"/>
                    <a:pt x="6" y="2"/>
                  </a:cubicBezTo>
                  <a:cubicBezTo>
                    <a:pt x="5" y="0"/>
                    <a:pt x="4" y="0"/>
                    <a:pt x="2"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8" name="Freeform 159">
              <a:extLst>
                <a:ext uri="{FF2B5EF4-FFF2-40B4-BE49-F238E27FC236}">
                  <a16:creationId xmlns:a16="http://schemas.microsoft.com/office/drawing/2014/main" id="{B06B7122-270A-4747-B753-F202DC7B994E}"/>
                </a:ext>
              </a:extLst>
            </p:cNvPr>
            <p:cNvSpPr>
              <a:spLocks/>
            </p:cNvSpPr>
            <p:nvPr/>
          </p:nvSpPr>
          <p:spPr bwMode="auto">
            <a:xfrm>
              <a:off x="19005551" y="1741488"/>
              <a:ext cx="31750" cy="39688"/>
            </a:xfrm>
            <a:custGeom>
              <a:avLst/>
              <a:gdLst>
                <a:gd name="T0" fmla="*/ 2 w 10"/>
                <a:gd name="T1" fmla="*/ 1 h 12"/>
                <a:gd name="T2" fmla="*/ 1 w 10"/>
                <a:gd name="T3" fmla="*/ 5 h 12"/>
                <a:gd name="T4" fmla="*/ 4 w 10"/>
                <a:gd name="T5" fmla="*/ 10 h 12"/>
                <a:gd name="T6" fmla="*/ 8 w 10"/>
                <a:gd name="T7" fmla="*/ 11 h 12"/>
                <a:gd name="T8" fmla="*/ 9 w 10"/>
                <a:gd name="T9" fmla="*/ 7 h 12"/>
                <a:gd name="T10" fmla="*/ 6 w 10"/>
                <a:gd name="T11" fmla="*/ 2 h 12"/>
                <a:gd name="T12" fmla="*/ 2 w 10"/>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2" y="1"/>
                  </a:moveTo>
                  <a:cubicBezTo>
                    <a:pt x="0" y="2"/>
                    <a:pt x="0" y="4"/>
                    <a:pt x="1" y="5"/>
                  </a:cubicBezTo>
                  <a:cubicBezTo>
                    <a:pt x="4" y="10"/>
                    <a:pt x="4" y="10"/>
                    <a:pt x="4" y="10"/>
                  </a:cubicBezTo>
                  <a:cubicBezTo>
                    <a:pt x="5" y="12"/>
                    <a:pt x="7" y="12"/>
                    <a:pt x="8" y="11"/>
                  </a:cubicBezTo>
                  <a:cubicBezTo>
                    <a:pt x="10" y="10"/>
                    <a:pt x="10" y="8"/>
                    <a:pt x="9" y="7"/>
                  </a:cubicBezTo>
                  <a:cubicBezTo>
                    <a:pt x="6" y="2"/>
                    <a:pt x="6" y="2"/>
                    <a:pt x="6" y="2"/>
                  </a:cubicBezTo>
                  <a:cubicBezTo>
                    <a:pt x="5" y="0"/>
                    <a:pt x="3" y="0"/>
                    <a:pt x="2"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9" name="Freeform 160">
              <a:extLst>
                <a:ext uri="{FF2B5EF4-FFF2-40B4-BE49-F238E27FC236}">
                  <a16:creationId xmlns:a16="http://schemas.microsoft.com/office/drawing/2014/main" id="{0223C6DD-9110-44CF-810D-E3E251F7DE2D}"/>
                </a:ext>
              </a:extLst>
            </p:cNvPr>
            <p:cNvSpPr>
              <a:spLocks/>
            </p:cNvSpPr>
            <p:nvPr/>
          </p:nvSpPr>
          <p:spPr bwMode="auto">
            <a:xfrm>
              <a:off x="19027776" y="1762125"/>
              <a:ext cx="53975" cy="36513"/>
            </a:xfrm>
            <a:custGeom>
              <a:avLst/>
              <a:gdLst>
                <a:gd name="T0" fmla="*/ 13 w 16"/>
                <a:gd name="T1" fmla="*/ 8 h 11"/>
                <a:gd name="T2" fmla="*/ 6 w 16"/>
                <a:gd name="T3" fmla="*/ 11 h 11"/>
                <a:gd name="T4" fmla="*/ 1 w 16"/>
                <a:gd name="T5" fmla="*/ 8 h 11"/>
                <a:gd name="T6" fmla="*/ 1 w 16"/>
                <a:gd name="T7" fmla="*/ 8 h 11"/>
                <a:gd name="T8" fmla="*/ 3 w 16"/>
                <a:gd name="T9" fmla="*/ 3 h 11"/>
                <a:gd name="T10" fmla="*/ 10 w 16"/>
                <a:gd name="T11" fmla="*/ 1 h 11"/>
                <a:gd name="T12" fmla="*/ 15 w 16"/>
                <a:gd name="T13" fmla="*/ 3 h 11"/>
                <a:gd name="T14" fmla="*/ 15 w 16"/>
                <a:gd name="T15" fmla="*/ 3 h 11"/>
                <a:gd name="T16" fmla="*/ 13 w 16"/>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
                  <a:moveTo>
                    <a:pt x="13" y="8"/>
                  </a:moveTo>
                  <a:cubicBezTo>
                    <a:pt x="6" y="11"/>
                    <a:pt x="6" y="11"/>
                    <a:pt x="6" y="11"/>
                  </a:cubicBezTo>
                  <a:cubicBezTo>
                    <a:pt x="4" y="11"/>
                    <a:pt x="2" y="10"/>
                    <a:pt x="1" y="8"/>
                  </a:cubicBezTo>
                  <a:cubicBezTo>
                    <a:pt x="1" y="8"/>
                    <a:pt x="1" y="8"/>
                    <a:pt x="1" y="8"/>
                  </a:cubicBezTo>
                  <a:cubicBezTo>
                    <a:pt x="0" y="6"/>
                    <a:pt x="1" y="4"/>
                    <a:pt x="3" y="3"/>
                  </a:cubicBezTo>
                  <a:cubicBezTo>
                    <a:pt x="10" y="1"/>
                    <a:pt x="10" y="1"/>
                    <a:pt x="10" y="1"/>
                  </a:cubicBezTo>
                  <a:cubicBezTo>
                    <a:pt x="12" y="0"/>
                    <a:pt x="15" y="1"/>
                    <a:pt x="15" y="3"/>
                  </a:cubicBezTo>
                  <a:cubicBezTo>
                    <a:pt x="15" y="3"/>
                    <a:pt x="15" y="3"/>
                    <a:pt x="15" y="3"/>
                  </a:cubicBezTo>
                  <a:cubicBezTo>
                    <a:pt x="16" y="5"/>
                    <a:pt x="15" y="8"/>
                    <a:pt x="13" y="8"/>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0" name="Freeform 161">
              <a:extLst>
                <a:ext uri="{FF2B5EF4-FFF2-40B4-BE49-F238E27FC236}">
                  <a16:creationId xmlns:a16="http://schemas.microsoft.com/office/drawing/2014/main" id="{569B9451-9C81-46A8-81ED-4218DF9AE869}"/>
                </a:ext>
              </a:extLst>
            </p:cNvPr>
            <p:cNvSpPr>
              <a:spLocks noEditPoints="1"/>
            </p:cNvSpPr>
            <p:nvPr/>
          </p:nvSpPr>
          <p:spPr bwMode="auto">
            <a:xfrm>
              <a:off x="18938876" y="2027238"/>
              <a:ext cx="874713" cy="430213"/>
            </a:xfrm>
            <a:custGeom>
              <a:avLst/>
              <a:gdLst>
                <a:gd name="T0" fmla="*/ 244 w 264"/>
                <a:gd name="T1" fmla="*/ 89 h 130"/>
                <a:gd name="T2" fmla="*/ 231 w 264"/>
                <a:gd name="T3" fmla="*/ 89 h 130"/>
                <a:gd name="T4" fmla="*/ 234 w 264"/>
                <a:gd name="T5" fmla="*/ 78 h 130"/>
                <a:gd name="T6" fmla="*/ 209 w 264"/>
                <a:gd name="T7" fmla="*/ 53 h 130"/>
                <a:gd name="T8" fmla="*/ 205 w 264"/>
                <a:gd name="T9" fmla="*/ 53 h 130"/>
                <a:gd name="T10" fmla="*/ 170 w 264"/>
                <a:gd name="T11" fmla="*/ 32 h 130"/>
                <a:gd name="T12" fmla="*/ 162 w 264"/>
                <a:gd name="T13" fmla="*/ 32 h 130"/>
                <a:gd name="T14" fmla="*/ 122 w 264"/>
                <a:gd name="T15" fmla="*/ 0 h 130"/>
                <a:gd name="T16" fmla="*/ 82 w 264"/>
                <a:gd name="T17" fmla="*/ 34 h 130"/>
                <a:gd name="T18" fmla="*/ 69 w 264"/>
                <a:gd name="T19" fmla="*/ 32 h 130"/>
                <a:gd name="T20" fmla="*/ 29 w 264"/>
                <a:gd name="T21" fmla="*/ 72 h 130"/>
                <a:gd name="T22" fmla="*/ 32 w 264"/>
                <a:gd name="T23" fmla="*/ 89 h 130"/>
                <a:gd name="T24" fmla="*/ 19 w 264"/>
                <a:gd name="T25" fmla="*/ 89 h 130"/>
                <a:gd name="T26" fmla="*/ 0 w 264"/>
                <a:gd name="T27" fmla="*/ 109 h 130"/>
                <a:gd name="T28" fmla="*/ 0 w 264"/>
                <a:gd name="T29" fmla="*/ 110 h 130"/>
                <a:gd name="T30" fmla="*/ 19 w 264"/>
                <a:gd name="T31" fmla="*/ 130 h 130"/>
                <a:gd name="T32" fmla="*/ 244 w 264"/>
                <a:gd name="T33" fmla="*/ 130 h 130"/>
                <a:gd name="T34" fmla="*/ 264 w 264"/>
                <a:gd name="T35" fmla="*/ 110 h 130"/>
                <a:gd name="T36" fmla="*/ 264 w 264"/>
                <a:gd name="T37" fmla="*/ 109 h 130"/>
                <a:gd name="T38" fmla="*/ 244 w 264"/>
                <a:gd name="T39" fmla="*/ 89 h 130"/>
                <a:gd name="T40" fmla="*/ 109 w 264"/>
                <a:gd name="T41" fmla="*/ 78 h 130"/>
                <a:gd name="T42" fmla="*/ 122 w 264"/>
                <a:gd name="T43" fmla="*/ 81 h 130"/>
                <a:gd name="T44" fmla="*/ 130 w 264"/>
                <a:gd name="T45" fmla="*/ 80 h 130"/>
                <a:gd name="T46" fmla="*/ 133 w 264"/>
                <a:gd name="T47" fmla="*/ 89 h 130"/>
                <a:gd name="T48" fmla="*/ 105 w 264"/>
                <a:gd name="T49" fmla="*/ 89 h 130"/>
                <a:gd name="T50" fmla="*/ 109 w 264"/>
                <a:gd name="T51"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130">
                  <a:moveTo>
                    <a:pt x="244" y="89"/>
                  </a:moveTo>
                  <a:cubicBezTo>
                    <a:pt x="231" y="89"/>
                    <a:pt x="231" y="89"/>
                    <a:pt x="231" y="89"/>
                  </a:cubicBezTo>
                  <a:cubicBezTo>
                    <a:pt x="233" y="86"/>
                    <a:pt x="234" y="82"/>
                    <a:pt x="234" y="78"/>
                  </a:cubicBezTo>
                  <a:cubicBezTo>
                    <a:pt x="234" y="64"/>
                    <a:pt x="223" y="53"/>
                    <a:pt x="209" y="53"/>
                  </a:cubicBezTo>
                  <a:cubicBezTo>
                    <a:pt x="208" y="53"/>
                    <a:pt x="206" y="53"/>
                    <a:pt x="205" y="53"/>
                  </a:cubicBezTo>
                  <a:cubicBezTo>
                    <a:pt x="198" y="40"/>
                    <a:pt x="185" y="32"/>
                    <a:pt x="170" y="32"/>
                  </a:cubicBezTo>
                  <a:cubicBezTo>
                    <a:pt x="167" y="32"/>
                    <a:pt x="164" y="32"/>
                    <a:pt x="162" y="32"/>
                  </a:cubicBezTo>
                  <a:cubicBezTo>
                    <a:pt x="158" y="14"/>
                    <a:pt x="142" y="0"/>
                    <a:pt x="122" y="0"/>
                  </a:cubicBezTo>
                  <a:cubicBezTo>
                    <a:pt x="102" y="0"/>
                    <a:pt x="85" y="15"/>
                    <a:pt x="82" y="34"/>
                  </a:cubicBezTo>
                  <a:cubicBezTo>
                    <a:pt x="78" y="32"/>
                    <a:pt x="74" y="32"/>
                    <a:pt x="69" y="32"/>
                  </a:cubicBezTo>
                  <a:cubicBezTo>
                    <a:pt x="47" y="32"/>
                    <a:pt x="29" y="50"/>
                    <a:pt x="29" y="72"/>
                  </a:cubicBezTo>
                  <a:cubicBezTo>
                    <a:pt x="29" y="78"/>
                    <a:pt x="30" y="84"/>
                    <a:pt x="32" y="89"/>
                  </a:cubicBezTo>
                  <a:cubicBezTo>
                    <a:pt x="19" y="89"/>
                    <a:pt x="19" y="89"/>
                    <a:pt x="19" y="89"/>
                  </a:cubicBezTo>
                  <a:cubicBezTo>
                    <a:pt x="8" y="89"/>
                    <a:pt x="0" y="98"/>
                    <a:pt x="0" y="109"/>
                  </a:cubicBezTo>
                  <a:cubicBezTo>
                    <a:pt x="0" y="110"/>
                    <a:pt x="0" y="110"/>
                    <a:pt x="0" y="110"/>
                  </a:cubicBezTo>
                  <a:cubicBezTo>
                    <a:pt x="0" y="121"/>
                    <a:pt x="8" y="130"/>
                    <a:pt x="19" y="130"/>
                  </a:cubicBezTo>
                  <a:cubicBezTo>
                    <a:pt x="244" y="130"/>
                    <a:pt x="244" y="130"/>
                    <a:pt x="244" y="130"/>
                  </a:cubicBezTo>
                  <a:cubicBezTo>
                    <a:pt x="255" y="130"/>
                    <a:pt x="264" y="121"/>
                    <a:pt x="264" y="110"/>
                  </a:cubicBezTo>
                  <a:cubicBezTo>
                    <a:pt x="264" y="109"/>
                    <a:pt x="264" y="109"/>
                    <a:pt x="264" y="109"/>
                  </a:cubicBezTo>
                  <a:cubicBezTo>
                    <a:pt x="264" y="98"/>
                    <a:pt x="255" y="89"/>
                    <a:pt x="244" y="89"/>
                  </a:cubicBezTo>
                  <a:close/>
                  <a:moveTo>
                    <a:pt x="109" y="78"/>
                  </a:moveTo>
                  <a:cubicBezTo>
                    <a:pt x="113" y="80"/>
                    <a:pt x="117" y="81"/>
                    <a:pt x="122" y="81"/>
                  </a:cubicBezTo>
                  <a:cubicBezTo>
                    <a:pt x="125" y="81"/>
                    <a:pt x="127" y="81"/>
                    <a:pt x="130" y="80"/>
                  </a:cubicBezTo>
                  <a:cubicBezTo>
                    <a:pt x="131" y="83"/>
                    <a:pt x="132" y="86"/>
                    <a:pt x="133" y="89"/>
                  </a:cubicBezTo>
                  <a:cubicBezTo>
                    <a:pt x="105" y="89"/>
                    <a:pt x="105" y="89"/>
                    <a:pt x="105" y="89"/>
                  </a:cubicBezTo>
                  <a:cubicBezTo>
                    <a:pt x="107" y="86"/>
                    <a:pt x="108" y="82"/>
                    <a:pt x="109" y="78"/>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1" name="Freeform 162">
              <a:extLst>
                <a:ext uri="{FF2B5EF4-FFF2-40B4-BE49-F238E27FC236}">
                  <a16:creationId xmlns:a16="http://schemas.microsoft.com/office/drawing/2014/main" id="{6B95C321-FEEF-4722-A41E-EC45BCDE06D2}"/>
                </a:ext>
              </a:extLst>
            </p:cNvPr>
            <p:cNvSpPr>
              <a:spLocks/>
            </p:cNvSpPr>
            <p:nvPr/>
          </p:nvSpPr>
          <p:spPr bwMode="auto">
            <a:xfrm>
              <a:off x="19277013" y="2198688"/>
              <a:ext cx="384175" cy="112713"/>
            </a:xfrm>
            <a:custGeom>
              <a:avLst/>
              <a:gdLst>
                <a:gd name="T0" fmla="*/ 14 w 116"/>
                <a:gd name="T1" fmla="*/ 33 h 34"/>
                <a:gd name="T2" fmla="*/ 102 w 116"/>
                <a:gd name="T3" fmla="*/ 22 h 34"/>
                <a:gd name="T4" fmla="*/ 116 w 116"/>
                <a:gd name="T5" fmla="*/ 10 h 34"/>
                <a:gd name="T6" fmla="*/ 108 w 116"/>
                <a:gd name="T7" fmla="*/ 0 h 34"/>
                <a:gd name="T8" fmla="*/ 11 w 116"/>
                <a:gd name="T9" fmla="*/ 10 h 34"/>
                <a:gd name="T10" fmla="*/ 1 w 116"/>
                <a:gd name="T11" fmla="*/ 23 h 34"/>
                <a:gd name="T12" fmla="*/ 14 w 116"/>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116" h="34">
                  <a:moveTo>
                    <a:pt x="14" y="33"/>
                  </a:moveTo>
                  <a:cubicBezTo>
                    <a:pt x="102" y="22"/>
                    <a:pt x="102" y="22"/>
                    <a:pt x="102" y="22"/>
                  </a:cubicBezTo>
                  <a:cubicBezTo>
                    <a:pt x="109" y="22"/>
                    <a:pt x="116" y="10"/>
                    <a:pt x="116" y="10"/>
                  </a:cubicBezTo>
                  <a:cubicBezTo>
                    <a:pt x="116" y="10"/>
                    <a:pt x="108" y="1"/>
                    <a:pt x="108" y="0"/>
                  </a:cubicBezTo>
                  <a:cubicBezTo>
                    <a:pt x="11" y="10"/>
                    <a:pt x="11" y="10"/>
                    <a:pt x="11" y="10"/>
                  </a:cubicBezTo>
                  <a:cubicBezTo>
                    <a:pt x="5" y="10"/>
                    <a:pt x="0" y="16"/>
                    <a:pt x="1" y="23"/>
                  </a:cubicBezTo>
                  <a:cubicBezTo>
                    <a:pt x="2" y="29"/>
                    <a:pt x="7" y="34"/>
                    <a:pt x="14" y="33"/>
                  </a:cubicBez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2" name="Rectangle 163">
              <a:extLst>
                <a:ext uri="{FF2B5EF4-FFF2-40B4-BE49-F238E27FC236}">
                  <a16:creationId xmlns:a16="http://schemas.microsoft.com/office/drawing/2014/main" id="{7A9FD5C0-9778-4C87-8477-43C18D2A6769}"/>
                </a:ext>
              </a:extLst>
            </p:cNvPr>
            <p:cNvSpPr>
              <a:spLocks noChangeArrowheads="1"/>
            </p:cNvSpPr>
            <p:nvPr/>
          </p:nvSpPr>
          <p:spPr bwMode="auto">
            <a:xfrm>
              <a:off x="19273838" y="2165350"/>
              <a:ext cx="207963" cy="76200"/>
            </a:xfrm>
            <a:prstGeom prst="rect">
              <a:avLst/>
            </a:prstGeom>
            <a:solidFill>
              <a:srgbClr val="B144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3" name="Freeform 164">
              <a:extLst>
                <a:ext uri="{FF2B5EF4-FFF2-40B4-BE49-F238E27FC236}">
                  <a16:creationId xmlns:a16="http://schemas.microsoft.com/office/drawing/2014/main" id="{FE5A660A-48E3-44DD-97DC-39CFCBB927AE}"/>
                </a:ext>
              </a:extLst>
            </p:cNvPr>
            <p:cNvSpPr>
              <a:spLocks/>
            </p:cNvSpPr>
            <p:nvPr/>
          </p:nvSpPr>
          <p:spPr bwMode="auto">
            <a:xfrm>
              <a:off x="19088101" y="2195513"/>
              <a:ext cx="377825" cy="115888"/>
            </a:xfrm>
            <a:custGeom>
              <a:avLst/>
              <a:gdLst>
                <a:gd name="T0" fmla="*/ 100 w 114"/>
                <a:gd name="T1" fmla="*/ 34 h 35"/>
                <a:gd name="T2" fmla="*/ 11 w 114"/>
                <a:gd name="T3" fmla="*/ 23 h 35"/>
                <a:gd name="T4" fmla="*/ 1 w 114"/>
                <a:gd name="T5" fmla="*/ 10 h 35"/>
                <a:gd name="T6" fmla="*/ 3 w 114"/>
                <a:gd name="T7" fmla="*/ 0 h 35"/>
                <a:gd name="T8" fmla="*/ 103 w 114"/>
                <a:gd name="T9" fmla="*/ 11 h 35"/>
                <a:gd name="T10" fmla="*/ 113 w 114"/>
                <a:gd name="T11" fmla="*/ 24 h 35"/>
                <a:gd name="T12" fmla="*/ 100 w 11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114" h="35">
                  <a:moveTo>
                    <a:pt x="100" y="34"/>
                  </a:moveTo>
                  <a:cubicBezTo>
                    <a:pt x="11" y="23"/>
                    <a:pt x="11" y="23"/>
                    <a:pt x="11" y="23"/>
                  </a:cubicBezTo>
                  <a:cubicBezTo>
                    <a:pt x="5" y="23"/>
                    <a:pt x="0" y="17"/>
                    <a:pt x="1" y="10"/>
                  </a:cubicBezTo>
                  <a:cubicBezTo>
                    <a:pt x="2" y="4"/>
                    <a:pt x="3" y="0"/>
                    <a:pt x="3" y="0"/>
                  </a:cubicBezTo>
                  <a:cubicBezTo>
                    <a:pt x="103" y="11"/>
                    <a:pt x="103" y="11"/>
                    <a:pt x="103" y="11"/>
                  </a:cubicBezTo>
                  <a:cubicBezTo>
                    <a:pt x="109" y="11"/>
                    <a:pt x="114" y="17"/>
                    <a:pt x="113" y="24"/>
                  </a:cubicBezTo>
                  <a:cubicBezTo>
                    <a:pt x="112" y="30"/>
                    <a:pt x="106" y="35"/>
                    <a:pt x="100" y="34"/>
                  </a:cubicBez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4" name="Freeform 165">
              <a:extLst>
                <a:ext uri="{FF2B5EF4-FFF2-40B4-BE49-F238E27FC236}">
                  <a16:creationId xmlns:a16="http://schemas.microsoft.com/office/drawing/2014/main" id="{CF062C60-1D97-4713-8F84-7B5963C2B4D8}"/>
                </a:ext>
              </a:extLst>
            </p:cNvPr>
            <p:cNvSpPr>
              <a:spLocks/>
            </p:cNvSpPr>
            <p:nvPr/>
          </p:nvSpPr>
          <p:spPr bwMode="auto">
            <a:xfrm>
              <a:off x="19356388" y="2305050"/>
              <a:ext cx="115888" cy="88900"/>
            </a:xfrm>
            <a:custGeom>
              <a:avLst/>
              <a:gdLst>
                <a:gd name="T0" fmla="*/ 12 w 35"/>
                <a:gd name="T1" fmla="*/ 0 h 27"/>
                <a:gd name="T2" fmla="*/ 23 w 35"/>
                <a:gd name="T3" fmla="*/ 3 h 27"/>
                <a:gd name="T4" fmla="*/ 34 w 35"/>
                <a:gd name="T5" fmla="*/ 21 h 27"/>
                <a:gd name="T6" fmla="*/ 33 w 35"/>
                <a:gd name="T7" fmla="*/ 26 h 27"/>
                <a:gd name="T8" fmla="*/ 28 w 35"/>
                <a:gd name="T9" fmla="*/ 26 h 27"/>
                <a:gd name="T10" fmla="*/ 13 w 35"/>
                <a:gd name="T11" fmla="*/ 11 h 27"/>
                <a:gd name="T12" fmla="*/ 0 w 35"/>
                <a:gd name="T13" fmla="*/ 2 h 27"/>
                <a:gd name="T14" fmla="*/ 12 w 35"/>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7">
                  <a:moveTo>
                    <a:pt x="12" y="0"/>
                  </a:moveTo>
                  <a:cubicBezTo>
                    <a:pt x="23" y="3"/>
                    <a:pt x="23" y="3"/>
                    <a:pt x="23" y="3"/>
                  </a:cubicBezTo>
                  <a:cubicBezTo>
                    <a:pt x="34" y="21"/>
                    <a:pt x="34" y="21"/>
                    <a:pt x="34" y="21"/>
                  </a:cubicBezTo>
                  <a:cubicBezTo>
                    <a:pt x="35" y="23"/>
                    <a:pt x="35" y="25"/>
                    <a:pt x="33" y="26"/>
                  </a:cubicBezTo>
                  <a:cubicBezTo>
                    <a:pt x="32" y="27"/>
                    <a:pt x="29" y="27"/>
                    <a:pt x="28" y="26"/>
                  </a:cubicBezTo>
                  <a:cubicBezTo>
                    <a:pt x="13" y="11"/>
                    <a:pt x="13" y="11"/>
                    <a:pt x="13" y="11"/>
                  </a:cubicBezTo>
                  <a:cubicBezTo>
                    <a:pt x="0" y="2"/>
                    <a:pt x="0" y="2"/>
                    <a:pt x="0" y="2"/>
                  </a:cubicBezTo>
                  <a:lnTo>
                    <a:pt x="12" y="0"/>
                  </a:lnTo>
                  <a:close/>
                </a:path>
              </a:pathLst>
            </a:custGeom>
            <a:solidFill>
              <a:srgbClr val="4D3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5" name="Freeform 166">
              <a:extLst>
                <a:ext uri="{FF2B5EF4-FFF2-40B4-BE49-F238E27FC236}">
                  <a16:creationId xmlns:a16="http://schemas.microsoft.com/office/drawing/2014/main" id="{EBF1278F-17CF-45B3-9D6F-A2351FDBDDB8}"/>
                </a:ext>
              </a:extLst>
            </p:cNvPr>
            <p:cNvSpPr>
              <a:spLocks/>
            </p:cNvSpPr>
            <p:nvPr/>
          </p:nvSpPr>
          <p:spPr bwMode="auto">
            <a:xfrm>
              <a:off x="19386551" y="1930400"/>
              <a:ext cx="231775" cy="69850"/>
            </a:xfrm>
            <a:custGeom>
              <a:avLst/>
              <a:gdLst>
                <a:gd name="T0" fmla="*/ 69 w 70"/>
                <a:gd name="T1" fmla="*/ 9 h 21"/>
                <a:gd name="T2" fmla="*/ 62 w 70"/>
                <a:gd name="T3" fmla="*/ 5 h 21"/>
                <a:gd name="T4" fmla="*/ 9 w 70"/>
                <a:gd name="T5" fmla="*/ 0 h 21"/>
                <a:gd name="T6" fmla="*/ 1 w 70"/>
                <a:gd name="T7" fmla="*/ 8 h 21"/>
                <a:gd name="T8" fmla="*/ 8 w 70"/>
                <a:gd name="T9" fmla="*/ 16 h 21"/>
                <a:gd name="T10" fmla="*/ 61 w 70"/>
                <a:gd name="T11" fmla="*/ 21 h 21"/>
                <a:gd name="T12" fmla="*/ 70 w 70"/>
                <a:gd name="T13" fmla="*/ 14 h 21"/>
                <a:gd name="T14" fmla="*/ 69 w 70"/>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1">
                  <a:moveTo>
                    <a:pt x="69" y="9"/>
                  </a:moveTo>
                  <a:cubicBezTo>
                    <a:pt x="68" y="7"/>
                    <a:pt x="65" y="5"/>
                    <a:pt x="62" y="5"/>
                  </a:cubicBezTo>
                  <a:cubicBezTo>
                    <a:pt x="9" y="0"/>
                    <a:pt x="9" y="0"/>
                    <a:pt x="9" y="0"/>
                  </a:cubicBezTo>
                  <a:cubicBezTo>
                    <a:pt x="5" y="0"/>
                    <a:pt x="1" y="3"/>
                    <a:pt x="1" y="8"/>
                  </a:cubicBezTo>
                  <a:cubicBezTo>
                    <a:pt x="0" y="12"/>
                    <a:pt x="3" y="16"/>
                    <a:pt x="8" y="16"/>
                  </a:cubicBezTo>
                  <a:cubicBezTo>
                    <a:pt x="61" y="21"/>
                    <a:pt x="61" y="21"/>
                    <a:pt x="61" y="21"/>
                  </a:cubicBezTo>
                  <a:cubicBezTo>
                    <a:pt x="65" y="21"/>
                    <a:pt x="69" y="18"/>
                    <a:pt x="70" y="14"/>
                  </a:cubicBezTo>
                  <a:cubicBezTo>
                    <a:pt x="70" y="12"/>
                    <a:pt x="69" y="11"/>
                    <a:pt x="69" y="9"/>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6" name="Freeform 167">
              <a:extLst>
                <a:ext uri="{FF2B5EF4-FFF2-40B4-BE49-F238E27FC236}">
                  <a16:creationId xmlns:a16="http://schemas.microsoft.com/office/drawing/2014/main" id="{9D44F805-0E25-4081-A388-FF56702F9464}"/>
                </a:ext>
              </a:extLst>
            </p:cNvPr>
            <p:cNvSpPr>
              <a:spLocks/>
            </p:cNvSpPr>
            <p:nvPr/>
          </p:nvSpPr>
          <p:spPr bwMode="auto">
            <a:xfrm>
              <a:off x="19694526" y="1798638"/>
              <a:ext cx="82550" cy="95250"/>
            </a:xfrm>
            <a:custGeom>
              <a:avLst/>
              <a:gdLst>
                <a:gd name="T0" fmla="*/ 0 w 52"/>
                <a:gd name="T1" fmla="*/ 25 h 60"/>
                <a:gd name="T2" fmla="*/ 25 w 52"/>
                <a:gd name="T3" fmla="*/ 0 h 60"/>
                <a:gd name="T4" fmla="*/ 52 w 52"/>
                <a:gd name="T5" fmla="*/ 18 h 60"/>
                <a:gd name="T6" fmla="*/ 4 w 52"/>
                <a:gd name="T7" fmla="*/ 60 h 60"/>
                <a:gd name="T8" fmla="*/ 0 w 52"/>
                <a:gd name="T9" fmla="*/ 25 h 60"/>
              </a:gdLst>
              <a:ahLst/>
              <a:cxnLst>
                <a:cxn ang="0">
                  <a:pos x="T0" y="T1"/>
                </a:cxn>
                <a:cxn ang="0">
                  <a:pos x="T2" y="T3"/>
                </a:cxn>
                <a:cxn ang="0">
                  <a:pos x="T4" y="T5"/>
                </a:cxn>
                <a:cxn ang="0">
                  <a:pos x="T6" y="T7"/>
                </a:cxn>
                <a:cxn ang="0">
                  <a:pos x="T8" y="T9"/>
                </a:cxn>
              </a:cxnLst>
              <a:rect l="0" t="0" r="r" b="b"/>
              <a:pathLst>
                <a:path w="52" h="60">
                  <a:moveTo>
                    <a:pt x="0" y="25"/>
                  </a:moveTo>
                  <a:lnTo>
                    <a:pt x="25" y="0"/>
                  </a:lnTo>
                  <a:lnTo>
                    <a:pt x="52" y="18"/>
                  </a:lnTo>
                  <a:lnTo>
                    <a:pt x="4" y="60"/>
                  </a:lnTo>
                  <a:lnTo>
                    <a:pt x="0" y="25"/>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7" name="Freeform 168">
              <a:extLst>
                <a:ext uri="{FF2B5EF4-FFF2-40B4-BE49-F238E27FC236}">
                  <a16:creationId xmlns:a16="http://schemas.microsoft.com/office/drawing/2014/main" id="{6486A9E1-C1AC-47A7-B7FC-ABDB78B38DB7}"/>
                </a:ext>
              </a:extLst>
            </p:cNvPr>
            <p:cNvSpPr>
              <a:spLocks/>
            </p:cNvSpPr>
            <p:nvPr/>
          </p:nvSpPr>
          <p:spPr bwMode="auto">
            <a:xfrm>
              <a:off x="19685001" y="1747838"/>
              <a:ext cx="76200" cy="96838"/>
            </a:xfrm>
            <a:custGeom>
              <a:avLst/>
              <a:gdLst>
                <a:gd name="T0" fmla="*/ 48 w 48"/>
                <a:gd name="T1" fmla="*/ 50 h 61"/>
                <a:gd name="T2" fmla="*/ 33 w 48"/>
                <a:gd name="T3" fmla="*/ 61 h 61"/>
                <a:gd name="T4" fmla="*/ 0 w 48"/>
                <a:gd name="T5" fmla="*/ 11 h 61"/>
                <a:gd name="T6" fmla="*/ 14 w 48"/>
                <a:gd name="T7" fmla="*/ 0 h 61"/>
                <a:gd name="T8" fmla="*/ 48 w 48"/>
                <a:gd name="T9" fmla="*/ 50 h 61"/>
              </a:gdLst>
              <a:ahLst/>
              <a:cxnLst>
                <a:cxn ang="0">
                  <a:pos x="T0" y="T1"/>
                </a:cxn>
                <a:cxn ang="0">
                  <a:pos x="T2" y="T3"/>
                </a:cxn>
                <a:cxn ang="0">
                  <a:pos x="T4" y="T5"/>
                </a:cxn>
                <a:cxn ang="0">
                  <a:pos x="T6" y="T7"/>
                </a:cxn>
                <a:cxn ang="0">
                  <a:pos x="T8" y="T9"/>
                </a:cxn>
              </a:cxnLst>
              <a:rect l="0" t="0" r="r" b="b"/>
              <a:pathLst>
                <a:path w="48" h="61">
                  <a:moveTo>
                    <a:pt x="48" y="50"/>
                  </a:moveTo>
                  <a:lnTo>
                    <a:pt x="33" y="61"/>
                  </a:lnTo>
                  <a:lnTo>
                    <a:pt x="0" y="11"/>
                  </a:lnTo>
                  <a:lnTo>
                    <a:pt x="14" y="0"/>
                  </a:lnTo>
                  <a:lnTo>
                    <a:pt x="48" y="50"/>
                  </a:ln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8" name="Freeform 169">
              <a:extLst>
                <a:ext uri="{FF2B5EF4-FFF2-40B4-BE49-F238E27FC236}">
                  <a16:creationId xmlns:a16="http://schemas.microsoft.com/office/drawing/2014/main" id="{FD2741C3-74B9-4945-A75E-DD44521C8D4A}"/>
                </a:ext>
              </a:extLst>
            </p:cNvPr>
            <p:cNvSpPr>
              <a:spLocks/>
            </p:cNvSpPr>
            <p:nvPr/>
          </p:nvSpPr>
          <p:spPr bwMode="auto">
            <a:xfrm>
              <a:off x="19538951" y="1589088"/>
              <a:ext cx="244475" cy="234950"/>
            </a:xfrm>
            <a:custGeom>
              <a:avLst/>
              <a:gdLst>
                <a:gd name="T0" fmla="*/ 67 w 74"/>
                <a:gd name="T1" fmla="*/ 45 h 71"/>
                <a:gd name="T2" fmla="*/ 35 w 74"/>
                <a:gd name="T3" fmla="*/ 67 h 71"/>
                <a:gd name="T4" fmla="*/ 18 w 74"/>
                <a:gd name="T5" fmla="*/ 64 h 71"/>
                <a:gd name="T6" fmla="*/ 3 w 74"/>
                <a:gd name="T7" fmla="*/ 44 h 71"/>
                <a:gd name="T8" fmla="*/ 7 w 74"/>
                <a:gd name="T9" fmla="*/ 26 h 71"/>
                <a:gd name="T10" fmla="*/ 39 w 74"/>
                <a:gd name="T11" fmla="*/ 4 h 71"/>
                <a:gd name="T12" fmla="*/ 56 w 74"/>
                <a:gd name="T13" fmla="*/ 7 h 71"/>
                <a:gd name="T14" fmla="*/ 70 w 74"/>
                <a:gd name="T15" fmla="*/ 28 h 71"/>
                <a:gd name="T16" fmla="*/ 67 w 74"/>
                <a:gd name="T1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1">
                  <a:moveTo>
                    <a:pt x="67" y="45"/>
                  </a:moveTo>
                  <a:cubicBezTo>
                    <a:pt x="35" y="67"/>
                    <a:pt x="35" y="67"/>
                    <a:pt x="35" y="67"/>
                  </a:cubicBezTo>
                  <a:cubicBezTo>
                    <a:pt x="29" y="71"/>
                    <a:pt x="22" y="70"/>
                    <a:pt x="18" y="64"/>
                  </a:cubicBezTo>
                  <a:cubicBezTo>
                    <a:pt x="3" y="44"/>
                    <a:pt x="3" y="44"/>
                    <a:pt x="3" y="44"/>
                  </a:cubicBezTo>
                  <a:cubicBezTo>
                    <a:pt x="0" y="38"/>
                    <a:pt x="1" y="30"/>
                    <a:pt x="7" y="26"/>
                  </a:cubicBezTo>
                  <a:cubicBezTo>
                    <a:pt x="39" y="4"/>
                    <a:pt x="39" y="4"/>
                    <a:pt x="39" y="4"/>
                  </a:cubicBezTo>
                  <a:cubicBezTo>
                    <a:pt x="44" y="0"/>
                    <a:pt x="52" y="2"/>
                    <a:pt x="56" y="7"/>
                  </a:cubicBezTo>
                  <a:cubicBezTo>
                    <a:pt x="70" y="28"/>
                    <a:pt x="70" y="28"/>
                    <a:pt x="70" y="28"/>
                  </a:cubicBezTo>
                  <a:cubicBezTo>
                    <a:pt x="74" y="34"/>
                    <a:pt x="73" y="41"/>
                    <a:pt x="67" y="45"/>
                  </a:cubicBezTo>
                  <a:close/>
                </a:path>
              </a:pathLst>
            </a:custGeom>
            <a:solidFill>
              <a:srgbClr val="4F82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9" name="Freeform 170">
              <a:extLst>
                <a:ext uri="{FF2B5EF4-FFF2-40B4-BE49-F238E27FC236}">
                  <a16:creationId xmlns:a16="http://schemas.microsoft.com/office/drawing/2014/main" id="{08B3692F-86E2-424D-B627-5AC8B8976F0A}"/>
                </a:ext>
              </a:extLst>
            </p:cNvPr>
            <p:cNvSpPr>
              <a:spLocks/>
            </p:cNvSpPr>
            <p:nvPr/>
          </p:nvSpPr>
          <p:spPr bwMode="auto">
            <a:xfrm>
              <a:off x="19634201" y="1639888"/>
              <a:ext cx="79375" cy="115888"/>
            </a:xfrm>
            <a:custGeom>
              <a:avLst/>
              <a:gdLst>
                <a:gd name="T0" fmla="*/ 11 w 24"/>
                <a:gd name="T1" fmla="*/ 11 h 35"/>
                <a:gd name="T2" fmla="*/ 9 w 24"/>
                <a:gd name="T3" fmla="*/ 9 h 35"/>
                <a:gd name="T4" fmla="*/ 9 w 24"/>
                <a:gd name="T5" fmla="*/ 7 h 35"/>
                <a:gd name="T6" fmla="*/ 13 w 24"/>
                <a:gd name="T7" fmla="*/ 5 h 35"/>
                <a:gd name="T8" fmla="*/ 9 w 24"/>
                <a:gd name="T9" fmla="*/ 0 h 35"/>
                <a:gd name="T10" fmla="*/ 5 w 24"/>
                <a:gd name="T11" fmla="*/ 3 h 35"/>
                <a:gd name="T12" fmla="*/ 3 w 24"/>
                <a:gd name="T13" fmla="*/ 13 h 35"/>
                <a:gd name="T14" fmla="*/ 5 w 24"/>
                <a:gd name="T15" fmla="*/ 15 h 35"/>
                <a:gd name="T16" fmla="*/ 2 w 24"/>
                <a:gd name="T17" fmla="*/ 17 h 35"/>
                <a:gd name="T18" fmla="*/ 4 w 24"/>
                <a:gd name="T19" fmla="*/ 20 h 35"/>
                <a:gd name="T20" fmla="*/ 6 w 24"/>
                <a:gd name="T21" fmla="*/ 23 h 35"/>
                <a:gd name="T22" fmla="*/ 9 w 24"/>
                <a:gd name="T23" fmla="*/ 21 h 35"/>
                <a:gd name="T24" fmla="*/ 18 w 24"/>
                <a:gd name="T25" fmla="*/ 35 h 35"/>
                <a:gd name="T26" fmla="*/ 24 w 24"/>
                <a:gd name="T27" fmla="*/ 31 h 35"/>
                <a:gd name="T28" fmla="*/ 14 w 24"/>
                <a:gd name="T29" fmla="*/ 17 h 35"/>
                <a:gd name="T30" fmla="*/ 18 w 24"/>
                <a:gd name="T31" fmla="*/ 14 h 35"/>
                <a:gd name="T32" fmla="*/ 17 w 24"/>
                <a:gd name="T33" fmla="*/ 12 h 35"/>
                <a:gd name="T34" fmla="*/ 15 w 24"/>
                <a:gd name="T35" fmla="*/ 8 h 35"/>
                <a:gd name="T36" fmla="*/ 11 w 24"/>
                <a:gd name="T3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35">
                  <a:moveTo>
                    <a:pt x="11" y="11"/>
                  </a:moveTo>
                  <a:cubicBezTo>
                    <a:pt x="9" y="9"/>
                    <a:pt x="9" y="9"/>
                    <a:pt x="9" y="9"/>
                  </a:cubicBezTo>
                  <a:cubicBezTo>
                    <a:pt x="8" y="8"/>
                    <a:pt x="9" y="7"/>
                    <a:pt x="9" y="7"/>
                  </a:cubicBezTo>
                  <a:cubicBezTo>
                    <a:pt x="10" y="6"/>
                    <a:pt x="13" y="5"/>
                    <a:pt x="13" y="5"/>
                  </a:cubicBezTo>
                  <a:cubicBezTo>
                    <a:pt x="9" y="0"/>
                    <a:pt x="9" y="0"/>
                    <a:pt x="9" y="0"/>
                  </a:cubicBezTo>
                  <a:cubicBezTo>
                    <a:pt x="5" y="3"/>
                    <a:pt x="5" y="3"/>
                    <a:pt x="5" y="3"/>
                  </a:cubicBezTo>
                  <a:cubicBezTo>
                    <a:pt x="0" y="6"/>
                    <a:pt x="2" y="10"/>
                    <a:pt x="3" y="13"/>
                  </a:cubicBezTo>
                  <a:cubicBezTo>
                    <a:pt x="5" y="15"/>
                    <a:pt x="5" y="15"/>
                    <a:pt x="5" y="15"/>
                  </a:cubicBezTo>
                  <a:cubicBezTo>
                    <a:pt x="2" y="17"/>
                    <a:pt x="2" y="17"/>
                    <a:pt x="2" y="17"/>
                  </a:cubicBezTo>
                  <a:cubicBezTo>
                    <a:pt x="4" y="20"/>
                    <a:pt x="4" y="20"/>
                    <a:pt x="4" y="20"/>
                  </a:cubicBezTo>
                  <a:cubicBezTo>
                    <a:pt x="6" y="23"/>
                    <a:pt x="6" y="23"/>
                    <a:pt x="6" y="23"/>
                  </a:cubicBezTo>
                  <a:cubicBezTo>
                    <a:pt x="9" y="21"/>
                    <a:pt x="9" y="21"/>
                    <a:pt x="9" y="21"/>
                  </a:cubicBezTo>
                  <a:cubicBezTo>
                    <a:pt x="13" y="27"/>
                    <a:pt x="18" y="35"/>
                    <a:pt x="18" y="35"/>
                  </a:cubicBezTo>
                  <a:cubicBezTo>
                    <a:pt x="24" y="31"/>
                    <a:pt x="24" y="31"/>
                    <a:pt x="24" y="31"/>
                  </a:cubicBezTo>
                  <a:cubicBezTo>
                    <a:pt x="24" y="31"/>
                    <a:pt x="19" y="23"/>
                    <a:pt x="14" y="17"/>
                  </a:cubicBezTo>
                  <a:cubicBezTo>
                    <a:pt x="18" y="14"/>
                    <a:pt x="18" y="14"/>
                    <a:pt x="18" y="14"/>
                  </a:cubicBezTo>
                  <a:cubicBezTo>
                    <a:pt x="17" y="12"/>
                    <a:pt x="17" y="12"/>
                    <a:pt x="17" y="12"/>
                  </a:cubicBezTo>
                  <a:cubicBezTo>
                    <a:pt x="15" y="8"/>
                    <a:pt x="15" y="8"/>
                    <a:pt x="15" y="8"/>
                  </a:cubicBez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0" name="Freeform 171">
              <a:extLst>
                <a:ext uri="{FF2B5EF4-FFF2-40B4-BE49-F238E27FC236}">
                  <a16:creationId xmlns:a16="http://schemas.microsoft.com/office/drawing/2014/main" id="{CCA34650-423D-46A1-9AAE-8F7BBE175440}"/>
                </a:ext>
              </a:extLst>
            </p:cNvPr>
            <p:cNvSpPr>
              <a:spLocks/>
            </p:cNvSpPr>
            <p:nvPr/>
          </p:nvSpPr>
          <p:spPr bwMode="auto">
            <a:xfrm>
              <a:off x="19746913" y="1804988"/>
              <a:ext cx="39688" cy="36513"/>
            </a:xfrm>
            <a:custGeom>
              <a:avLst/>
              <a:gdLst>
                <a:gd name="T0" fmla="*/ 10 w 12"/>
                <a:gd name="T1" fmla="*/ 1 h 11"/>
                <a:gd name="T2" fmla="*/ 10 w 12"/>
                <a:gd name="T3" fmla="*/ 6 h 11"/>
                <a:gd name="T4" fmla="*/ 6 w 12"/>
                <a:gd name="T5" fmla="*/ 10 h 11"/>
                <a:gd name="T6" fmla="*/ 2 w 12"/>
                <a:gd name="T7" fmla="*/ 10 h 11"/>
                <a:gd name="T8" fmla="*/ 2 w 12"/>
                <a:gd name="T9" fmla="*/ 6 h 11"/>
                <a:gd name="T10" fmla="*/ 6 w 12"/>
                <a:gd name="T11" fmla="*/ 1 h 11"/>
                <a:gd name="T12" fmla="*/ 10 w 1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10" y="1"/>
                  </a:moveTo>
                  <a:cubicBezTo>
                    <a:pt x="12" y="3"/>
                    <a:pt x="12" y="5"/>
                    <a:pt x="10" y="6"/>
                  </a:cubicBezTo>
                  <a:cubicBezTo>
                    <a:pt x="6" y="10"/>
                    <a:pt x="6" y="10"/>
                    <a:pt x="6" y="10"/>
                  </a:cubicBezTo>
                  <a:cubicBezTo>
                    <a:pt x="5" y="11"/>
                    <a:pt x="3" y="11"/>
                    <a:pt x="2" y="10"/>
                  </a:cubicBezTo>
                  <a:cubicBezTo>
                    <a:pt x="0" y="9"/>
                    <a:pt x="0" y="7"/>
                    <a:pt x="2" y="6"/>
                  </a:cubicBezTo>
                  <a:cubicBezTo>
                    <a:pt x="6" y="1"/>
                    <a:pt x="6" y="1"/>
                    <a:pt x="6" y="1"/>
                  </a:cubicBezTo>
                  <a:cubicBezTo>
                    <a:pt x="7" y="0"/>
                    <a:pt x="9" y="0"/>
                    <a:pt x="10"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1" name="Freeform 172">
              <a:extLst>
                <a:ext uri="{FF2B5EF4-FFF2-40B4-BE49-F238E27FC236}">
                  <a16:creationId xmlns:a16="http://schemas.microsoft.com/office/drawing/2014/main" id="{78518CCB-C384-4DD9-9C75-1E72DE54EE53}"/>
                </a:ext>
              </a:extLst>
            </p:cNvPr>
            <p:cNvSpPr>
              <a:spLocks/>
            </p:cNvSpPr>
            <p:nvPr/>
          </p:nvSpPr>
          <p:spPr bwMode="auto">
            <a:xfrm>
              <a:off x="19737388" y="1787525"/>
              <a:ext cx="36513" cy="36513"/>
            </a:xfrm>
            <a:custGeom>
              <a:avLst/>
              <a:gdLst>
                <a:gd name="T0" fmla="*/ 10 w 11"/>
                <a:gd name="T1" fmla="*/ 1 h 11"/>
                <a:gd name="T2" fmla="*/ 10 w 11"/>
                <a:gd name="T3" fmla="*/ 6 h 11"/>
                <a:gd name="T4" fmla="*/ 5 w 11"/>
                <a:gd name="T5" fmla="*/ 10 h 11"/>
                <a:gd name="T6" fmla="*/ 1 w 11"/>
                <a:gd name="T7" fmla="*/ 10 h 11"/>
                <a:gd name="T8" fmla="*/ 1 w 11"/>
                <a:gd name="T9" fmla="*/ 6 h 11"/>
                <a:gd name="T10" fmla="*/ 6 w 11"/>
                <a:gd name="T11" fmla="*/ 1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11" y="3"/>
                    <a:pt x="11" y="5"/>
                    <a:pt x="10" y="6"/>
                  </a:cubicBezTo>
                  <a:cubicBezTo>
                    <a:pt x="5" y="10"/>
                    <a:pt x="5" y="10"/>
                    <a:pt x="5" y="10"/>
                  </a:cubicBezTo>
                  <a:cubicBezTo>
                    <a:pt x="4" y="11"/>
                    <a:pt x="2" y="11"/>
                    <a:pt x="1" y="10"/>
                  </a:cubicBezTo>
                  <a:cubicBezTo>
                    <a:pt x="0" y="9"/>
                    <a:pt x="0" y="7"/>
                    <a:pt x="1" y="6"/>
                  </a:cubicBezTo>
                  <a:cubicBezTo>
                    <a:pt x="6" y="1"/>
                    <a:pt x="6" y="1"/>
                    <a:pt x="6" y="1"/>
                  </a:cubicBezTo>
                  <a:cubicBezTo>
                    <a:pt x="7" y="0"/>
                    <a:pt x="9" y="0"/>
                    <a:pt x="10"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2" name="Freeform 173">
              <a:extLst>
                <a:ext uri="{FF2B5EF4-FFF2-40B4-BE49-F238E27FC236}">
                  <a16:creationId xmlns:a16="http://schemas.microsoft.com/office/drawing/2014/main" id="{780F6900-448C-4922-A545-9991563D2E31}"/>
                </a:ext>
              </a:extLst>
            </p:cNvPr>
            <p:cNvSpPr>
              <a:spLocks/>
            </p:cNvSpPr>
            <p:nvPr/>
          </p:nvSpPr>
          <p:spPr bwMode="auto">
            <a:xfrm>
              <a:off x="19724688" y="1778000"/>
              <a:ext cx="33338" cy="42863"/>
            </a:xfrm>
            <a:custGeom>
              <a:avLst/>
              <a:gdLst>
                <a:gd name="T0" fmla="*/ 8 w 10"/>
                <a:gd name="T1" fmla="*/ 1 h 13"/>
                <a:gd name="T2" fmla="*/ 9 w 10"/>
                <a:gd name="T3" fmla="*/ 5 h 13"/>
                <a:gd name="T4" fmla="*/ 6 w 10"/>
                <a:gd name="T5" fmla="*/ 11 h 13"/>
                <a:gd name="T6" fmla="*/ 2 w 10"/>
                <a:gd name="T7" fmla="*/ 12 h 13"/>
                <a:gd name="T8" fmla="*/ 0 w 10"/>
                <a:gd name="T9" fmla="*/ 8 h 13"/>
                <a:gd name="T10" fmla="*/ 3 w 10"/>
                <a:gd name="T11" fmla="*/ 2 h 13"/>
                <a:gd name="T12" fmla="*/ 8 w 10"/>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8" y="1"/>
                  </a:moveTo>
                  <a:cubicBezTo>
                    <a:pt x="9" y="2"/>
                    <a:pt x="10" y="4"/>
                    <a:pt x="9" y="5"/>
                  </a:cubicBezTo>
                  <a:cubicBezTo>
                    <a:pt x="6" y="11"/>
                    <a:pt x="6" y="11"/>
                    <a:pt x="6" y="11"/>
                  </a:cubicBezTo>
                  <a:cubicBezTo>
                    <a:pt x="5" y="12"/>
                    <a:pt x="3" y="13"/>
                    <a:pt x="2" y="12"/>
                  </a:cubicBezTo>
                  <a:cubicBezTo>
                    <a:pt x="0" y="11"/>
                    <a:pt x="0" y="9"/>
                    <a:pt x="0" y="8"/>
                  </a:cubicBezTo>
                  <a:cubicBezTo>
                    <a:pt x="3" y="2"/>
                    <a:pt x="3" y="2"/>
                    <a:pt x="3" y="2"/>
                  </a:cubicBezTo>
                  <a:cubicBezTo>
                    <a:pt x="4" y="1"/>
                    <a:pt x="6" y="0"/>
                    <a:pt x="8"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3" name="Freeform 174">
              <a:extLst>
                <a:ext uri="{FF2B5EF4-FFF2-40B4-BE49-F238E27FC236}">
                  <a16:creationId xmlns:a16="http://schemas.microsoft.com/office/drawing/2014/main" id="{9F854B97-ADB9-49E2-9459-32284AF53AED}"/>
                </a:ext>
              </a:extLst>
            </p:cNvPr>
            <p:cNvSpPr>
              <a:spLocks/>
            </p:cNvSpPr>
            <p:nvPr/>
          </p:nvSpPr>
          <p:spPr bwMode="auto">
            <a:xfrm>
              <a:off x="19713576" y="1768475"/>
              <a:ext cx="30163" cy="42863"/>
            </a:xfrm>
            <a:custGeom>
              <a:avLst/>
              <a:gdLst>
                <a:gd name="T0" fmla="*/ 7 w 9"/>
                <a:gd name="T1" fmla="*/ 1 h 13"/>
                <a:gd name="T2" fmla="*/ 8 w 9"/>
                <a:gd name="T3" fmla="*/ 5 h 13"/>
                <a:gd name="T4" fmla="*/ 6 w 9"/>
                <a:gd name="T5" fmla="*/ 11 h 13"/>
                <a:gd name="T6" fmla="*/ 2 w 9"/>
                <a:gd name="T7" fmla="*/ 12 h 13"/>
                <a:gd name="T8" fmla="*/ 0 w 9"/>
                <a:gd name="T9" fmla="*/ 8 h 13"/>
                <a:gd name="T10" fmla="*/ 3 w 9"/>
                <a:gd name="T11" fmla="*/ 3 h 13"/>
                <a:gd name="T12" fmla="*/ 7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7" y="1"/>
                  </a:moveTo>
                  <a:cubicBezTo>
                    <a:pt x="8" y="1"/>
                    <a:pt x="9" y="3"/>
                    <a:pt x="8" y="5"/>
                  </a:cubicBezTo>
                  <a:cubicBezTo>
                    <a:pt x="6" y="11"/>
                    <a:pt x="6" y="11"/>
                    <a:pt x="6" y="11"/>
                  </a:cubicBezTo>
                  <a:cubicBezTo>
                    <a:pt x="5" y="12"/>
                    <a:pt x="4" y="13"/>
                    <a:pt x="2" y="12"/>
                  </a:cubicBezTo>
                  <a:cubicBezTo>
                    <a:pt x="0" y="12"/>
                    <a:pt x="0" y="10"/>
                    <a:pt x="0" y="8"/>
                  </a:cubicBezTo>
                  <a:cubicBezTo>
                    <a:pt x="3" y="3"/>
                    <a:pt x="3" y="3"/>
                    <a:pt x="3" y="3"/>
                  </a:cubicBezTo>
                  <a:cubicBezTo>
                    <a:pt x="3" y="1"/>
                    <a:pt x="5" y="0"/>
                    <a:pt x="7" y="1"/>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4" name="Freeform 175">
              <a:extLst>
                <a:ext uri="{FF2B5EF4-FFF2-40B4-BE49-F238E27FC236}">
                  <a16:creationId xmlns:a16="http://schemas.microsoft.com/office/drawing/2014/main" id="{DBE8C19C-B5F4-45E2-AD54-7E4D1BEF96F3}"/>
                </a:ext>
              </a:extLst>
            </p:cNvPr>
            <p:cNvSpPr>
              <a:spLocks/>
            </p:cNvSpPr>
            <p:nvPr/>
          </p:nvSpPr>
          <p:spPr bwMode="auto">
            <a:xfrm>
              <a:off x="19694526" y="1798638"/>
              <a:ext cx="49213" cy="42863"/>
            </a:xfrm>
            <a:custGeom>
              <a:avLst/>
              <a:gdLst>
                <a:gd name="T0" fmla="*/ 2 w 15"/>
                <a:gd name="T1" fmla="*/ 7 h 13"/>
                <a:gd name="T2" fmla="*/ 9 w 15"/>
                <a:gd name="T3" fmla="*/ 11 h 13"/>
                <a:gd name="T4" fmla="*/ 14 w 15"/>
                <a:gd name="T5" fmla="*/ 10 h 13"/>
                <a:gd name="T6" fmla="*/ 14 w 15"/>
                <a:gd name="T7" fmla="*/ 10 h 13"/>
                <a:gd name="T8" fmla="*/ 13 w 15"/>
                <a:gd name="T9" fmla="*/ 5 h 13"/>
                <a:gd name="T10" fmla="*/ 6 w 15"/>
                <a:gd name="T11" fmla="*/ 1 h 13"/>
                <a:gd name="T12" fmla="*/ 1 w 15"/>
                <a:gd name="T13" fmla="*/ 2 h 13"/>
                <a:gd name="T14" fmla="*/ 1 w 15"/>
                <a:gd name="T15" fmla="*/ 2 h 13"/>
                <a:gd name="T16" fmla="*/ 2 w 1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3">
                  <a:moveTo>
                    <a:pt x="2" y="7"/>
                  </a:moveTo>
                  <a:cubicBezTo>
                    <a:pt x="9" y="11"/>
                    <a:pt x="9" y="11"/>
                    <a:pt x="9" y="11"/>
                  </a:cubicBezTo>
                  <a:cubicBezTo>
                    <a:pt x="10" y="13"/>
                    <a:pt x="13" y="12"/>
                    <a:pt x="14" y="10"/>
                  </a:cubicBezTo>
                  <a:cubicBezTo>
                    <a:pt x="14" y="10"/>
                    <a:pt x="14" y="10"/>
                    <a:pt x="14" y="10"/>
                  </a:cubicBezTo>
                  <a:cubicBezTo>
                    <a:pt x="15" y="8"/>
                    <a:pt x="15" y="6"/>
                    <a:pt x="13" y="5"/>
                  </a:cubicBezTo>
                  <a:cubicBezTo>
                    <a:pt x="6" y="1"/>
                    <a:pt x="6" y="1"/>
                    <a:pt x="6" y="1"/>
                  </a:cubicBezTo>
                  <a:cubicBezTo>
                    <a:pt x="5" y="0"/>
                    <a:pt x="2" y="0"/>
                    <a:pt x="1" y="2"/>
                  </a:cubicBezTo>
                  <a:cubicBezTo>
                    <a:pt x="1" y="2"/>
                    <a:pt x="1" y="2"/>
                    <a:pt x="1" y="2"/>
                  </a:cubicBezTo>
                  <a:cubicBezTo>
                    <a:pt x="0" y="4"/>
                    <a:pt x="0" y="6"/>
                    <a:pt x="2" y="7"/>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5" name="Freeform 176">
              <a:extLst>
                <a:ext uri="{FF2B5EF4-FFF2-40B4-BE49-F238E27FC236}">
                  <a16:creationId xmlns:a16="http://schemas.microsoft.com/office/drawing/2014/main" id="{1DF9DADD-AE7A-4534-AAA8-65979F8842CB}"/>
                </a:ext>
              </a:extLst>
            </p:cNvPr>
            <p:cNvSpPr>
              <a:spLocks/>
            </p:cNvSpPr>
            <p:nvPr/>
          </p:nvSpPr>
          <p:spPr bwMode="auto">
            <a:xfrm>
              <a:off x="19680238" y="1830388"/>
              <a:ext cx="47625" cy="47625"/>
            </a:xfrm>
            <a:custGeom>
              <a:avLst/>
              <a:gdLst>
                <a:gd name="T0" fmla="*/ 23 w 30"/>
                <a:gd name="T1" fmla="*/ 30 h 30"/>
                <a:gd name="T2" fmla="*/ 30 w 30"/>
                <a:gd name="T3" fmla="*/ 23 h 30"/>
                <a:gd name="T4" fmla="*/ 11 w 30"/>
                <a:gd name="T5" fmla="*/ 0 h 30"/>
                <a:gd name="T6" fmla="*/ 0 w 30"/>
                <a:gd name="T7" fmla="*/ 11 h 30"/>
                <a:gd name="T8" fmla="*/ 23 w 30"/>
                <a:gd name="T9" fmla="*/ 30 h 30"/>
              </a:gdLst>
              <a:ahLst/>
              <a:cxnLst>
                <a:cxn ang="0">
                  <a:pos x="T0" y="T1"/>
                </a:cxn>
                <a:cxn ang="0">
                  <a:pos x="T2" y="T3"/>
                </a:cxn>
                <a:cxn ang="0">
                  <a:pos x="T4" y="T5"/>
                </a:cxn>
                <a:cxn ang="0">
                  <a:pos x="T6" y="T7"/>
                </a:cxn>
                <a:cxn ang="0">
                  <a:pos x="T8" y="T9"/>
                </a:cxn>
              </a:cxnLst>
              <a:rect l="0" t="0" r="r" b="b"/>
              <a:pathLst>
                <a:path w="30" h="30">
                  <a:moveTo>
                    <a:pt x="23" y="30"/>
                  </a:moveTo>
                  <a:lnTo>
                    <a:pt x="30" y="23"/>
                  </a:lnTo>
                  <a:lnTo>
                    <a:pt x="11" y="0"/>
                  </a:lnTo>
                  <a:lnTo>
                    <a:pt x="0" y="11"/>
                  </a:lnTo>
                  <a:lnTo>
                    <a:pt x="23" y="30"/>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6" name="Freeform 177">
              <a:extLst>
                <a:ext uri="{FF2B5EF4-FFF2-40B4-BE49-F238E27FC236}">
                  <a16:creationId xmlns:a16="http://schemas.microsoft.com/office/drawing/2014/main" id="{A59A238B-38E4-4718-9484-A72879869B93}"/>
                </a:ext>
              </a:extLst>
            </p:cNvPr>
            <p:cNvSpPr>
              <a:spLocks/>
            </p:cNvSpPr>
            <p:nvPr/>
          </p:nvSpPr>
          <p:spPr bwMode="auto">
            <a:xfrm>
              <a:off x="19561176" y="1835150"/>
              <a:ext cx="163513" cy="168275"/>
            </a:xfrm>
            <a:custGeom>
              <a:avLst/>
              <a:gdLst>
                <a:gd name="T0" fmla="*/ 3 w 49"/>
                <a:gd name="T1" fmla="*/ 37 h 51"/>
                <a:gd name="T2" fmla="*/ 4 w 49"/>
                <a:gd name="T3" fmla="*/ 48 h 51"/>
                <a:gd name="T4" fmla="*/ 15 w 49"/>
                <a:gd name="T5" fmla="*/ 47 h 51"/>
                <a:gd name="T6" fmla="*/ 49 w 49"/>
                <a:gd name="T7" fmla="*/ 12 h 51"/>
                <a:gd name="T8" fmla="*/ 39 w 49"/>
                <a:gd name="T9" fmla="*/ 0 h 51"/>
                <a:gd name="T10" fmla="*/ 3 w 49"/>
                <a:gd name="T11" fmla="*/ 36 h 51"/>
                <a:gd name="T12" fmla="*/ 3 w 49"/>
                <a:gd name="T13" fmla="*/ 37 h 51"/>
              </a:gdLst>
              <a:ahLst/>
              <a:cxnLst>
                <a:cxn ang="0">
                  <a:pos x="T0" y="T1"/>
                </a:cxn>
                <a:cxn ang="0">
                  <a:pos x="T2" y="T3"/>
                </a:cxn>
                <a:cxn ang="0">
                  <a:pos x="T4" y="T5"/>
                </a:cxn>
                <a:cxn ang="0">
                  <a:pos x="T6" y="T7"/>
                </a:cxn>
                <a:cxn ang="0">
                  <a:pos x="T8" y="T9"/>
                </a:cxn>
                <a:cxn ang="0">
                  <a:pos x="T10" y="T11"/>
                </a:cxn>
                <a:cxn ang="0">
                  <a:pos x="T12" y="T13"/>
                </a:cxn>
              </a:cxnLst>
              <a:rect l="0" t="0" r="r" b="b"/>
              <a:pathLst>
                <a:path w="49" h="51">
                  <a:moveTo>
                    <a:pt x="3" y="37"/>
                  </a:moveTo>
                  <a:cubicBezTo>
                    <a:pt x="0" y="40"/>
                    <a:pt x="0" y="45"/>
                    <a:pt x="4" y="48"/>
                  </a:cubicBezTo>
                  <a:cubicBezTo>
                    <a:pt x="7" y="51"/>
                    <a:pt x="12" y="50"/>
                    <a:pt x="15" y="47"/>
                  </a:cubicBezTo>
                  <a:cubicBezTo>
                    <a:pt x="49" y="12"/>
                    <a:pt x="49" y="12"/>
                    <a:pt x="49" y="12"/>
                  </a:cubicBezTo>
                  <a:cubicBezTo>
                    <a:pt x="39" y="0"/>
                    <a:pt x="39" y="0"/>
                    <a:pt x="39" y="0"/>
                  </a:cubicBezTo>
                  <a:cubicBezTo>
                    <a:pt x="3" y="36"/>
                    <a:pt x="3" y="36"/>
                    <a:pt x="3" y="36"/>
                  </a:cubicBezTo>
                  <a:cubicBezTo>
                    <a:pt x="3" y="36"/>
                    <a:pt x="3" y="37"/>
                    <a:pt x="3" y="37"/>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7" name="Freeform 178">
              <a:extLst>
                <a:ext uri="{FF2B5EF4-FFF2-40B4-BE49-F238E27FC236}">
                  <a16:creationId xmlns:a16="http://schemas.microsoft.com/office/drawing/2014/main" id="{C6F3EDFA-DE2D-4082-AD9A-B78B583FB27D}"/>
                </a:ext>
              </a:extLst>
            </p:cNvPr>
            <p:cNvSpPr>
              <a:spLocks/>
            </p:cNvSpPr>
            <p:nvPr/>
          </p:nvSpPr>
          <p:spPr bwMode="auto">
            <a:xfrm>
              <a:off x="19073813" y="2195513"/>
              <a:ext cx="334963" cy="146050"/>
            </a:xfrm>
            <a:custGeom>
              <a:avLst/>
              <a:gdLst>
                <a:gd name="T0" fmla="*/ 15 w 211"/>
                <a:gd name="T1" fmla="*/ 0 h 92"/>
                <a:gd name="T2" fmla="*/ 0 w 211"/>
                <a:gd name="T3" fmla="*/ 19 h 92"/>
                <a:gd name="T4" fmla="*/ 17 w 211"/>
                <a:gd name="T5" fmla="*/ 48 h 92"/>
                <a:gd name="T6" fmla="*/ 205 w 211"/>
                <a:gd name="T7" fmla="*/ 92 h 92"/>
                <a:gd name="T8" fmla="*/ 211 w 211"/>
                <a:gd name="T9" fmla="*/ 62 h 92"/>
                <a:gd name="T10" fmla="*/ 15 w 211"/>
                <a:gd name="T11" fmla="*/ 0 h 92"/>
              </a:gdLst>
              <a:ahLst/>
              <a:cxnLst>
                <a:cxn ang="0">
                  <a:pos x="T0" y="T1"/>
                </a:cxn>
                <a:cxn ang="0">
                  <a:pos x="T2" y="T3"/>
                </a:cxn>
                <a:cxn ang="0">
                  <a:pos x="T4" y="T5"/>
                </a:cxn>
                <a:cxn ang="0">
                  <a:pos x="T6" y="T7"/>
                </a:cxn>
                <a:cxn ang="0">
                  <a:pos x="T8" y="T9"/>
                </a:cxn>
                <a:cxn ang="0">
                  <a:pos x="T10" y="T11"/>
                </a:cxn>
              </a:cxnLst>
              <a:rect l="0" t="0" r="r" b="b"/>
              <a:pathLst>
                <a:path w="211" h="92">
                  <a:moveTo>
                    <a:pt x="15" y="0"/>
                  </a:moveTo>
                  <a:lnTo>
                    <a:pt x="0" y="19"/>
                  </a:lnTo>
                  <a:lnTo>
                    <a:pt x="17" y="48"/>
                  </a:lnTo>
                  <a:lnTo>
                    <a:pt x="205" y="92"/>
                  </a:lnTo>
                  <a:lnTo>
                    <a:pt x="211" y="62"/>
                  </a:lnTo>
                  <a:lnTo>
                    <a:pt x="15" y="0"/>
                  </a:lnTo>
                  <a:close/>
                </a:path>
              </a:pathLst>
            </a:custGeom>
            <a:solidFill>
              <a:srgbClr val="EC6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8" name="Freeform 179">
              <a:extLst>
                <a:ext uri="{FF2B5EF4-FFF2-40B4-BE49-F238E27FC236}">
                  <a16:creationId xmlns:a16="http://schemas.microsoft.com/office/drawing/2014/main" id="{5CF98BF4-1428-475C-8DAD-9E0176AFC6C9}"/>
                </a:ext>
              </a:extLst>
            </p:cNvPr>
            <p:cNvSpPr>
              <a:spLocks/>
            </p:cNvSpPr>
            <p:nvPr/>
          </p:nvSpPr>
          <p:spPr bwMode="auto">
            <a:xfrm>
              <a:off x="19265901" y="2305050"/>
              <a:ext cx="120650" cy="88900"/>
            </a:xfrm>
            <a:custGeom>
              <a:avLst/>
              <a:gdLst>
                <a:gd name="T0" fmla="*/ 24 w 36"/>
                <a:gd name="T1" fmla="*/ 0 h 27"/>
                <a:gd name="T2" fmla="*/ 13 w 36"/>
                <a:gd name="T3" fmla="*/ 3 h 27"/>
                <a:gd name="T4" fmla="*/ 1 w 36"/>
                <a:gd name="T5" fmla="*/ 21 h 27"/>
                <a:gd name="T6" fmla="*/ 3 w 36"/>
                <a:gd name="T7" fmla="*/ 26 h 27"/>
                <a:gd name="T8" fmla="*/ 8 w 36"/>
                <a:gd name="T9" fmla="*/ 26 h 27"/>
                <a:gd name="T10" fmla="*/ 22 w 36"/>
                <a:gd name="T11" fmla="*/ 11 h 27"/>
                <a:gd name="T12" fmla="*/ 36 w 36"/>
                <a:gd name="T13" fmla="*/ 2 h 27"/>
                <a:gd name="T14" fmla="*/ 24 w 3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7">
                  <a:moveTo>
                    <a:pt x="24" y="0"/>
                  </a:moveTo>
                  <a:cubicBezTo>
                    <a:pt x="13" y="3"/>
                    <a:pt x="13" y="3"/>
                    <a:pt x="13" y="3"/>
                  </a:cubicBezTo>
                  <a:cubicBezTo>
                    <a:pt x="1" y="21"/>
                    <a:pt x="1" y="21"/>
                    <a:pt x="1" y="21"/>
                  </a:cubicBezTo>
                  <a:cubicBezTo>
                    <a:pt x="0" y="23"/>
                    <a:pt x="1" y="25"/>
                    <a:pt x="3" y="26"/>
                  </a:cubicBezTo>
                  <a:cubicBezTo>
                    <a:pt x="4" y="27"/>
                    <a:pt x="6" y="27"/>
                    <a:pt x="8" y="26"/>
                  </a:cubicBezTo>
                  <a:cubicBezTo>
                    <a:pt x="22" y="11"/>
                    <a:pt x="22" y="11"/>
                    <a:pt x="22" y="11"/>
                  </a:cubicBezTo>
                  <a:cubicBezTo>
                    <a:pt x="36" y="2"/>
                    <a:pt x="36" y="2"/>
                    <a:pt x="36" y="2"/>
                  </a:cubicBezTo>
                  <a:lnTo>
                    <a:pt x="24" y="0"/>
                  </a:lnTo>
                  <a:close/>
                </a:path>
              </a:pathLst>
            </a:custGeom>
            <a:solidFill>
              <a:srgbClr val="4D3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9" name="Freeform 180">
              <a:extLst>
                <a:ext uri="{FF2B5EF4-FFF2-40B4-BE49-F238E27FC236}">
                  <a16:creationId xmlns:a16="http://schemas.microsoft.com/office/drawing/2014/main" id="{6CFA54C1-AA26-431E-9F40-80AD94DACCED}"/>
                </a:ext>
              </a:extLst>
            </p:cNvPr>
            <p:cNvSpPr>
              <a:spLocks/>
            </p:cNvSpPr>
            <p:nvPr/>
          </p:nvSpPr>
          <p:spPr bwMode="auto">
            <a:xfrm>
              <a:off x="19405601" y="1960563"/>
              <a:ext cx="179388" cy="185738"/>
            </a:xfrm>
            <a:custGeom>
              <a:avLst/>
              <a:gdLst>
                <a:gd name="T0" fmla="*/ 54 w 54"/>
                <a:gd name="T1" fmla="*/ 49 h 56"/>
                <a:gd name="T2" fmla="*/ 52 w 54"/>
                <a:gd name="T3" fmla="*/ 42 h 56"/>
                <a:gd name="T4" fmla="*/ 15 w 54"/>
                <a:gd name="T5" fmla="*/ 4 h 56"/>
                <a:gd name="T6" fmla="*/ 3 w 54"/>
                <a:gd name="T7" fmla="*/ 3 h 56"/>
                <a:gd name="T8" fmla="*/ 3 w 54"/>
                <a:gd name="T9" fmla="*/ 15 h 56"/>
                <a:gd name="T10" fmla="*/ 40 w 54"/>
                <a:gd name="T11" fmla="*/ 53 h 56"/>
                <a:gd name="T12" fmla="*/ 51 w 54"/>
                <a:gd name="T13" fmla="*/ 53 h 56"/>
                <a:gd name="T14" fmla="*/ 54 w 54"/>
                <a:gd name="T15" fmla="*/ 4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6">
                  <a:moveTo>
                    <a:pt x="54" y="49"/>
                  </a:moveTo>
                  <a:cubicBezTo>
                    <a:pt x="54" y="47"/>
                    <a:pt x="54" y="44"/>
                    <a:pt x="52" y="42"/>
                  </a:cubicBezTo>
                  <a:cubicBezTo>
                    <a:pt x="15" y="4"/>
                    <a:pt x="15" y="4"/>
                    <a:pt x="15" y="4"/>
                  </a:cubicBezTo>
                  <a:cubicBezTo>
                    <a:pt x="12" y="0"/>
                    <a:pt x="6" y="0"/>
                    <a:pt x="3" y="3"/>
                  </a:cubicBezTo>
                  <a:cubicBezTo>
                    <a:pt x="0" y="6"/>
                    <a:pt x="0" y="11"/>
                    <a:pt x="3" y="15"/>
                  </a:cubicBezTo>
                  <a:cubicBezTo>
                    <a:pt x="40" y="53"/>
                    <a:pt x="40" y="53"/>
                    <a:pt x="40" y="53"/>
                  </a:cubicBezTo>
                  <a:cubicBezTo>
                    <a:pt x="43" y="56"/>
                    <a:pt x="48" y="56"/>
                    <a:pt x="51" y="53"/>
                  </a:cubicBezTo>
                  <a:cubicBezTo>
                    <a:pt x="52" y="52"/>
                    <a:pt x="53" y="51"/>
                    <a:pt x="54" y="49"/>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0" name="Freeform 181">
              <a:extLst>
                <a:ext uri="{FF2B5EF4-FFF2-40B4-BE49-F238E27FC236}">
                  <a16:creationId xmlns:a16="http://schemas.microsoft.com/office/drawing/2014/main" id="{720BF6DF-3C0B-425F-A6D1-2C7F1E032599}"/>
                </a:ext>
              </a:extLst>
            </p:cNvPr>
            <p:cNvSpPr>
              <a:spLocks/>
            </p:cNvSpPr>
            <p:nvPr/>
          </p:nvSpPr>
          <p:spPr bwMode="auto">
            <a:xfrm>
              <a:off x="19691351" y="2079625"/>
              <a:ext cx="101600" cy="49213"/>
            </a:xfrm>
            <a:custGeom>
              <a:avLst/>
              <a:gdLst>
                <a:gd name="T0" fmla="*/ 23 w 64"/>
                <a:gd name="T1" fmla="*/ 4 h 31"/>
                <a:gd name="T2" fmla="*/ 56 w 64"/>
                <a:gd name="T3" fmla="*/ 0 h 31"/>
                <a:gd name="T4" fmla="*/ 64 w 64"/>
                <a:gd name="T5" fmla="*/ 31 h 31"/>
                <a:gd name="T6" fmla="*/ 0 w 64"/>
                <a:gd name="T7" fmla="*/ 31 h 31"/>
                <a:gd name="T8" fmla="*/ 23 w 64"/>
                <a:gd name="T9" fmla="*/ 4 h 31"/>
              </a:gdLst>
              <a:ahLst/>
              <a:cxnLst>
                <a:cxn ang="0">
                  <a:pos x="T0" y="T1"/>
                </a:cxn>
                <a:cxn ang="0">
                  <a:pos x="T2" y="T3"/>
                </a:cxn>
                <a:cxn ang="0">
                  <a:pos x="T4" y="T5"/>
                </a:cxn>
                <a:cxn ang="0">
                  <a:pos x="T6" y="T7"/>
                </a:cxn>
                <a:cxn ang="0">
                  <a:pos x="T8" y="T9"/>
                </a:cxn>
              </a:cxnLst>
              <a:rect l="0" t="0" r="r" b="b"/>
              <a:pathLst>
                <a:path w="64" h="31">
                  <a:moveTo>
                    <a:pt x="23" y="4"/>
                  </a:moveTo>
                  <a:lnTo>
                    <a:pt x="56" y="0"/>
                  </a:lnTo>
                  <a:lnTo>
                    <a:pt x="64" y="31"/>
                  </a:lnTo>
                  <a:lnTo>
                    <a:pt x="0" y="31"/>
                  </a:lnTo>
                  <a:lnTo>
                    <a:pt x="23" y="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1" name="Freeform 182">
              <a:extLst>
                <a:ext uri="{FF2B5EF4-FFF2-40B4-BE49-F238E27FC236}">
                  <a16:creationId xmlns:a16="http://schemas.microsoft.com/office/drawing/2014/main" id="{2B2213A7-0F8E-45E4-8C34-88D50ED4BFB0}"/>
                </a:ext>
              </a:extLst>
            </p:cNvPr>
            <p:cNvSpPr>
              <a:spLocks/>
            </p:cNvSpPr>
            <p:nvPr/>
          </p:nvSpPr>
          <p:spPr bwMode="auto">
            <a:xfrm>
              <a:off x="19753263" y="2022475"/>
              <a:ext cx="39688" cy="96838"/>
            </a:xfrm>
            <a:custGeom>
              <a:avLst/>
              <a:gdLst>
                <a:gd name="T0" fmla="*/ 19 w 25"/>
                <a:gd name="T1" fmla="*/ 61 h 61"/>
                <a:gd name="T2" fmla="*/ 0 w 25"/>
                <a:gd name="T3" fmla="*/ 59 h 61"/>
                <a:gd name="T4" fmla="*/ 7 w 25"/>
                <a:gd name="T5" fmla="*/ 0 h 61"/>
                <a:gd name="T6" fmla="*/ 25 w 25"/>
                <a:gd name="T7" fmla="*/ 3 h 61"/>
                <a:gd name="T8" fmla="*/ 19 w 25"/>
                <a:gd name="T9" fmla="*/ 61 h 61"/>
              </a:gdLst>
              <a:ahLst/>
              <a:cxnLst>
                <a:cxn ang="0">
                  <a:pos x="T0" y="T1"/>
                </a:cxn>
                <a:cxn ang="0">
                  <a:pos x="T2" y="T3"/>
                </a:cxn>
                <a:cxn ang="0">
                  <a:pos x="T4" y="T5"/>
                </a:cxn>
                <a:cxn ang="0">
                  <a:pos x="T6" y="T7"/>
                </a:cxn>
                <a:cxn ang="0">
                  <a:pos x="T8" y="T9"/>
                </a:cxn>
              </a:cxnLst>
              <a:rect l="0" t="0" r="r" b="b"/>
              <a:pathLst>
                <a:path w="25" h="61">
                  <a:moveTo>
                    <a:pt x="19" y="61"/>
                  </a:moveTo>
                  <a:lnTo>
                    <a:pt x="0" y="59"/>
                  </a:lnTo>
                  <a:lnTo>
                    <a:pt x="7" y="0"/>
                  </a:lnTo>
                  <a:lnTo>
                    <a:pt x="25" y="3"/>
                  </a:lnTo>
                  <a:lnTo>
                    <a:pt x="19" y="61"/>
                  </a:ln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2" name="Freeform 183">
              <a:extLst>
                <a:ext uri="{FF2B5EF4-FFF2-40B4-BE49-F238E27FC236}">
                  <a16:creationId xmlns:a16="http://schemas.microsoft.com/office/drawing/2014/main" id="{22E76EC2-C8E7-4F93-9709-2F1F4FD6B441}"/>
                </a:ext>
              </a:extLst>
            </p:cNvPr>
            <p:cNvSpPr>
              <a:spLocks/>
            </p:cNvSpPr>
            <p:nvPr/>
          </p:nvSpPr>
          <p:spPr bwMode="auto">
            <a:xfrm>
              <a:off x="19673888" y="1871663"/>
              <a:ext cx="222250" cy="184150"/>
            </a:xfrm>
            <a:custGeom>
              <a:avLst/>
              <a:gdLst>
                <a:gd name="T0" fmla="*/ 50 w 67"/>
                <a:gd name="T1" fmla="*/ 55 h 56"/>
                <a:gd name="T2" fmla="*/ 11 w 67"/>
                <a:gd name="T3" fmla="*/ 51 h 56"/>
                <a:gd name="T4" fmla="*/ 0 w 67"/>
                <a:gd name="T5" fmla="*/ 37 h 56"/>
                <a:gd name="T6" fmla="*/ 3 w 67"/>
                <a:gd name="T7" fmla="*/ 12 h 56"/>
                <a:gd name="T8" fmla="*/ 17 w 67"/>
                <a:gd name="T9" fmla="*/ 1 h 56"/>
                <a:gd name="T10" fmla="*/ 56 w 67"/>
                <a:gd name="T11" fmla="*/ 5 h 56"/>
                <a:gd name="T12" fmla="*/ 67 w 67"/>
                <a:gd name="T13" fmla="*/ 19 h 56"/>
                <a:gd name="T14" fmla="*/ 64 w 67"/>
                <a:gd name="T15" fmla="*/ 44 h 56"/>
                <a:gd name="T16" fmla="*/ 50 w 67"/>
                <a:gd name="T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6">
                  <a:moveTo>
                    <a:pt x="50" y="55"/>
                  </a:moveTo>
                  <a:cubicBezTo>
                    <a:pt x="11" y="51"/>
                    <a:pt x="11" y="51"/>
                    <a:pt x="11" y="51"/>
                  </a:cubicBezTo>
                  <a:cubicBezTo>
                    <a:pt x="5" y="50"/>
                    <a:pt x="0" y="44"/>
                    <a:pt x="0" y="37"/>
                  </a:cubicBezTo>
                  <a:cubicBezTo>
                    <a:pt x="3" y="12"/>
                    <a:pt x="3" y="12"/>
                    <a:pt x="3" y="12"/>
                  </a:cubicBezTo>
                  <a:cubicBezTo>
                    <a:pt x="4" y="5"/>
                    <a:pt x="10" y="0"/>
                    <a:pt x="17" y="1"/>
                  </a:cubicBezTo>
                  <a:cubicBezTo>
                    <a:pt x="56" y="5"/>
                    <a:pt x="56" y="5"/>
                    <a:pt x="56" y="5"/>
                  </a:cubicBezTo>
                  <a:cubicBezTo>
                    <a:pt x="63" y="6"/>
                    <a:pt x="67" y="12"/>
                    <a:pt x="67" y="19"/>
                  </a:cubicBezTo>
                  <a:cubicBezTo>
                    <a:pt x="64" y="44"/>
                    <a:pt x="64" y="44"/>
                    <a:pt x="64" y="44"/>
                  </a:cubicBezTo>
                  <a:cubicBezTo>
                    <a:pt x="63" y="51"/>
                    <a:pt x="57" y="56"/>
                    <a:pt x="50" y="55"/>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3" name="Freeform 184">
              <a:extLst>
                <a:ext uri="{FF2B5EF4-FFF2-40B4-BE49-F238E27FC236}">
                  <a16:creationId xmlns:a16="http://schemas.microsoft.com/office/drawing/2014/main" id="{DBE9CF72-2F1E-4FAA-AABC-EBAE2A58CCAD}"/>
                </a:ext>
              </a:extLst>
            </p:cNvPr>
            <p:cNvSpPr>
              <a:spLocks/>
            </p:cNvSpPr>
            <p:nvPr/>
          </p:nvSpPr>
          <p:spPr bwMode="auto">
            <a:xfrm>
              <a:off x="19740563" y="1927225"/>
              <a:ext cx="106363" cy="82550"/>
            </a:xfrm>
            <a:custGeom>
              <a:avLst/>
              <a:gdLst>
                <a:gd name="T0" fmla="*/ 32 w 32"/>
                <a:gd name="T1" fmla="*/ 3 h 25"/>
                <a:gd name="T2" fmla="*/ 28 w 32"/>
                <a:gd name="T3" fmla="*/ 4 h 25"/>
                <a:gd name="T4" fmla="*/ 31 w 32"/>
                <a:gd name="T5" fmla="*/ 0 h 25"/>
                <a:gd name="T6" fmla="*/ 27 w 32"/>
                <a:gd name="T7" fmla="*/ 2 h 25"/>
                <a:gd name="T8" fmla="*/ 22 w 32"/>
                <a:gd name="T9" fmla="*/ 0 h 25"/>
                <a:gd name="T10" fmla="*/ 16 w 32"/>
                <a:gd name="T11" fmla="*/ 6 h 25"/>
                <a:gd name="T12" fmla="*/ 16 w 32"/>
                <a:gd name="T13" fmla="*/ 8 h 25"/>
                <a:gd name="T14" fmla="*/ 2 w 32"/>
                <a:gd name="T15" fmla="*/ 1 h 25"/>
                <a:gd name="T16" fmla="*/ 2 w 32"/>
                <a:gd name="T17" fmla="*/ 4 h 25"/>
                <a:gd name="T18" fmla="*/ 4 w 32"/>
                <a:gd name="T19" fmla="*/ 10 h 25"/>
                <a:gd name="T20" fmla="*/ 1 w 32"/>
                <a:gd name="T21" fmla="*/ 9 h 25"/>
                <a:gd name="T22" fmla="*/ 1 w 32"/>
                <a:gd name="T23" fmla="*/ 9 h 25"/>
                <a:gd name="T24" fmla="*/ 2 w 32"/>
                <a:gd name="T25" fmla="*/ 11 h 25"/>
                <a:gd name="T26" fmla="*/ 7 w 32"/>
                <a:gd name="T27" fmla="*/ 15 h 25"/>
                <a:gd name="T28" fmla="*/ 5 w 32"/>
                <a:gd name="T29" fmla="*/ 15 h 25"/>
                <a:gd name="T30" fmla="*/ 4 w 32"/>
                <a:gd name="T31" fmla="*/ 15 h 25"/>
                <a:gd name="T32" fmla="*/ 10 w 32"/>
                <a:gd name="T33" fmla="*/ 20 h 25"/>
                <a:gd name="T34" fmla="*/ 2 w 32"/>
                <a:gd name="T35" fmla="*/ 22 h 25"/>
                <a:gd name="T36" fmla="*/ 0 w 32"/>
                <a:gd name="T37" fmla="*/ 22 h 25"/>
                <a:gd name="T38" fmla="*/ 10 w 32"/>
                <a:gd name="T39" fmla="*/ 25 h 25"/>
                <a:gd name="T40" fmla="*/ 28 w 32"/>
                <a:gd name="T41" fmla="*/ 11 h 25"/>
                <a:gd name="T42" fmla="*/ 28 w 32"/>
                <a:gd name="T43" fmla="*/ 7 h 25"/>
                <a:gd name="T44" fmla="*/ 28 w 32"/>
                <a:gd name="T45" fmla="*/ 6 h 25"/>
                <a:gd name="T46" fmla="*/ 32 w 32"/>
                <a:gd name="T4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5">
                  <a:moveTo>
                    <a:pt x="32" y="3"/>
                  </a:moveTo>
                  <a:cubicBezTo>
                    <a:pt x="31" y="3"/>
                    <a:pt x="29" y="4"/>
                    <a:pt x="28" y="4"/>
                  </a:cubicBezTo>
                  <a:cubicBezTo>
                    <a:pt x="29" y="3"/>
                    <a:pt x="30" y="2"/>
                    <a:pt x="31" y="0"/>
                  </a:cubicBezTo>
                  <a:cubicBezTo>
                    <a:pt x="30" y="1"/>
                    <a:pt x="28" y="2"/>
                    <a:pt x="27" y="2"/>
                  </a:cubicBezTo>
                  <a:cubicBezTo>
                    <a:pt x="26" y="1"/>
                    <a:pt x="24" y="0"/>
                    <a:pt x="22" y="0"/>
                  </a:cubicBezTo>
                  <a:cubicBezTo>
                    <a:pt x="18" y="0"/>
                    <a:pt x="16" y="3"/>
                    <a:pt x="16" y="6"/>
                  </a:cubicBezTo>
                  <a:cubicBezTo>
                    <a:pt x="16" y="7"/>
                    <a:pt x="16" y="7"/>
                    <a:pt x="16" y="8"/>
                  </a:cubicBezTo>
                  <a:cubicBezTo>
                    <a:pt x="10" y="7"/>
                    <a:pt x="6" y="5"/>
                    <a:pt x="2" y="1"/>
                  </a:cubicBezTo>
                  <a:cubicBezTo>
                    <a:pt x="2" y="2"/>
                    <a:pt x="2" y="3"/>
                    <a:pt x="2" y="4"/>
                  </a:cubicBezTo>
                  <a:cubicBezTo>
                    <a:pt x="2" y="6"/>
                    <a:pt x="3" y="8"/>
                    <a:pt x="4" y="10"/>
                  </a:cubicBezTo>
                  <a:cubicBezTo>
                    <a:pt x="3" y="9"/>
                    <a:pt x="2" y="9"/>
                    <a:pt x="1" y="9"/>
                  </a:cubicBezTo>
                  <a:cubicBezTo>
                    <a:pt x="1" y="9"/>
                    <a:pt x="1" y="9"/>
                    <a:pt x="1" y="9"/>
                  </a:cubicBezTo>
                  <a:cubicBezTo>
                    <a:pt x="1" y="10"/>
                    <a:pt x="2" y="10"/>
                    <a:pt x="2" y="11"/>
                  </a:cubicBezTo>
                  <a:cubicBezTo>
                    <a:pt x="3" y="13"/>
                    <a:pt x="4" y="15"/>
                    <a:pt x="7" y="15"/>
                  </a:cubicBezTo>
                  <a:cubicBezTo>
                    <a:pt x="6" y="15"/>
                    <a:pt x="6" y="15"/>
                    <a:pt x="5" y="15"/>
                  </a:cubicBezTo>
                  <a:cubicBezTo>
                    <a:pt x="5" y="15"/>
                    <a:pt x="4" y="15"/>
                    <a:pt x="4" y="15"/>
                  </a:cubicBezTo>
                  <a:cubicBezTo>
                    <a:pt x="5" y="18"/>
                    <a:pt x="7" y="20"/>
                    <a:pt x="10" y="20"/>
                  </a:cubicBezTo>
                  <a:cubicBezTo>
                    <a:pt x="8" y="21"/>
                    <a:pt x="5" y="22"/>
                    <a:pt x="2" y="22"/>
                  </a:cubicBezTo>
                  <a:cubicBezTo>
                    <a:pt x="1" y="22"/>
                    <a:pt x="1" y="22"/>
                    <a:pt x="0" y="22"/>
                  </a:cubicBezTo>
                  <a:cubicBezTo>
                    <a:pt x="3" y="24"/>
                    <a:pt x="6" y="25"/>
                    <a:pt x="10" y="25"/>
                  </a:cubicBezTo>
                  <a:cubicBezTo>
                    <a:pt x="20" y="25"/>
                    <a:pt x="26" y="18"/>
                    <a:pt x="28" y="11"/>
                  </a:cubicBezTo>
                  <a:cubicBezTo>
                    <a:pt x="28" y="10"/>
                    <a:pt x="28" y="8"/>
                    <a:pt x="28" y="7"/>
                  </a:cubicBezTo>
                  <a:cubicBezTo>
                    <a:pt x="28" y="7"/>
                    <a:pt x="28" y="6"/>
                    <a:pt x="28" y="6"/>
                  </a:cubicBezTo>
                  <a:cubicBezTo>
                    <a:pt x="30" y="5"/>
                    <a:pt x="31" y="4"/>
                    <a:pt x="3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4" name="Freeform 185">
              <a:extLst>
                <a:ext uri="{FF2B5EF4-FFF2-40B4-BE49-F238E27FC236}">
                  <a16:creationId xmlns:a16="http://schemas.microsoft.com/office/drawing/2014/main" id="{DFD95813-C70C-46EC-8DD5-D84CB9D8C130}"/>
                </a:ext>
              </a:extLst>
            </p:cNvPr>
            <p:cNvSpPr>
              <a:spLocks/>
            </p:cNvSpPr>
            <p:nvPr/>
          </p:nvSpPr>
          <p:spPr bwMode="auto">
            <a:xfrm>
              <a:off x="19767551" y="2109788"/>
              <a:ext cx="42863" cy="22225"/>
            </a:xfrm>
            <a:custGeom>
              <a:avLst/>
              <a:gdLst>
                <a:gd name="T0" fmla="*/ 13 w 13"/>
                <a:gd name="T1" fmla="*/ 3 h 7"/>
                <a:gd name="T2" fmla="*/ 10 w 13"/>
                <a:gd name="T3" fmla="*/ 6 h 7"/>
                <a:gd name="T4" fmla="*/ 4 w 13"/>
                <a:gd name="T5" fmla="*/ 7 h 7"/>
                <a:gd name="T6" fmla="*/ 1 w 13"/>
                <a:gd name="T7" fmla="*/ 4 h 7"/>
                <a:gd name="T8" fmla="*/ 4 w 13"/>
                <a:gd name="T9" fmla="*/ 1 h 7"/>
                <a:gd name="T10" fmla="*/ 10 w 13"/>
                <a:gd name="T11" fmla="*/ 0 h 7"/>
                <a:gd name="T12" fmla="*/ 13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3"/>
                  </a:moveTo>
                  <a:cubicBezTo>
                    <a:pt x="13" y="5"/>
                    <a:pt x="12" y="6"/>
                    <a:pt x="10" y="6"/>
                  </a:cubicBezTo>
                  <a:cubicBezTo>
                    <a:pt x="4" y="7"/>
                    <a:pt x="4" y="7"/>
                    <a:pt x="4" y="7"/>
                  </a:cubicBezTo>
                  <a:cubicBezTo>
                    <a:pt x="2" y="7"/>
                    <a:pt x="1" y="6"/>
                    <a:pt x="1" y="4"/>
                  </a:cubicBezTo>
                  <a:cubicBezTo>
                    <a:pt x="0" y="2"/>
                    <a:pt x="2" y="1"/>
                    <a:pt x="4" y="1"/>
                  </a:cubicBezTo>
                  <a:cubicBezTo>
                    <a:pt x="10" y="0"/>
                    <a:pt x="10" y="0"/>
                    <a:pt x="10" y="0"/>
                  </a:cubicBezTo>
                  <a:cubicBezTo>
                    <a:pt x="11" y="0"/>
                    <a:pt x="13" y="2"/>
                    <a:pt x="13"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5" name="Freeform 186">
              <a:extLst>
                <a:ext uri="{FF2B5EF4-FFF2-40B4-BE49-F238E27FC236}">
                  <a16:creationId xmlns:a16="http://schemas.microsoft.com/office/drawing/2014/main" id="{67A8D0A8-1378-4D9B-84F6-FD86FD79E540}"/>
                </a:ext>
              </a:extLst>
            </p:cNvPr>
            <p:cNvSpPr>
              <a:spLocks/>
            </p:cNvSpPr>
            <p:nvPr/>
          </p:nvSpPr>
          <p:spPr bwMode="auto">
            <a:xfrm>
              <a:off x="19770726" y="2089150"/>
              <a:ext cx="42863" cy="23813"/>
            </a:xfrm>
            <a:custGeom>
              <a:avLst/>
              <a:gdLst>
                <a:gd name="T0" fmla="*/ 13 w 13"/>
                <a:gd name="T1" fmla="*/ 3 h 7"/>
                <a:gd name="T2" fmla="*/ 10 w 13"/>
                <a:gd name="T3" fmla="*/ 6 h 7"/>
                <a:gd name="T4" fmla="*/ 3 w 13"/>
                <a:gd name="T5" fmla="*/ 7 h 7"/>
                <a:gd name="T6" fmla="*/ 0 w 13"/>
                <a:gd name="T7" fmla="*/ 4 h 7"/>
                <a:gd name="T8" fmla="*/ 3 w 13"/>
                <a:gd name="T9" fmla="*/ 1 h 7"/>
                <a:gd name="T10" fmla="*/ 9 w 13"/>
                <a:gd name="T11" fmla="*/ 0 h 7"/>
                <a:gd name="T12" fmla="*/ 13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3"/>
                  </a:moveTo>
                  <a:cubicBezTo>
                    <a:pt x="13" y="5"/>
                    <a:pt x="11" y="6"/>
                    <a:pt x="10" y="6"/>
                  </a:cubicBezTo>
                  <a:cubicBezTo>
                    <a:pt x="3" y="7"/>
                    <a:pt x="3" y="7"/>
                    <a:pt x="3" y="7"/>
                  </a:cubicBezTo>
                  <a:cubicBezTo>
                    <a:pt x="2" y="7"/>
                    <a:pt x="0" y="5"/>
                    <a:pt x="0" y="4"/>
                  </a:cubicBezTo>
                  <a:cubicBezTo>
                    <a:pt x="0" y="2"/>
                    <a:pt x="1" y="1"/>
                    <a:pt x="3" y="1"/>
                  </a:cubicBezTo>
                  <a:cubicBezTo>
                    <a:pt x="9" y="0"/>
                    <a:pt x="9" y="0"/>
                    <a:pt x="9" y="0"/>
                  </a:cubicBezTo>
                  <a:cubicBezTo>
                    <a:pt x="11" y="0"/>
                    <a:pt x="12" y="1"/>
                    <a:pt x="13"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6" name="Freeform 187">
              <a:extLst>
                <a:ext uri="{FF2B5EF4-FFF2-40B4-BE49-F238E27FC236}">
                  <a16:creationId xmlns:a16="http://schemas.microsoft.com/office/drawing/2014/main" id="{27F8A746-D110-41FD-8EB0-D4E518AA78EE}"/>
                </a:ext>
              </a:extLst>
            </p:cNvPr>
            <p:cNvSpPr>
              <a:spLocks/>
            </p:cNvSpPr>
            <p:nvPr/>
          </p:nvSpPr>
          <p:spPr bwMode="auto">
            <a:xfrm>
              <a:off x="19764376" y="2070100"/>
              <a:ext cx="42863" cy="28575"/>
            </a:xfrm>
            <a:custGeom>
              <a:avLst/>
              <a:gdLst>
                <a:gd name="T0" fmla="*/ 12 w 13"/>
                <a:gd name="T1" fmla="*/ 2 h 9"/>
                <a:gd name="T2" fmla="*/ 10 w 13"/>
                <a:gd name="T3" fmla="*/ 6 h 9"/>
                <a:gd name="T4" fmla="*/ 4 w 13"/>
                <a:gd name="T5" fmla="*/ 8 h 9"/>
                <a:gd name="T6" fmla="*/ 0 w 13"/>
                <a:gd name="T7" fmla="*/ 7 h 9"/>
                <a:gd name="T8" fmla="*/ 2 w 13"/>
                <a:gd name="T9" fmla="*/ 3 h 9"/>
                <a:gd name="T10" fmla="*/ 8 w 13"/>
                <a:gd name="T11" fmla="*/ 1 h 9"/>
                <a:gd name="T12" fmla="*/ 12 w 13"/>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12" y="2"/>
                  </a:moveTo>
                  <a:cubicBezTo>
                    <a:pt x="13" y="4"/>
                    <a:pt x="12" y="6"/>
                    <a:pt x="10" y="6"/>
                  </a:cubicBezTo>
                  <a:cubicBezTo>
                    <a:pt x="4" y="8"/>
                    <a:pt x="4" y="8"/>
                    <a:pt x="4" y="8"/>
                  </a:cubicBezTo>
                  <a:cubicBezTo>
                    <a:pt x="3" y="9"/>
                    <a:pt x="1" y="8"/>
                    <a:pt x="0" y="7"/>
                  </a:cubicBezTo>
                  <a:cubicBezTo>
                    <a:pt x="0" y="5"/>
                    <a:pt x="1" y="3"/>
                    <a:pt x="2" y="3"/>
                  </a:cubicBezTo>
                  <a:cubicBezTo>
                    <a:pt x="8" y="1"/>
                    <a:pt x="8" y="1"/>
                    <a:pt x="8" y="1"/>
                  </a:cubicBezTo>
                  <a:cubicBezTo>
                    <a:pt x="10" y="0"/>
                    <a:pt x="12" y="1"/>
                    <a:pt x="12"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7" name="Freeform 188">
              <a:extLst>
                <a:ext uri="{FF2B5EF4-FFF2-40B4-BE49-F238E27FC236}">
                  <a16:creationId xmlns:a16="http://schemas.microsoft.com/office/drawing/2014/main" id="{C8E7F382-1907-410A-A472-137E31D6F394}"/>
                </a:ext>
              </a:extLst>
            </p:cNvPr>
            <p:cNvSpPr>
              <a:spLocks/>
            </p:cNvSpPr>
            <p:nvPr/>
          </p:nvSpPr>
          <p:spPr bwMode="auto">
            <a:xfrm>
              <a:off x="19761201" y="2052638"/>
              <a:ext cx="42863" cy="33338"/>
            </a:xfrm>
            <a:custGeom>
              <a:avLst/>
              <a:gdLst>
                <a:gd name="T0" fmla="*/ 12 w 13"/>
                <a:gd name="T1" fmla="*/ 2 h 10"/>
                <a:gd name="T2" fmla="*/ 11 w 13"/>
                <a:gd name="T3" fmla="*/ 6 h 10"/>
                <a:gd name="T4" fmla="*/ 5 w 13"/>
                <a:gd name="T5" fmla="*/ 9 h 10"/>
                <a:gd name="T6" fmla="*/ 1 w 13"/>
                <a:gd name="T7" fmla="*/ 8 h 10"/>
                <a:gd name="T8" fmla="*/ 2 w 13"/>
                <a:gd name="T9" fmla="*/ 4 h 10"/>
                <a:gd name="T10" fmla="*/ 8 w 13"/>
                <a:gd name="T11" fmla="*/ 1 h 10"/>
                <a:gd name="T12" fmla="*/ 12 w 1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2"/>
                  </a:moveTo>
                  <a:cubicBezTo>
                    <a:pt x="13" y="4"/>
                    <a:pt x="12" y="6"/>
                    <a:pt x="11" y="6"/>
                  </a:cubicBezTo>
                  <a:cubicBezTo>
                    <a:pt x="5" y="9"/>
                    <a:pt x="5" y="9"/>
                    <a:pt x="5" y="9"/>
                  </a:cubicBezTo>
                  <a:cubicBezTo>
                    <a:pt x="4" y="10"/>
                    <a:pt x="2" y="10"/>
                    <a:pt x="1" y="8"/>
                  </a:cubicBezTo>
                  <a:cubicBezTo>
                    <a:pt x="0" y="7"/>
                    <a:pt x="1" y="5"/>
                    <a:pt x="2" y="4"/>
                  </a:cubicBezTo>
                  <a:cubicBezTo>
                    <a:pt x="8" y="1"/>
                    <a:pt x="8" y="1"/>
                    <a:pt x="8" y="1"/>
                  </a:cubicBezTo>
                  <a:cubicBezTo>
                    <a:pt x="9" y="0"/>
                    <a:pt x="11" y="1"/>
                    <a:pt x="12"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8" name="Freeform 189">
              <a:extLst>
                <a:ext uri="{FF2B5EF4-FFF2-40B4-BE49-F238E27FC236}">
                  <a16:creationId xmlns:a16="http://schemas.microsoft.com/office/drawing/2014/main" id="{52114B18-3737-49ED-9475-ADBE5F042D2B}"/>
                </a:ext>
              </a:extLst>
            </p:cNvPr>
            <p:cNvSpPr>
              <a:spLocks/>
            </p:cNvSpPr>
            <p:nvPr/>
          </p:nvSpPr>
          <p:spPr bwMode="auto">
            <a:xfrm>
              <a:off x="19737388" y="2058988"/>
              <a:ext cx="36513" cy="53975"/>
            </a:xfrm>
            <a:custGeom>
              <a:avLst/>
              <a:gdLst>
                <a:gd name="T0" fmla="*/ 1 w 11"/>
                <a:gd name="T1" fmla="*/ 5 h 16"/>
                <a:gd name="T2" fmla="*/ 3 w 11"/>
                <a:gd name="T3" fmla="*/ 12 h 16"/>
                <a:gd name="T4" fmla="*/ 8 w 11"/>
                <a:gd name="T5" fmla="*/ 15 h 16"/>
                <a:gd name="T6" fmla="*/ 8 w 11"/>
                <a:gd name="T7" fmla="*/ 15 h 16"/>
                <a:gd name="T8" fmla="*/ 11 w 11"/>
                <a:gd name="T9" fmla="*/ 10 h 16"/>
                <a:gd name="T10" fmla="*/ 9 w 11"/>
                <a:gd name="T11" fmla="*/ 3 h 16"/>
                <a:gd name="T12" fmla="*/ 4 w 11"/>
                <a:gd name="T13" fmla="*/ 0 h 16"/>
                <a:gd name="T14" fmla="*/ 4 w 11"/>
                <a:gd name="T15" fmla="*/ 0 h 16"/>
                <a:gd name="T16" fmla="*/ 1 w 11"/>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 y="5"/>
                  </a:moveTo>
                  <a:cubicBezTo>
                    <a:pt x="3" y="12"/>
                    <a:pt x="3" y="12"/>
                    <a:pt x="3" y="12"/>
                  </a:cubicBezTo>
                  <a:cubicBezTo>
                    <a:pt x="4" y="14"/>
                    <a:pt x="6" y="16"/>
                    <a:pt x="8" y="15"/>
                  </a:cubicBezTo>
                  <a:cubicBezTo>
                    <a:pt x="8" y="15"/>
                    <a:pt x="8" y="15"/>
                    <a:pt x="8" y="15"/>
                  </a:cubicBezTo>
                  <a:cubicBezTo>
                    <a:pt x="10" y="14"/>
                    <a:pt x="11" y="12"/>
                    <a:pt x="11" y="10"/>
                  </a:cubicBezTo>
                  <a:cubicBezTo>
                    <a:pt x="9" y="3"/>
                    <a:pt x="9" y="3"/>
                    <a:pt x="9" y="3"/>
                  </a:cubicBezTo>
                  <a:cubicBezTo>
                    <a:pt x="8" y="1"/>
                    <a:pt x="6" y="0"/>
                    <a:pt x="4" y="0"/>
                  </a:cubicBezTo>
                  <a:cubicBezTo>
                    <a:pt x="4" y="0"/>
                    <a:pt x="4" y="0"/>
                    <a:pt x="4" y="0"/>
                  </a:cubicBezTo>
                  <a:cubicBezTo>
                    <a:pt x="2" y="1"/>
                    <a:pt x="0" y="3"/>
                    <a:pt x="1" y="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9" name="Freeform 190">
              <a:extLst>
                <a:ext uri="{FF2B5EF4-FFF2-40B4-BE49-F238E27FC236}">
                  <a16:creationId xmlns:a16="http://schemas.microsoft.com/office/drawing/2014/main" id="{EB5FB398-F60E-42D0-9638-AFBB43834540}"/>
                </a:ext>
              </a:extLst>
            </p:cNvPr>
            <p:cNvSpPr>
              <a:spLocks/>
            </p:cNvSpPr>
            <p:nvPr/>
          </p:nvSpPr>
          <p:spPr bwMode="auto">
            <a:xfrm>
              <a:off x="19710401" y="2082800"/>
              <a:ext cx="23813" cy="46038"/>
            </a:xfrm>
            <a:custGeom>
              <a:avLst/>
              <a:gdLst>
                <a:gd name="T0" fmla="*/ 4 w 15"/>
                <a:gd name="T1" fmla="*/ 29 h 29"/>
                <a:gd name="T2" fmla="*/ 13 w 15"/>
                <a:gd name="T3" fmla="*/ 29 h 29"/>
                <a:gd name="T4" fmla="*/ 15 w 15"/>
                <a:gd name="T5" fmla="*/ 0 h 29"/>
                <a:gd name="T6" fmla="*/ 0 w 15"/>
                <a:gd name="T7" fmla="*/ 0 h 29"/>
                <a:gd name="T8" fmla="*/ 4 w 15"/>
                <a:gd name="T9" fmla="*/ 29 h 29"/>
              </a:gdLst>
              <a:ahLst/>
              <a:cxnLst>
                <a:cxn ang="0">
                  <a:pos x="T0" y="T1"/>
                </a:cxn>
                <a:cxn ang="0">
                  <a:pos x="T2" y="T3"/>
                </a:cxn>
                <a:cxn ang="0">
                  <a:pos x="T4" y="T5"/>
                </a:cxn>
                <a:cxn ang="0">
                  <a:pos x="T6" y="T7"/>
                </a:cxn>
                <a:cxn ang="0">
                  <a:pos x="T8" y="T9"/>
                </a:cxn>
              </a:cxnLst>
              <a:rect l="0" t="0" r="r" b="b"/>
              <a:pathLst>
                <a:path w="15" h="29">
                  <a:moveTo>
                    <a:pt x="4" y="29"/>
                  </a:moveTo>
                  <a:lnTo>
                    <a:pt x="13" y="29"/>
                  </a:lnTo>
                  <a:lnTo>
                    <a:pt x="15" y="0"/>
                  </a:lnTo>
                  <a:lnTo>
                    <a:pt x="0" y="0"/>
                  </a:lnTo>
                  <a:lnTo>
                    <a:pt x="4" y="29"/>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0" name="Freeform 191">
              <a:extLst>
                <a:ext uri="{FF2B5EF4-FFF2-40B4-BE49-F238E27FC236}">
                  <a16:creationId xmlns:a16="http://schemas.microsoft.com/office/drawing/2014/main" id="{27BE31E2-4886-4B2F-AD55-F9D8CDEFAA13}"/>
                </a:ext>
              </a:extLst>
            </p:cNvPr>
            <p:cNvSpPr>
              <a:spLocks/>
            </p:cNvSpPr>
            <p:nvPr/>
          </p:nvSpPr>
          <p:spPr bwMode="auto">
            <a:xfrm>
              <a:off x="19527838" y="2076450"/>
              <a:ext cx="196850" cy="69850"/>
            </a:xfrm>
            <a:custGeom>
              <a:avLst/>
              <a:gdLst>
                <a:gd name="T0" fmla="*/ 8 w 59"/>
                <a:gd name="T1" fmla="*/ 5 h 21"/>
                <a:gd name="T2" fmla="*/ 1 w 59"/>
                <a:gd name="T3" fmla="*/ 14 h 21"/>
                <a:gd name="T4" fmla="*/ 10 w 59"/>
                <a:gd name="T5" fmla="*/ 21 h 21"/>
                <a:gd name="T6" fmla="*/ 59 w 59"/>
                <a:gd name="T7" fmla="*/ 17 h 21"/>
                <a:gd name="T8" fmla="*/ 59 w 59"/>
                <a:gd name="T9" fmla="*/ 0 h 21"/>
                <a:gd name="T10" fmla="*/ 8 w 59"/>
                <a:gd name="T11" fmla="*/ 5 h 21"/>
                <a:gd name="T12" fmla="*/ 8 w 59"/>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9" h="21">
                  <a:moveTo>
                    <a:pt x="8" y="5"/>
                  </a:moveTo>
                  <a:cubicBezTo>
                    <a:pt x="4" y="5"/>
                    <a:pt x="0" y="9"/>
                    <a:pt x="1" y="14"/>
                  </a:cubicBezTo>
                  <a:cubicBezTo>
                    <a:pt x="2" y="18"/>
                    <a:pt x="6" y="21"/>
                    <a:pt x="10" y="21"/>
                  </a:cubicBezTo>
                  <a:cubicBezTo>
                    <a:pt x="59" y="17"/>
                    <a:pt x="59" y="17"/>
                    <a:pt x="59" y="17"/>
                  </a:cubicBezTo>
                  <a:cubicBezTo>
                    <a:pt x="59" y="0"/>
                    <a:pt x="59" y="0"/>
                    <a:pt x="59" y="0"/>
                  </a:cubicBezTo>
                  <a:cubicBezTo>
                    <a:pt x="8" y="5"/>
                    <a:pt x="8" y="5"/>
                    <a:pt x="8" y="5"/>
                  </a:cubicBezTo>
                  <a:cubicBezTo>
                    <a:pt x="8" y="5"/>
                    <a:pt x="8" y="5"/>
                    <a:pt x="8" y="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1" name="Freeform 192">
              <a:extLst>
                <a:ext uri="{FF2B5EF4-FFF2-40B4-BE49-F238E27FC236}">
                  <a16:creationId xmlns:a16="http://schemas.microsoft.com/office/drawing/2014/main" id="{F0B749F2-9E77-4CF3-883A-A885F374C0EB}"/>
                </a:ext>
              </a:extLst>
            </p:cNvPr>
            <p:cNvSpPr>
              <a:spLocks/>
            </p:cNvSpPr>
            <p:nvPr/>
          </p:nvSpPr>
          <p:spPr bwMode="auto">
            <a:xfrm>
              <a:off x="19150013" y="1960563"/>
              <a:ext cx="179388" cy="185738"/>
            </a:xfrm>
            <a:custGeom>
              <a:avLst/>
              <a:gdLst>
                <a:gd name="T0" fmla="*/ 1 w 54"/>
                <a:gd name="T1" fmla="*/ 49 h 56"/>
                <a:gd name="T2" fmla="*/ 3 w 54"/>
                <a:gd name="T3" fmla="*/ 42 h 56"/>
                <a:gd name="T4" fmla="*/ 40 w 54"/>
                <a:gd name="T5" fmla="*/ 4 h 56"/>
                <a:gd name="T6" fmla="*/ 51 w 54"/>
                <a:gd name="T7" fmla="*/ 3 h 56"/>
                <a:gd name="T8" fmla="*/ 51 w 54"/>
                <a:gd name="T9" fmla="*/ 15 h 56"/>
                <a:gd name="T10" fmla="*/ 14 w 54"/>
                <a:gd name="T11" fmla="*/ 53 h 56"/>
                <a:gd name="T12" fmla="*/ 3 w 54"/>
                <a:gd name="T13" fmla="*/ 53 h 56"/>
                <a:gd name="T14" fmla="*/ 1 w 54"/>
                <a:gd name="T15" fmla="*/ 4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6">
                  <a:moveTo>
                    <a:pt x="1" y="49"/>
                  </a:moveTo>
                  <a:cubicBezTo>
                    <a:pt x="0" y="47"/>
                    <a:pt x="1" y="44"/>
                    <a:pt x="3" y="42"/>
                  </a:cubicBezTo>
                  <a:cubicBezTo>
                    <a:pt x="40" y="4"/>
                    <a:pt x="40" y="4"/>
                    <a:pt x="40" y="4"/>
                  </a:cubicBezTo>
                  <a:cubicBezTo>
                    <a:pt x="43" y="0"/>
                    <a:pt x="48" y="0"/>
                    <a:pt x="51" y="3"/>
                  </a:cubicBezTo>
                  <a:cubicBezTo>
                    <a:pt x="54" y="6"/>
                    <a:pt x="54" y="11"/>
                    <a:pt x="51" y="15"/>
                  </a:cubicBezTo>
                  <a:cubicBezTo>
                    <a:pt x="14" y="53"/>
                    <a:pt x="14" y="53"/>
                    <a:pt x="14" y="53"/>
                  </a:cubicBezTo>
                  <a:cubicBezTo>
                    <a:pt x="11" y="56"/>
                    <a:pt x="6" y="56"/>
                    <a:pt x="3" y="53"/>
                  </a:cubicBezTo>
                  <a:cubicBezTo>
                    <a:pt x="2" y="52"/>
                    <a:pt x="1" y="51"/>
                    <a:pt x="1" y="49"/>
                  </a:cubicBezTo>
                  <a:close/>
                </a:path>
              </a:pathLst>
            </a:custGeom>
            <a:solidFill>
              <a:srgbClr val="47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2" name="Freeform 193">
              <a:extLst>
                <a:ext uri="{FF2B5EF4-FFF2-40B4-BE49-F238E27FC236}">
                  <a16:creationId xmlns:a16="http://schemas.microsoft.com/office/drawing/2014/main" id="{8798EFC1-376B-4346-8376-79A50FB73400}"/>
                </a:ext>
              </a:extLst>
            </p:cNvPr>
            <p:cNvSpPr>
              <a:spLocks/>
            </p:cNvSpPr>
            <p:nvPr/>
          </p:nvSpPr>
          <p:spPr bwMode="auto">
            <a:xfrm>
              <a:off x="18942051" y="2079625"/>
              <a:ext cx="103188" cy="49213"/>
            </a:xfrm>
            <a:custGeom>
              <a:avLst/>
              <a:gdLst>
                <a:gd name="T0" fmla="*/ 44 w 65"/>
                <a:gd name="T1" fmla="*/ 4 h 31"/>
                <a:gd name="T2" fmla="*/ 8 w 65"/>
                <a:gd name="T3" fmla="*/ 0 h 31"/>
                <a:gd name="T4" fmla="*/ 0 w 65"/>
                <a:gd name="T5" fmla="*/ 31 h 31"/>
                <a:gd name="T6" fmla="*/ 65 w 65"/>
                <a:gd name="T7" fmla="*/ 31 h 31"/>
                <a:gd name="T8" fmla="*/ 44 w 65"/>
                <a:gd name="T9" fmla="*/ 4 h 31"/>
              </a:gdLst>
              <a:ahLst/>
              <a:cxnLst>
                <a:cxn ang="0">
                  <a:pos x="T0" y="T1"/>
                </a:cxn>
                <a:cxn ang="0">
                  <a:pos x="T2" y="T3"/>
                </a:cxn>
                <a:cxn ang="0">
                  <a:pos x="T4" y="T5"/>
                </a:cxn>
                <a:cxn ang="0">
                  <a:pos x="T6" y="T7"/>
                </a:cxn>
                <a:cxn ang="0">
                  <a:pos x="T8" y="T9"/>
                </a:cxn>
              </a:cxnLst>
              <a:rect l="0" t="0" r="r" b="b"/>
              <a:pathLst>
                <a:path w="65" h="31">
                  <a:moveTo>
                    <a:pt x="44" y="4"/>
                  </a:moveTo>
                  <a:lnTo>
                    <a:pt x="8" y="0"/>
                  </a:lnTo>
                  <a:lnTo>
                    <a:pt x="0" y="31"/>
                  </a:lnTo>
                  <a:lnTo>
                    <a:pt x="65" y="31"/>
                  </a:lnTo>
                  <a:lnTo>
                    <a:pt x="44" y="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3" name="Freeform 194">
              <a:extLst>
                <a:ext uri="{FF2B5EF4-FFF2-40B4-BE49-F238E27FC236}">
                  <a16:creationId xmlns:a16="http://schemas.microsoft.com/office/drawing/2014/main" id="{9FB47849-B36D-4BFB-B474-95282B0E9AE5}"/>
                </a:ext>
              </a:extLst>
            </p:cNvPr>
            <p:cNvSpPr>
              <a:spLocks/>
            </p:cNvSpPr>
            <p:nvPr/>
          </p:nvSpPr>
          <p:spPr bwMode="auto">
            <a:xfrm>
              <a:off x="18945226" y="2022475"/>
              <a:ext cx="36513" cy="96838"/>
            </a:xfrm>
            <a:custGeom>
              <a:avLst/>
              <a:gdLst>
                <a:gd name="T0" fmla="*/ 6 w 23"/>
                <a:gd name="T1" fmla="*/ 61 h 61"/>
                <a:gd name="T2" fmla="*/ 23 w 23"/>
                <a:gd name="T3" fmla="*/ 59 h 61"/>
                <a:gd name="T4" fmla="*/ 17 w 23"/>
                <a:gd name="T5" fmla="*/ 0 h 61"/>
                <a:gd name="T6" fmla="*/ 0 w 23"/>
                <a:gd name="T7" fmla="*/ 3 h 61"/>
                <a:gd name="T8" fmla="*/ 6 w 23"/>
                <a:gd name="T9" fmla="*/ 61 h 61"/>
              </a:gdLst>
              <a:ahLst/>
              <a:cxnLst>
                <a:cxn ang="0">
                  <a:pos x="T0" y="T1"/>
                </a:cxn>
                <a:cxn ang="0">
                  <a:pos x="T2" y="T3"/>
                </a:cxn>
                <a:cxn ang="0">
                  <a:pos x="T4" y="T5"/>
                </a:cxn>
                <a:cxn ang="0">
                  <a:pos x="T6" y="T7"/>
                </a:cxn>
                <a:cxn ang="0">
                  <a:pos x="T8" y="T9"/>
                </a:cxn>
              </a:cxnLst>
              <a:rect l="0" t="0" r="r" b="b"/>
              <a:pathLst>
                <a:path w="23" h="61">
                  <a:moveTo>
                    <a:pt x="6" y="61"/>
                  </a:moveTo>
                  <a:lnTo>
                    <a:pt x="23" y="59"/>
                  </a:lnTo>
                  <a:lnTo>
                    <a:pt x="17" y="0"/>
                  </a:lnTo>
                  <a:lnTo>
                    <a:pt x="0" y="3"/>
                  </a:lnTo>
                  <a:lnTo>
                    <a:pt x="6" y="61"/>
                  </a:lnTo>
                  <a:close/>
                </a:path>
              </a:pathLst>
            </a:custGeom>
            <a:solidFill>
              <a:srgbClr val="B144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4" name="Freeform 195">
              <a:extLst>
                <a:ext uri="{FF2B5EF4-FFF2-40B4-BE49-F238E27FC236}">
                  <a16:creationId xmlns:a16="http://schemas.microsoft.com/office/drawing/2014/main" id="{37B322B3-FB50-4004-BD73-4D01D099543A}"/>
                </a:ext>
              </a:extLst>
            </p:cNvPr>
            <p:cNvSpPr>
              <a:spLocks/>
            </p:cNvSpPr>
            <p:nvPr/>
          </p:nvSpPr>
          <p:spPr bwMode="auto">
            <a:xfrm>
              <a:off x="18838863" y="1871663"/>
              <a:ext cx="225425" cy="184150"/>
            </a:xfrm>
            <a:custGeom>
              <a:avLst/>
              <a:gdLst>
                <a:gd name="T0" fmla="*/ 17 w 68"/>
                <a:gd name="T1" fmla="*/ 55 h 56"/>
                <a:gd name="T2" fmla="*/ 56 w 68"/>
                <a:gd name="T3" fmla="*/ 51 h 56"/>
                <a:gd name="T4" fmla="*/ 67 w 68"/>
                <a:gd name="T5" fmla="*/ 37 h 56"/>
                <a:gd name="T6" fmla="*/ 64 w 68"/>
                <a:gd name="T7" fmla="*/ 12 h 56"/>
                <a:gd name="T8" fmla="*/ 51 w 68"/>
                <a:gd name="T9" fmla="*/ 1 h 56"/>
                <a:gd name="T10" fmla="*/ 12 w 68"/>
                <a:gd name="T11" fmla="*/ 5 h 56"/>
                <a:gd name="T12" fmla="*/ 1 w 68"/>
                <a:gd name="T13" fmla="*/ 19 h 56"/>
                <a:gd name="T14" fmla="*/ 4 w 68"/>
                <a:gd name="T15" fmla="*/ 44 h 56"/>
                <a:gd name="T16" fmla="*/ 17 w 68"/>
                <a:gd name="T1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6">
                  <a:moveTo>
                    <a:pt x="17" y="55"/>
                  </a:moveTo>
                  <a:cubicBezTo>
                    <a:pt x="56" y="51"/>
                    <a:pt x="56" y="51"/>
                    <a:pt x="56" y="51"/>
                  </a:cubicBezTo>
                  <a:cubicBezTo>
                    <a:pt x="63" y="50"/>
                    <a:pt x="68" y="44"/>
                    <a:pt x="67" y="37"/>
                  </a:cubicBezTo>
                  <a:cubicBezTo>
                    <a:pt x="64" y="12"/>
                    <a:pt x="64" y="12"/>
                    <a:pt x="64" y="12"/>
                  </a:cubicBezTo>
                  <a:cubicBezTo>
                    <a:pt x="63" y="5"/>
                    <a:pt x="57" y="0"/>
                    <a:pt x="51" y="1"/>
                  </a:cubicBezTo>
                  <a:cubicBezTo>
                    <a:pt x="12" y="5"/>
                    <a:pt x="12" y="5"/>
                    <a:pt x="12" y="5"/>
                  </a:cubicBezTo>
                  <a:cubicBezTo>
                    <a:pt x="5" y="6"/>
                    <a:pt x="0" y="12"/>
                    <a:pt x="1" y="19"/>
                  </a:cubicBezTo>
                  <a:cubicBezTo>
                    <a:pt x="4" y="44"/>
                    <a:pt x="4" y="44"/>
                    <a:pt x="4" y="44"/>
                  </a:cubicBezTo>
                  <a:cubicBezTo>
                    <a:pt x="4" y="51"/>
                    <a:pt x="11" y="56"/>
                    <a:pt x="17" y="5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5" name="Freeform 196">
              <a:extLst>
                <a:ext uri="{FF2B5EF4-FFF2-40B4-BE49-F238E27FC236}">
                  <a16:creationId xmlns:a16="http://schemas.microsoft.com/office/drawing/2014/main" id="{6C2C996D-C588-4188-9421-CC32078F282D}"/>
                </a:ext>
              </a:extLst>
            </p:cNvPr>
            <p:cNvSpPr>
              <a:spLocks/>
            </p:cNvSpPr>
            <p:nvPr/>
          </p:nvSpPr>
          <p:spPr bwMode="auto">
            <a:xfrm>
              <a:off x="18924588" y="2109788"/>
              <a:ext cx="44450" cy="22225"/>
            </a:xfrm>
            <a:custGeom>
              <a:avLst/>
              <a:gdLst>
                <a:gd name="T0" fmla="*/ 1 w 13"/>
                <a:gd name="T1" fmla="*/ 3 h 7"/>
                <a:gd name="T2" fmla="*/ 4 w 13"/>
                <a:gd name="T3" fmla="*/ 6 h 7"/>
                <a:gd name="T4" fmla="*/ 10 w 13"/>
                <a:gd name="T5" fmla="*/ 7 h 7"/>
                <a:gd name="T6" fmla="*/ 13 w 13"/>
                <a:gd name="T7" fmla="*/ 4 h 7"/>
                <a:gd name="T8" fmla="*/ 10 w 13"/>
                <a:gd name="T9" fmla="*/ 1 h 7"/>
                <a:gd name="T10" fmla="*/ 4 w 13"/>
                <a:gd name="T11" fmla="*/ 0 h 7"/>
                <a:gd name="T12" fmla="*/ 1 w 1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 y="3"/>
                  </a:moveTo>
                  <a:cubicBezTo>
                    <a:pt x="0" y="5"/>
                    <a:pt x="2" y="6"/>
                    <a:pt x="4" y="6"/>
                  </a:cubicBezTo>
                  <a:cubicBezTo>
                    <a:pt x="10" y="7"/>
                    <a:pt x="10" y="7"/>
                    <a:pt x="10" y="7"/>
                  </a:cubicBezTo>
                  <a:cubicBezTo>
                    <a:pt x="11" y="7"/>
                    <a:pt x="13" y="6"/>
                    <a:pt x="13" y="4"/>
                  </a:cubicBezTo>
                  <a:cubicBezTo>
                    <a:pt x="13" y="2"/>
                    <a:pt x="12" y="1"/>
                    <a:pt x="10" y="1"/>
                  </a:cubicBezTo>
                  <a:cubicBezTo>
                    <a:pt x="4" y="0"/>
                    <a:pt x="4" y="0"/>
                    <a:pt x="4" y="0"/>
                  </a:cubicBezTo>
                  <a:cubicBezTo>
                    <a:pt x="2" y="0"/>
                    <a:pt x="1" y="2"/>
                    <a:pt x="1"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6" name="Freeform 197">
              <a:extLst>
                <a:ext uri="{FF2B5EF4-FFF2-40B4-BE49-F238E27FC236}">
                  <a16:creationId xmlns:a16="http://schemas.microsoft.com/office/drawing/2014/main" id="{54A7EC46-6252-403C-B9B4-3A82214C8AF1}"/>
                </a:ext>
              </a:extLst>
            </p:cNvPr>
            <p:cNvSpPr>
              <a:spLocks/>
            </p:cNvSpPr>
            <p:nvPr/>
          </p:nvSpPr>
          <p:spPr bwMode="auto">
            <a:xfrm>
              <a:off x="18924588" y="2089150"/>
              <a:ext cx="39688" cy="23813"/>
            </a:xfrm>
            <a:custGeom>
              <a:avLst/>
              <a:gdLst>
                <a:gd name="T0" fmla="*/ 0 w 12"/>
                <a:gd name="T1" fmla="*/ 3 h 7"/>
                <a:gd name="T2" fmla="*/ 3 w 12"/>
                <a:gd name="T3" fmla="*/ 6 h 7"/>
                <a:gd name="T4" fmla="*/ 9 w 12"/>
                <a:gd name="T5" fmla="*/ 7 h 7"/>
                <a:gd name="T6" fmla="*/ 12 w 12"/>
                <a:gd name="T7" fmla="*/ 4 h 7"/>
                <a:gd name="T8" fmla="*/ 9 w 12"/>
                <a:gd name="T9" fmla="*/ 1 h 7"/>
                <a:gd name="T10" fmla="*/ 3 w 12"/>
                <a:gd name="T11" fmla="*/ 0 h 7"/>
                <a:gd name="T12" fmla="*/ 0 w 12"/>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0" y="3"/>
                  </a:moveTo>
                  <a:cubicBezTo>
                    <a:pt x="0" y="5"/>
                    <a:pt x="1" y="6"/>
                    <a:pt x="3" y="6"/>
                  </a:cubicBezTo>
                  <a:cubicBezTo>
                    <a:pt x="9" y="7"/>
                    <a:pt x="9" y="7"/>
                    <a:pt x="9" y="7"/>
                  </a:cubicBezTo>
                  <a:cubicBezTo>
                    <a:pt x="11" y="7"/>
                    <a:pt x="12" y="5"/>
                    <a:pt x="12" y="4"/>
                  </a:cubicBezTo>
                  <a:cubicBezTo>
                    <a:pt x="12" y="2"/>
                    <a:pt x="11" y="1"/>
                    <a:pt x="9" y="1"/>
                  </a:cubicBezTo>
                  <a:cubicBezTo>
                    <a:pt x="3" y="0"/>
                    <a:pt x="3" y="0"/>
                    <a:pt x="3" y="0"/>
                  </a:cubicBezTo>
                  <a:cubicBezTo>
                    <a:pt x="1" y="0"/>
                    <a:pt x="0" y="1"/>
                    <a:pt x="0" y="3"/>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7" name="Freeform 198">
              <a:extLst>
                <a:ext uri="{FF2B5EF4-FFF2-40B4-BE49-F238E27FC236}">
                  <a16:creationId xmlns:a16="http://schemas.microsoft.com/office/drawing/2014/main" id="{60E93D7F-530D-44F5-B6D5-7FA9FFBAA6FB}"/>
                </a:ext>
              </a:extLst>
            </p:cNvPr>
            <p:cNvSpPr>
              <a:spLocks/>
            </p:cNvSpPr>
            <p:nvPr/>
          </p:nvSpPr>
          <p:spPr bwMode="auto">
            <a:xfrm>
              <a:off x="18932526" y="2070100"/>
              <a:ext cx="42863" cy="28575"/>
            </a:xfrm>
            <a:custGeom>
              <a:avLst/>
              <a:gdLst>
                <a:gd name="T0" fmla="*/ 0 w 13"/>
                <a:gd name="T1" fmla="*/ 2 h 9"/>
                <a:gd name="T2" fmla="*/ 2 w 13"/>
                <a:gd name="T3" fmla="*/ 6 h 9"/>
                <a:gd name="T4" fmla="*/ 8 w 13"/>
                <a:gd name="T5" fmla="*/ 8 h 9"/>
                <a:gd name="T6" fmla="*/ 12 w 13"/>
                <a:gd name="T7" fmla="*/ 7 h 9"/>
                <a:gd name="T8" fmla="*/ 10 w 13"/>
                <a:gd name="T9" fmla="*/ 3 h 9"/>
                <a:gd name="T10" fmla="*/ 4 w 13"/>
                <a:gd name="T11" fmla="*/ 1 h 9"/>
                <a:gd name="T12" fmla="*/ 0 w 13"/>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0" y="2"/>
                  </a:moveTo>
                  <a:cubicBezTo>
                    <a:pt x="0" y="4"/>
                    <a:pt x="1" y="6"/>
                    <a:pt x="2" y="6"/>
                  </a:cubicBezTo>
                  <a:cubicBezTo>
                    <a:pt x="8" y="8"/>
                    <a:pt x="8" y="8"/>
                    <a:pt x="8" y="8"/>
                  </a:cubicBezTo>
                  <a:cubicBezTo>
                    <a:pt x="10" y="9"/>
                    <a:pt x="11" y="8"/>
                    <a:pt x="12" y="7"/>
                  </a:cubicBezTo>
                  <a:cubicBezTo>
                    <a:pt x="13" y="5"/>
                    <a:pt x="12" y="3"/>
                    <a:pt x="10" y="3"/>
                  </a:cubicBezTo>
                  <a:cubicBezTo>
                    <a:pt x="4" y="1"/>
                    <a:pt x="4" y="1"/>
                    <a:pt x="4" y="1"/>
                  </a:cubicBezTo>
                  <a:cubicBezTo>
                    <a:pt x="3" y="0"/>
                    <a:pt x="1" y="1"/>
                    <a:pt x="0"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8" name="Freeform 199">
              <a:extLst>
                <a:ext uri="{FF2B5EF4-FFF2-40B4-BE49-F238E27FC236}">
                  <a16:creationId xmlns:a16="http://schemas.microsoft.com/office/drawing/2014/main" id="{EA77348F-B326-4940-A626-439D31670B82}"/>
                </a:ext>
              </a:extLst>
            </p:cNvPr>
            <p:cNvSpPr>
              <a:spLocks/>
            </p:cNvSpPr>
            <p:nvPr/>
          </p:nvSpPr>
          <p:spPr bwMode="auto">
            <a:xfrm>
              <a:off x="18935701" y="2052638"/>
              <a:ext cx="39688" cy="33338"/>
            </a:xfrm>
            <a:custGeom>
              <a:avLst/>
              <a:gdLst>
                <a:gd name="T0" fmla="*/ 0 w 12"/>
                <a:gd name="T1" fmla="*/ 2 h 10"/>
                <a:gd name="T2" fmla="*/ 2 w 12"/>
                <a:gd name="T3" fmla="*/ 6 h 10"/>
                <a:gd name="T4" fmla="*/ 7 w 12"/>
                <a:gd name="T5" fmla="*/ 9 h 10"/>
                <a:gd name="T6" fmla="*/ 11 w 12"/>
                <a:gd name="T7" fmla="*/ 8 h 10"/>
                <a:gd name="T8" fmla="*/ 10 w 12"/>
                <a:gd name="T9" fmla="*/ 4 h 10"/>
                <a:gd name="T10" fmla="*/ 5 w 12"/>
                <a:gd name="T11" fmla="*/ 1 h 10"/>
                <a:gd name="T12" fmla="*/ 0 w 1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0" y="2"/>
                  </a:moveTo>
                  <a:cubicBezTo>
                    <a:pt x="0" y="4"/>
                    <a:pt x="0" y="6"/>
                    <a:pt x="2" y="6"/>
                  </a:cubicBezTo>
                  <a:cubicBezTo>
                    <a:pt x="7" y="9"/>
                    <a:pt x="7" y="9"/>
                    <a:pt x="7" y="9"/>
                  </a:cubicBezTo>
                  <a:cubicBezTo>
                    <a:pt x="9" y="10"/>
                    <a:pt x="11" y="10"/>
                    <a:pt x="11" y="8"/>
                  </a:cubicBezTo>
                  <a:cubicBezTo>
                    <a:pt x="12" y="7"/>
                    <a:pt x="12" y="5"/>
                    <a:pt x="10" y="4"/>
                  </a:cubicBezTo>
                  <a:cubicBezTo>
                    <a:pt x="5" y="1"/>
                    <a:pt x="5" y="1"/>
                    <a:pt x="5" y="1"/>
                  </a:cubicBezTo>
                  <a:cubicBezTo>
                    <a:pt x="3" y="0"/>
                    <a:pt x="1" y="1"/>
                    <a:pt x="0" y="2"/>
                  </a:cubicBezTo>
                  <a:close/>
                </a:path>
              </a:pathLst>
            </a:custGeom>
            <a:solidFill>
              <a:srgbClr val="EAB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9" name="Freeform 200">
              <a:extLst>
                <a:ext uri="{FF2B5EF4-FFF2-40B4-BE49-F238E27FC236}">
                  <a16:creationId xmlns:a16="http://schemas.microsoft.com/office/drawing/2014/main" id="{EF581244-7ECF-48E2-A603-7F1207E33700}"/>
                </a:ext>
              </a:extLst>
            </p:cNvPr>
            <p:cNvSpPr>
              <a:spLocks/>
            </p:cNvSpPr>
            <p:nvPr/>
          </p:nvSpPr>
          <p:spPr bwMode="auto">
            <a:xfrm>
              <a:off x="18961101" y="2058988"/>
              <a:ext cx="36513" cy="53975"/>
            </a:xfrm>
            <a:custGeom>
              <a:avLst/>
              <a:gdLst>
                <a:gd name="T0" fmla="*/ 10 w 11"/>
                <a:gd name="T1" fmla="*/ 5 h 16"/>
                <a:gd name="T2" fmla="*/ 8 w 11"/>
                <a:gd name="T3" fmla="*/ 12 h 16"/>
                <a:gd name="T4" fmla="*/ 3 w 11"/>
                <a:gd name="T5" fmla="*/ 15 h 16"/>
                <a:gd name="T6" fmla="*/ 3 w 11"/>
                <a:gd name="T7" fmla="*/ 15 h 16"/>
                <a:gd name="T8" fmla="*/ 1 w 11"/>
                <a:gd name="T9" fmla="*/ 10 h 16"/>
                <a:gd name="T10" fmla="*/ 3 w 11"/>
                <a:gd name="T11" fmla="*/ 3 h 16"/>
                <a:gd name="T12" fmla="*/ 8 w 11"/>
                <a:gd name="T13" fmla="*/ 0 h 16"/>
                <a:gd name="T14" fmla="*/ 8 w 11"/>
                <a:gd name="T15" fmla="*/ 0 h 16"/>
                <a:gd name="T16" fmla="*/ 10 w 11"/>
                <a:gd name="T1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5"/>
                  </a:moveTo>
                  <a:cubicBezTo>
                    <a:pt x="8" y="12"/>
                    <a:pt x="8" y="12"/>
                    <a:pt x="8" y="12"/>
                  </a:cubicBezTo>
                  <a:cubicBezTo>
                    <a:pt x="8" y="14"/>
                    <a:pt x="5" y="16"/>
                    <a:pt x="3" y="15"/>
                  </a:cubicBezTo>
                  <a:cubicBezTo>
                    <a:pt x="3" y="15"/>
                    <a:pt x="3" y="15"/>
                    <a:pt x="3" y="15"/>
                  </a:cubicBezTo>
                  <a:cubicBezTo>
                    <a:pt x="1" y="14"/>
                    <a:pt x="0" y="12"/>
                    <a:pt x="1" y="10"/>
                  </a:cubicBezTo>
                  <a:cubicBezTo>
                    <a:pt x="3" y="3"/>
                    <a:pt x="3" y="3"/>
                    <a:pt x="3" y="3"/>
                  </a:cubicBezTo>
                  <a:cubicBezTo>
                    <a:pt x="4" y="1"/>
                    <a:pt x="6" y="0"/>
                    <a:pt x="8" y="0"/>
                  </a:cubicBezTo>
                  <a:cubicBezTo>
                    <a:pt x="8" y="0"/>
                    <a:pt x="8" y="0"/>
                    <a:pt x="8" y="0"/>
                  </a:cubicBezTo>
                  <a:cubicBezTo>
                    <a:pt x="10" y="1"/>
                    <a:pt x="11" y="3"/>
                    <a:pt x="10" y="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0" name="Freeform 201">
              <a:extLst>
                <a:ext uri="{FF2B5EF4-FFF2-40B4-BE49-F238E27FC236}">
                  <a16:creationId xmlns:a16="http://schemas.microsoft.com/office/drawing/2014/main" id="{F071E743-56D3-496D-8DC4-B2425E125C87}"/>
                </a:ext>
              </a:extLst>
            </p:cNvPr>
            <p:cNvSpPr>
              <a:spLocks/>
            </p:cNvSpPr>
            <p:nvPr/>
          </p:nvSpPr>
          <p:spPr bwMode="auto">
            <a:xfrm>
              <a:off x="19005551" y="2082800"/>
              <a:ext cx="22225" cy="46038"/>
            </a:xfrm>
            <a:custGeom>
              <a:avLst/>
              <a:gdLst>
                <a:gd name="T0" fmla="*/ 8 w 14"/>
                <a:gd name="T1" fmla="*/ 29 h 29"/>
                <a:gd name="T2" fmla="*/ 0 w 14"/>
                <a:gd name="T3" fmla="*/ 29 h 29"/>
                <a:gd name="T4" fmla="*/ 0 w 14"/>
                <a:gd name="T5" fmla="*/ 0 h 29"/>
                <a:gd name="T6" fmla="*/ 14 w 14"/>
                <a:gd name="T7" fmla="*/ 0 h 29"/>
                <a:gd name="T8" fmla="*/ 8 w 14"/>
                <a:gd name="T9" fmla="*/ 29 h 29"/>
              </a:gdLst>
              <a:ahLst/>
              <a:cxnLst>
                <a:cxn ang="0">
                  <a:pos x="T0" y="T1"/>
                </a:cxn>
                <a:cxn ang="0">
                  <a:pos x="T2" y="T3"/>
                </a:cxn>
                <a:cxn ang="0">
                  <a:pos x="T4" y="T5"/>
                </a:cxn>
                <a:cxn ang="0">
                  <a:pos x="T6" y="T7"/>
                </a:cxn>
                <a:cxn ang="0">
                  <a:pos x="T8" y="T9"/>
                </a:cxn>
              </a:cxnLst>
              <a:rect l="0" t="0" r="r" b="b"/>
              <a:pathLst>
                <a:path w="14" h="29">
                  <a:moveTo>
                    <a:pt x="8" y="29"/>
                  </a:moveTo>
                  <a:lnTo>
                    <a:pt x="0" y="29"/>
                  </a:lnTo>
                  <a:lnTo>
                    <a:pt x="0" y="0"/>
                  </a:lnTo>
                  <a:lnTo>
                    <a:pt x="14" y="0"/>
                  </a:lnTo>
                  <a:lnTo>
                    <a:pt x="8" y="29"/>
                  </a:lnTo>
                  <a:close/>
                </a:path>
              </a:pathLst>
            </a:custGeom>
            <a:solidFill>
              <a:srgbClr val="F4E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1" name="Freeform 202">
              <a:extLst>
                <a:ext uri="{FF2B5EF4-FFF2-40B4-BE49-F238E27FC236}">
                  <a16:creationId xmlns:a16="http://schemas.microsoft.com/office/drawing/2014/main" id="{AECE4938-DB20-4C8B-83BB-381CF99FC27D}"/>
                </a:ext>
              </a:extLst>
            </p:cNvPr>
            <p:cNvSpPr>
              <a:spLocks/>
            </p:cNvSpPr>
            <p:nvPr/>
          </p:nvSpPr>
          <p:spPr bwMode="auto">
            <a:xfrm>
              <a:off x="19011901" y="2076450"/>
              <a:ext cx="195263" cy="69850"/>
            </a:xfrm>
            <a:custGeom>
              <a:avLst/>
              <a:gdLst>
                <a:gd name="T0" fmla="*/ 52 w 59"/>
                <a:gd name="T1" fmla="*/ 5 h 21"/>
                <a:gd name="T2" fmla="*/ 58 w 59"/>
                <a:gd name="T3" fmla="*/ 14 h 21"/>
                <a:gd name="T4" fmla="*/ 50 w 59"/>
                <a:gd name="T5" fmla="*/ 21 h 21"/>
                <a:gd name="T6" fmla="*/ 0 w 59"/>
                <a:gd name="T7" fmla="*/ 17 h 21"/>
                <a:gd name="T8" fmla="*/ 0 w 59"/>
                <a:gd name="T9" fmla="*/ 0 h 21"/>
                <a:gd name="T10" fmla="*/ 51 w 59"/>
                <a:gd name="T11" fmla="*/ 5 h 21"/>
                <a:gd name="T12" fmla="*/ 52 w 59"/>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59" h="21">
                  <a:moveTo>
                    <a:pt x="52" y="5"/>
                  </a:moveTo>
                  <a:cubicBezTo>
                    <a:pt x="56" y="5"/>
                    <a:pt x="59" y="9"/>
                    <a:pt x="58" y="14"/>
                  </a:cubicBezTo>
                  <a:cubicBezTo>
                    <a:pt x="58" y="18"/>
                    <a:pt x="54" y="21"/>
                    <a:pt x="50" y="21"/>
                  </a:cubicBezTo>
                  <a:cubicBezTo>
                    <a:pt x="0" y="17"/>
                    <a:pt x="0" y="17"/>
                    <a:pt x="0" y="17"/>
                  </a:cubicBezTo>
                  <a:cubicBezTo>
                    <a:pt x="0" y="0"/>
                    <a:pt x="0" y="0"/>
                    <a:pt x="0" y="0"/>
                  </a:cubicBezTo>
                  <a:cubicBezTo>
                    <a:pt x="51" y="5"/>
                    <a:pt x="51" y="5"/>
                    <a:pt x="51" y="5"/>
                  </a:cubicBezTo>
                  <a:cubicBezTo>
                    <a:pt x="51" y="5"/>
                    <a:pt x="52" y="5"/>
                    <a:pt x="52" y="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2" name="Freeform 203">
              <a:extLst>
                <a:ext uri="{FF2B5EF4-FFF2-40B4-BE49-F238E27FC236}">
                  <a16:creationId xmlns:a16="http://schemas.microsoft.com/office/drawing/2014/main" id="{0CD7C0FA-3924-49E3-BEDD-F1C8D18E812F}"/>
                </a:ext>
              </a:extLst>
            </p:cNvPr>
            <p:cNvSpPr>
              <a:spLocks noEditPoints="1"/>
            </p:cNvSpPr>
            <p:nvPr/>
          </p:nvSpPr>
          <p:spPr bwMode="auto">
            <a:xfrm>
              <a:off x="18899188" y="1920875"/>
              <a:ext cx="112713" cy="85725"/>
            </a:xfrm>
            <a:custGeom>
              <a:avLst/>
              <a:gdLst>
                <a:gd name="T0" fmla="*/ 22 w 34"/>
                <a:gd name="T1" fmla="*/ 13 h 26"/>
                <a:gd name="T2" fmla="*/ 14 w 34"/>
                <a:gd name="T3" fmla="*/ 18 h 26"/>
                <a:gd name="T4" fmla="*/ 13 w 34"/>
                <a:gd name="T5" fmla="*/ 11 h 26"/>
                <a:gd name="T6" fmla="*/ 13 w 34"/>
                <a:gd name="T7" fmla="*/ 9 h 26"/>
                <a:gd name="T8" fmla="*/ 17 w 34"/>
                <a:gd name="T9" fmla="*/ 10 h 26"/>
                <a:gd name="T10" fmla="*/ 22 w 34"/>
                <a:gd name="T11" fmla="*/ 13 h 26"/>
                <a:gd name="T12" fmla="*/ 32 w 34"/>
                <a:gd name="T13" fmla="*/ 5 h 26"/>
                <a:gd name="T14" fmla="*/ 31 w 34"/>
                <a:gd name="T15" fmla="*/ 2 h 26"/>
                <a:gd name="T16" fmla="*/ 27 w 34"/>
                <a:gd name="T17" fmla="*/ 1 h 26"/>
                <a:gd name="T18" fmla="*/ 16 w 34"/>
                <a:gd name="T19" fmla="*/ 1 h 26"/>
                <a:gd name="T20" fmla="*/ 16 w 34"/>
                <a:gd name="T21" fmla="*/ 1 h 26"/>
                <a:gd name="T22" fmla="*/ 4 w 34"/>
                <a:gd name="T23" fmla="*/ 3 h 26"/>
                <a:gd name="T24" fmla="*/ 1 w 34"/>
                <a:gd name="T25" fmla="*/ 5 h 26"/>
                <a:gd name="T26" fmla="*/ 0 w 34"/>
                <a:gd name="T27" fmla="*/ 8 h 26"/>
                <a:gd name="T28" fmla="*/ 0 w 34"/>
                <a:gd name="T29" fmla="*/ 14 h 26"/>
                <a:gd name="T30" fmla="*/ 0 w 34"/>
                <a:gd name="T31" fmla="*/ 14 h 26"/>
                <a:gd name="T32" fmla="*/ 0 w 34"/>
                <a:gd name="T33" fmla="*/ 16 h 26"/>
                <a:gd name="T34" fmla="*/ 1 w 34"/>
                <a:gd name="T35" fmla="*/ 22 h 26"/>
                <a:gd name="T36" fmla="*/ 3 w 34"/>
                <a:gd name="T37" fmla="*/ 25 h 26"/>
                <a:gd name="T38" fmla="*/ 7 w 34"/>
                <a:gd name="T39" fmla="*/ 26 h 26"/>
                <a:gd name="T40" fmla="*/ 18 w 34"/>
                <a:gd name="T41" fmla="*/ 26 h 26"/>
                <a:gd name="T42" fmla="*/ 30 w 34"/>
                <a:gd name="T43" fmla="*/ 24 h 26"/>
                <a:gd name="T44" fmla="*/ 33 w 34"/>
                <a:gd name="T45" fmla="*/ 22 h 26"/>
                <a:gd name="T46" fmla="*/ 34 w 34"/>
                <a:gd name="T47" fmla="*/ 19 h 26"/>
                <a:gd name="T48" fmla="*/ 33 w 34"/>
                <a:gd name="T49" fmla="*/ 13 h 26"/>
                <a:gd name="T50" fmla="*/ 33 w 34"/>
                <a:gd name="T51" fmla="*/ 11 h 26"/>
                <a:gd name="T52" fmla="*/ 33 w 34"/>
                <a:gd name="T53" fmla="*/ 11 h 26"/>
                <a:gd name="T54" fmla="*/ 32 w 34"/>
                <a:gd name="T5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26">
                  <a:moveTo>
                    <a:pt x="22" y="13"/>
                  </a:moveTo>
                  <a:cubicBezTo>
                    <a:pt x="14" y="18"/>
                    <a:pt x="14" y="18"/>
                    <a:pt x="14" y="18"/>
                  </a:cubicBezTo>
                  <a:cubicBezTo>
                    <a:pt x="13" y="11"/>
                    <a:pt x="13" y="11"/>
                    <a:pt x="13" y="11"/>
                  </a:cubicBezTo>
                  <a:cubicBezTo>
                    <a:pt x="13" y="9"/>
                    <a:pt x="13" y="9"/>
                    <a:pt x="13" y="9"/>
                  </a:cubicBezTo>
                  <a:cubicBezTo>
                    <a:pt x="17" y="10"/>
                    <a:pt x="17" y="10"/>
                    <a:pt x="17" y="10"/>
                  </a:cubicBezTo>
                  <a:lnTo>
                    <a:pt x="22" y="13"/>
                  </a:lnTo>
                  <a:close/>
                  <a:moveTo>
                    <a:pt x="32" y="5"/>
                  </a:moveTo>
                  <a:cubicBezTo>
                    <a:pt x="32" y="5"/>
                    <a:pt x="32" y="3"/>
                    <a:pt x="31" y="2"/>
                  </a:cubicBezTo>
                  <a:cubicBezTo>
                    <a:pt x="29" y="0"/>
                    <a:pt x="28" y="1"/>
                    <a:pt x="27" y="1"/>
                  </a:cubicBezTo>
                  <a:cubicBezTo>
                    <a:pt x="23" y="1"/>
                    <a:pt x="16" y="1"/>
                    <a:pt x="16" y="1"/>
                  </a:cubicBezTo>
                  <a:cubicBezTo>
                    <a:pt x="16" y="1"/>
                    <a:pt x="16" y="1"/>
                    <a:pt x="16" y="1"/>
                  </a:cubicBezTo>
                  <a:cubicBezTo>
                    <a:pt x="16" y="1"/>
                    <a:pt x="9" y="2"/>
                    <a:pt x="4" y="3"/>
                  </a:cubicBezTo>
                  <a:cubicBezTo>
                    <a:pt x="3" y="3"/>
                    <a:pt x="2" y="3"/>
                    <a:pt x="1" y="5"/>
                  </a:cubicBezTo>
                  <a:cubicBezTo>
                    <a:pt x="0" y="6"/>
                    <a:pt x="0" y="8"/>
                    <a:pt x="0" y="8"/>
                  </a:cubicBezTo>
                  <a:cubicBezTo>
                    <a:pt x="0" y="8"/>
                    <a:pt x="0" y="11"/>
                    <a:pt x="0" y="14"/>
                  </a:cubicBezTo>
                  <a:cubicBezTo>
                    <a:pt x="0" y="14"/>
                    <a:pt x="0" y="14"/>
                    <a:pt x="0" y="14"/>
                  </a:cubicBezTo>
                  <a:cubicBezTo>
                    <a:pt x="0" y="16"/>
                    <a:pt x="0" y="16"/>
                    <a:pt x="0" y="16"/>
                  </a:cubicBezTo>
                  <a:cubicBezTo>
                    <a:pt x="1" y="19"/>
                    <a:pt x="1" y="22"/>
                    <a:pt x="1" y="22"/>
                  </a:cubicBezTo>
                  <a:cubicBezTo>
                    <a:pt x="1" y="22"/>
                    <a:pt x="2" y="24"/>
                    <a:pt x="3" y="25"/>
                  </a:cubicBezTo>
                  <a:cubicBezTo>
                    <a:pt x="4" y="26"/>
                    <a:pt x="6" y="26"/>
                    <a:pt x="7" y="26"/>
                  </a:cubicBezTo>
                  <a:cubicBezTo>
                    <a:pt x="9" y="26"/>
                    <a:pt x="18" y="26"/>
                    <a:pt x="18" y="26"/>
                  </a:cubicBezTo>
                  <a:cubicBezTo>
                    <a:pt x="18" y="26"/>
                    <a:pt x="25" y="25"/>
                    <a:pt x="30" y="24"/>
                  </a:cubicBezTo>
                  <a:cubicBezTo>
                    <a:pt x="30" y="24"/>
                    <a:pt x="32" y="24"/>
                    <a:pt x="33" y="22"/>
                  </a:cubicBezTo>
                  <a:cubicBezTo>
                    <a:pt x="34" y="21"/>
                    <a:pt x="34" y="19"/>
                    <a:pt x="34" y="19"/>
                  </a:cubicBezTo>
                  <a:cubicBezTo>
                    <a:pt x="34" y="19"/>
                    <a:pt x="34" y="16"/>
                    <a:pt x="33" y="13"/>
                  </a:cubicBezTo>
                  <a:cubicBezTo>
                    <a:pt x="33" y="11"/>
                    <a:pt x="33" y="11"/>
                    <a:pt x="33" y="11"/>
                  </a:cubicBezTo>
                  <a:cubicBezTo>
                    <a:pt x="33" y="11"/>
                    <a:pt x="33" y="11"/>
                    <a:pt x="33" y="11"/>
                  </a:cubicBezTo>
                  <a:cubicBezTo>
                    <a:pt x="33" y="8"/>
                    <a:pt x="32" y="5"/>
                    <a:pt x="3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3" name="Freeform 204">
              <a:extLst>
                <a:ext uri="{FF2B5EF4-FFF2-40B4-BE49-F238E27FC236}">
                  <a16:creationId xmlns:a16="http://schemas.microsoft.com/office/drawing/2014/main" id="{BD8D9937-0E3A-4F3E-B98A-0CFB65497585}"/>
                </a:ext>
              </a:extLst>
            </p:cNvPr>
            <p:cNvSpPr>
              <a:spLocks/>
            </p:cNvSpPr>
            <p:nvPr/>
          </p:nvSpPr>
          <p:spPr bwMode="auto">
            <a:xfrm>
              <a:off x="19332576" y="2198688"/>
              <a:ext cx="328613" cy="142875"/>
            </a:xfrm>
            <a:custGeom>
              <a:avLst/>
              <a:gdLst>
                <a:gd name="T0" fmla="*/ 190 w 207"/>
                <a:gd name="T1" fmla="*/ 0 h 90"/>
                <a:gd name="T2" fmla="*/ 207 w 207"/>
                <a:gd name="T3" fmla="*/ 21 h 90"/>
                <a:gd name="T4" fmla="*/ 194 w 207"/>
                <a:gd name="T5" fmla="*/ 46 h 90"/>
                <a:gd name="T6" fmla="*/ 4 w 207"/>
                <a:gd name="T7" fmla="*/ 90 h 90"/>
                <a:gd name="T8" fmla="*/ 0 w 207"/>
                <a:gd name="T9" fmla="*/ 60 h 90"/>
                <a:gd name="T10" fmla="*/ 190 w 207"/>
                <a:gd name="T11" fmla="*/ 0 h 90"/>
              </a:gdLst>
              <a:ahLst/>
              <a:cxnLst>
                <a:cxn ang="0">
                  <a:pos x="T0" y="T1"/>
                </a:cxn>
                <a:cxn ang="0">
                  <a:pos x="T2" y="T3"/>
                </a:cxn>
                <a:cxn ang="0">
                  <a:pos x="T4" y="T5"/>
                </a:cxn>
                <a:cxn ang="0">
                  <a:pos x="T6" y="T7"/>
                </a:cxn>
                <a:cxn ang="0">
                  <a:pos x="T8" y="T9"/>
                </a:cxn>
                <a:cxn ang="0">
                  <a:pos x="T10" y="T11"/>
                </a:cxn>
              </a:cxnLst>
              <a:rect l="0" t="0" r="r" b="b"/>
              <a:pathLst>
                <a:path w="207" h="90">
                  <a:moveTo>
                    <a:pt x="190" y="0"/>
                  </a:moveTo>
                  <a:lnTo>
                    <a:pt x="207" y="21"/>
                  </a:lnTo>
                  <a:lnTo>
                    <a:pt x="194" y="46"/>
                  </a:lnTo>
                  <a:lnTo>
                    <a:pt x="4" y="90"/>
                  </a:lnTo>
                  <a:lnTo>
                    <a:pt x="0" y="60"/>
                  </a:lnTo>
                  <a:lnTo>
                    <a:pt x="190" y="0"/>
                  </a:lnTo>
                  <a:close/>
                </a:path>
              </a:pathLst>
            </a:custGeom>
            <a:solidFill>
              <a:srgbClr val="F68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4" name="Oval 205">
              <a:extLst>
                <a:ext uri="{FF2B5EF4-FFF2-40B4-BE49-F238E27FC236}">
                  <a16:creationId xmlns:a16="http://schemas.microsoft.com/office/drawing/2014/main" id="{ADFFD77B-89DC-4E8C-AB9C-1AB048EA7ADC}"/>
                </a:ext>
              </a:extLst>
            </p:cNvPr>
            <p:cNvSpPr>
              <a:spLocks noChangeArrowheads="1"/>
            </p:cNvSpPr>
            <p:nvPr/>
          </p:nvSpPr>
          <p:spPr bwMode="auto">
            <a:xfrm>
              <a:off x="19073813" y="2305050"/>
              <a:ext cx="123825" cy="125413"/>
            </a:xfrm>
            <a:prstGeom prst="ellipse">
              <a:avLst/>
            </a:pr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5" name="Oval 206">
              <a:extLst>
                <a:ext uri="{FF2B5EF4-FFF2-40B4-BE49-F238E27FC236}">
                  <a16:creationId xmlns:a16="http://schemas.microsoft.com/office/drawing/2014/main" id="{1409A299-C978-4CEA-9CF9-0952F3D9F143}"/>
                </a:ext>
              </a:extLst>
            </p:cNvPr>
            <p:cNvSpPr>
              <a:spLocks noChangeArrowheads="1"/>
            </p:cNvSpPr>
            <p:nvPr/>
          </p:nvSpPr>
          <p:spPr bwMode="auto">
            <a:xfrm>
              <a:off x="19581813" y="2278063"/>
              <a:ext cx="165100" cy="168275"/>
            </a:xfrm>
            <a:prstGeom prst="ellipse">
              <a:avLst/>
            </a:pr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6" name="Freeform 208">
              <a:extLst>
                <a:ext uri="{FF2B5EF4-FFF2-40B4-BE49-F238E27FC236}">
                  <a16:creationId xmlns:a16="http://schemas.microsoft.com/office/drawing/2014/main" id="{E0D398C9-6328-41C9-9530-735906C52AAB}"/>
                </a:ext>
              </a:extLst>
            </p:cNvPr>
            <p:cNvSpPr>
              <a:spLocks/>
            </p:cNvSpPr>
            <p:nvPr/>
          </p:nvSpPr>
          <p:spPr bwMode="auto">
            <a:xfrm>
              <a:off x="19259551" y="1835151"/>
              <a:ext cx="236538" cy="122238"/>
            </a:xfrm>
            <a:custGeom>
              <a:avLst/>
              <a:gdLst>
                <a:gd name="T0" fmla="*/ 47 w 71"/>
                <a:gd name="T1" fmla="*/ 16 h 37"/>
                <a:gd name="T2" fmla="*/ 47 w 71"/>
                <a:gd name="T3" fmla="*/ 15 h 37"/>
                <a:gd name="T4" fmla="*/ 47 w 71"/>
                <a:gd name="T5" fmla="*/ 14 h 37"/>
                <a:gd name="T6" fmla="*/ 46 w 71"/>
                <a:gd name="T7" fmla="*/ 14 h 37"/>
                <a:gd name="T8" fmla="*/ 45 w 71"/>
                <a:gd name="T9" fmla="*/ 0 h 37"/>
                <a:gd name="T10" fmla="*/ 35 w 71"/>
                <a:gd name="T11" fmla="*/ 0 h 37"/>
                <a:gd name="T12" fmla="*/ 26 w 71"/>
                <a:gd name="T13" fmla="*/ 0 h 37"/>
                <a:gd name="T14" fmla="*/ 25 w 71"/>
                <a:gd name="T15" fmla="*/ 14 h 37"/>
                <a:gd name="T16" fmla="*/ 24 w 71"/>
                <a:gd name="T17" fmla="*/ 14 h 37"/>
                <a:gd name="T18" fmla="*/ 24 w 71"/>
                <a:gd name="T19" fmla="*/ 15 h 37"/>
                <a:gd name="T20" fmla="*/ 24 w 71"/>
                <a:gd name="T21" fmla="*/ 16 h 37"/>
                <a:gd name="T22" fmla="*/ 0 w 71"/>
                <a:gd name="T23" fmla="*/ 28 h 37"/>
                <a:gd name="T24" fmla="*/ 71 w 71"/>
                <a:gd name="T25" fmla="*/ 28 h 37"/>
                <a:gd name="T26" fmla="*/ 47 w 71"/>
                <a:gd name="T27"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37">
                  <a:moveTo>
                    <a:pt x="47" y="16"/>
                  </a:moveTo>
                  <a:cubicBezTo>
                    <a:pt x="47" y="15"/>
                    <a:pt x="47" y="15"/>
                    <a:pt x="47" y="15"/>
                  </a:cubicBezTo>
                  <a:cubicBezTo>
                    <a:pt x="47" y="15"/>
                    <a:pt x="47" y="14"/>
                    <a:pt x="47" y="14"/>
                  </a:cubicBezTo>
                  <a:cubicBezTo>
                    <a:pt x="47" y="14"/>
                    <a:pt x="46" y="14"/>
                    <a:pt x="46" y="14"/>
                  </a:cubicBezTo>
                  <a:cubicBezTo>
                    <a:pt x="45" y="10"/>
                    <a:pt x="46" y="2"/>
                    <a:pt x="45" y="0"/>
                  </a:cubicBezTo>
                  <a:cubicBezTo>
                    <a:pt x="45" y="0"/>
                    <a:pt x="40" y="0"/>
                    <a:pt x="35" y="0"/>
                  </a:cubicBezTo>
                  <a:cubicBezTo>
                    <a:pt x="30" y="0"/>
                    <a:pt x="26" y="0"/>
                    <a:pt x="26" y="0"/>
                  </a:cubicBezTo>
                  <a:cubicBezTo>
                    <a:pt x="25" y="2"/>
                    <a:pt x="26" y="10"/>
                    <a:pt x="25" y="14"/>
                  </a:cubicBezTo>
                  <a:cubicBezTo>
                    <a:pt x="24" y="14"/>
                    <a:pt x="24" y="14"/>
                    <a:pt x="24" y="14"/>
                  </a:cubicBezTo>
                  <a:cubicBezTo>
                    <a:pt x="24" y="14"/>
                    <a:pt x="24" y="15"/>
                    <a:pt x="24" y="15"/>
                  </a:cubicBezTo>
                  <a:cubicBezTo>
                    <a:pt x="24" y="15"/>
                    <a:pt x="24" y="15"/>
                    <a:pt x="24" y="16"/>
                  </a:cubicBezTo>
                  <a:cubicBezTo>
                    <a:pt x="22" y="18"/>
                    <a:pt x="2" y="23"/>
                    <a:pt x="0" y="28"/>
                  </a:cubicBezTo>
                  <a:cubicBezTo>
                    <a:pt x="2" y="37"/>
                    <a:pt x="69" y="37"/>
                    <a:pt x="71" y="28"/>
                  </a:cubicBezTo>
                  <a:cubicBezTo>
                    <a:pt x="68" y="23"/>
                    <a:pt x="49" y="18"/>
                    <a:pt x="47" y="16"/>
                  </a:cubicBezTo>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7" name="Freeform 209">
              <a:extLst>
                <a:ext uri="{FF2B5EF4-FFF2-40B4-BE49-F238E27FC236}">
                  <a16:creationId xmlns:a16="http://schemas.microsoft.com/office/drawing/2014/main" id="{0916F239-E63E-47EB-92F4-8F45DC565D8A}"/>
                </a:ext>
              </a:extLst>
            </p:cNvPr>
            <p:cNvSpPr>
              <a:spLocks/>
            </p:cNvSpPr>
            <p:nvPr/>
          </p:nvSpPr>
          <p:spPr bwMode="auto">
            <a:xfrm>
              <a:off x="19343688" y="1835151"/>
              <a:ext cx="152400" cy="98425"/>
            </a:xfrm>
            <a:custGeom>
              <a:avLst/>
              <a:gdLst>
                <a:gd name="T0" fmla="*/ 46 w 46"/>
                <a:gd name="T1" fmla="*/ 28 h 30"/>
                <a:gd name="T2" fmla="*/ 22 w 46"/>
                <a:gd name="T3" fmla="*/ 16 h 30"/>
                <a:gd name="T4" fmla="*/ 22 w 46"/>
                <a:gd name="T5" fmla="*/ 15 h 30"/>
                <a:gd name="T6" fmla="*/ 22 w 46"/>
                <a:gd name="T7" fmla="*/ 14 h 30"/>
                <a:gd name="T8" fmla="*/ 21 w 46"/>
                <a:gd name="T9" fmla="*/ 14 h 30"/>
                <a:gd name="T10" fmla="*/ 20 w 46"/>
                <a:gd name="T11" fmla="*/ 0 h 30"/>
                <a:gd name="T12" fmla="*/ 11 w 46"/>
                <a:gd name="T13" fmla="*/ 0 h 30"/>
                <a:gd name="T14" fmla="*/ 1 w 46"/>
                <a:gd name="T15" fmla="*/ 0 h 30"/>
                <a:gd name="T16" fmla="*/ 0 w 46"/>
                <a:gd name="T17" fmla="*/ 12 h 30"/>
                <a:gd name="T18" fmla="*/ 44 w 46"/>
                <a:gd name="T19" fmla="*/ 30 h 30"/>
                <a:gd name="T20" fmla="*/ 46 w 46"/>
                <a:gd name="T21"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0">
                  <a:moveTo>
                    <a:pt x="46" y="28"/>
                  </a:moveTo>
                  <a:cubicBezTo>
                    <a:pt x="44" y="23"/>
                    <a:pt x="24" y="18"/>
                    <a:pt x="22" y="16"/>
                  </a:cubicBezTo>
                  <a:cubicBezTo>
                    <a:pt x="22" y="15"/>
                    <a:pt x="22" y="15"/>
                    <a:pt x="22" y="15"/>
                  </a:cubicBezTo>
                  <a:cubicBezTo>
                    <a:pt x="22" y="15"/>
                    <a:pt x="22" y="14"/>
                    <a:pt x="22" y="14"/>
                  </a:cubicBezTo>
                  <a:cubicBezTo>
                    <a:pt x="21" y="14"/>
                    <a:pt x="21" y="14"/>
                    <a:pt x="21" y="14"/>
                  </a:cubicBezTo>
                  <a:cubicBezTo>
                    <a:pt x="20" y="10"/>
                    <a:pt x="21" y="2"/>
                    <a:pt x="20" y="0"/>
                  </a:cubicBezTo>
                  <a:cubicBezTo>
                    <a:pt x="20" y="0"/>
                    <a:pt x="15" y="0"/>
                    <a:pt x="11" y="0"/>
                  </a:cubicBezTo>
                  <a:cubicBezTo>
                    <a:pt x="6" y="0"/>
                    <a:pt x="1" y="0"/>
                    <a:pt x="1" y="0"/>
                  </a:cubicBezTo>
                  <a:cubicBezTo>
                    <a:pt x="1" y="2"/>
                    <a:pt x="1" y="8"/>
                    <a:pt x="0" y="12"/>
                  </a:cubicBezTo>
                  <a:cubicBezTo>
                    <a:pt x="1" y="12"/>
                    <a:pt x="29" y="25"/>
                    <a:pt x="44" y="30"/>
                  </a:cubicBezTo>
                  <a:cubicBezTo>
                    <a:pt x="45" y="30"/>
                    <a:pt x="46" y="29"/>
                    <a:pt x="46" y="28"/>
                  </a:cubicBezTo>
                </a:path>
              </a:pathLst>
            </a:custGeom>
            <a:solidFill>
              <a:srgbClr val="F7B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8" name="Freeform 210">
              <a:extLst>
                <a:ext uri="{FF2B5EF4-FFF2-40B4-BE49-F238E27FC236}">
                  <a16:creationId xmlns:a16="http://schemas.microsoft.com/office/drawing/2014/main" id="{5D2FB035-1BFC-481A-A6AF-3F929A61ACB1}"/>
                </a:ext>
              </a:extLst>
            </p:cNvPr>
            <p:cNvSpPr>
              <a:spLocks noEditPoints="1"/>
            </p:cNvSpPr>
            <p:nvPr/>
          </p:nvSpPr>
          <p:spPr bwMode="auto">
            <a:xfrm>
              <a:off x="19173826" y="1878013"/>
              <a:ext cx="411163" cy="327025"/>
            </a:xfrm>
            <a:custGeom>
              <a:avLst/>
              <a:gdLst>
                <a:gd name="T0" fmla="*/ 121 w 124"/>
                <a:gd name="T1" fmla="*/ 58 h 99"/>
                <a:gd name="T2" fmla="*/ 97 w 124"/>
                <a:gd name="T3" fmla="*/ 12 h 99"/>
                <a:gd name="T4" fmla="*/ 78 w 124"/>
                <a:gd name="T5" fmla="*/ 5 h 99"/>
                <a:gd name="T6" fmla="*/ 75 w 124"/>
                <a:gd name="T7" fmla="*/ 4 h 99"/>
                <a:gd name="T8" fmla="*/ 73 w 124"/>
                <a:gd name="T9" fmla="*/ 1 h 99"/>
                <a:gd name="T10" fmla="*/ 69 w 124"/>
                <a:gd name="T11" fmla="*/ 9 h 99"/>
                <a:gd name="T12" fmla="*/ 61 w 124"/>
                <a:gd name="T13" fmla="*/ 18 h 99"/>
                <a:gd name="T14" fmla="*/ 60 w 124"/>
                <a:gd name="T15" fmla="*/ 23 h 99"/>
                <a:gd name="T16" fmla="*/ 59 w 124"/>
                <a:gd name="T17" fmla="*/ 16 h 99"/>
                <a:gd name="T18" fmla="*/ 56 w 124"/>
                <a:gd name="T19" fmla="*/ 12 h 99"/>
                <a:gd name="T20" fmla="*/ 50 w 124"/>
                <a:gd name="T21" fmla="*/ 4 h 99"/>
                <a:gd name="T22" fmla="*/ 50 w 124"/>
                <a:gd name="T23" fmla="*/ 1 h 99"/>
                <a:gd name="T24" fmla="*/ 51 w 124"/>
                <a:gd name="T25" fmla="*/ 0 h 99"/>
                <a:gd name="T26" fmla="*/ 48 w 124"/>
                <a:gd name="T27" fmla="*/ 3 h 99"/>
                <a:gd name="T28" fmla="*/ 45 w 124"/>
                <a:gd name="T29" fmla="*/ 5 h 99"/>
                <a:gd name="T30" fmla="*/ 26 w 124"/>
                <a:gd name="T31" fmla="*/ 12 h 99"/>
                <a:gd name="T32" fmla="*/ 26 w 124"/>
                <a:gd name="T33" fmla="*/ 12 h 99"/>
                <a:gd name="T34" fmla="*/ 0 w 124"/>
                <a:gd name="T35" fmla="*/ 78 h 99"/>
                <a:gd name="T36" fmla="*/ 17 w 124"/>
                <a:gd name="T37" fmla="*/ 91 h 99"/>
                <a:gd name="T38" fmla="*/ 29 w 124"/>
                <a:gd name="T39" fmla="*/ 45 h 99"/>
                <a:gd name="T40" fmla="*/ 26 w 124"/>
                <a:gd name="T41" fmla="*/ 92 h 99"/>
                <a:gd name="T42" fmla="*/ 61 w 124"/>
                <a:gd name="T43" fmla="*/ 93 h 99"/>
                <a:gd name="T44" fmla="*/ 61 w 124"/>
                <a:gd name="T45" fmla="*/ 93 h 99"/>
                <a:gd name="T46" fmla="*/ 82 w 124"/>
                <a:gd name="T47" fmla="*/ 93 h 99"/>
                <a:gd name="T48" fmla="*/ 82 w 124"/>
                <a:gd name="T49" fmla="*/ 93 h 99"/>
                <a:gd name="T50" fmla="*/ 123 w 124"/>
                <a:gd name="T51" fmla="*/ 85 h 99"/>
                <a:gd name="T52" fmla="*/ 121 w 124"/>
                <a:gd name="T53" fmla="*/ 58 h 99"/>
                <a:gd name="T54" fmla="*/ 104 w 124"/>
                <a:gd name="T55" fmla="*/ 73 h 99"/>
                <a:gd name="T56" fmla="*/ 97 w 124"/>
                <a:gd name="T57" fmla="*/ 75 h 99"/>
                <a:gd name="T58" fmla="*/ 97 w 124"/>
                <a:gd name="T59" fmla="*/ 56 h 99"/>
                <a:gd name="T60" fmla="*/ 97 w 124"/>
                <a:gd name="T61" fmla="*/ 55 h 99"/>
                <a:gd name="T62" fmla="*/ 99 w 124"/>
                <a:gd name="T63" fmla="*/ 58 h 99"/>
                <a:gd name="T64" fmla="*/ 105 w 124"/>
                <a:gd name="T65" fmla="*/ 70 h 99"/>
                <a:gd name="T66" fmla="*/ 104 w 124"/>
                <a:gd name="T67"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9">
                  <a:moveTo>
                    <a:pt x="121" y="58"/>
                  </a:moveTo>
                  <a:cubicBezTo>
                    <a:pt x="111" y="21"/>
                    <a:pt x="97" y="12"/>
                    <a:pt x="97" y="12"/>
                  </a:cubicBezTo>
                  <a:cubicBezTo>
                    <a:pt x="78" y="5"/>
                    <a:pt x="78" y="5"/>
                    <a:pt x="78" y="5"/>
                  </a:cubicBezTo>
                  <a:cubicBezTo>
                    <a:pt x="76" y="4"/>
                    <a:pt x="75" y="4"/>
                    <a:pt x="75" y="4"/>
                  </a:cubicBezTo>
                  <a:cubicBezTo>
                    <a:pt x="73" y="1"/>
                    <a:pt x="73" y="1"/>
                    <a:pt x="73" y="1"/>
                  </a:cubicBezTo>
                  <a:cubicBezTo>
                    <a:pt x="73" y="1"/>
                    <a:pt x="75" y="5"/>
                    <a:pt x="69" y="9"/>
                  </a:cubicBezTo>
                  <a:cubicBezTo>
                    <a:pt x="63" y="14"/>
                    <a:pt x="62" y="15"/>
                    <a:pt x="61" y="18"/>
                  </a:cubicBezTo>
                  <a:cubicBezTo>
                    <a:pt x="60" y="21"/>
                    <a:pt x="60" y="23"/>
                    <a:pt x="60" y="23"/>
                  </a:cubicBezTo>
                  <a:cubicBezTo>
                    <a:pt x="59" y="16"/>
                    <a:pt x="59" y="16"/>
                    <a:pt x="59" y="16"/>
                  </a:cubicBezTo>
                  <a:cubicBezTo>
                    <a:pt x="59" y="16"/>
                    <a:pt x="58" y="13"/>
                    <a:pt x="56" y="12"/>
                  </a:cubicBezTo>
                  <a:cubicBezTo>
                    <a:pt x="54" y="11"/>
                    <a:pt x="50" y="6"/>
                    <a:pt x="50" y="4"/>
                  </a:cubicBezTo>
                  <a:cubicBezTo>
                    <a:pt x="49" y="1"/>
                    <a:pt x="50" y="1"/>
                    <a:pt x="50" y="1"/>
                  </a:cubicBezTo>
                  <a:cubicBezTo>
                    <a:pt x="51" y="0"/>
                    <a:pt x="51" y="0"/>
                    <a:pt x="51" y="0"/>
                  </a:cubicBezTo>
                  <a:cubicBezTo>
                    <a:pt x="48" y="3"/>
                    <a:pt x="48" y="3"/>
                    <a:pt x="48" y="3"/>
                  </a:cubicBezTo>
                  <a:cubicBezTo>
                    <a:pt x="48" y="3"/>
                    <a:pt x="47" y="4"/>
                    <a:pt x="45" y="5"/>
                  </a:cubicBezTo>
                  <a:cubicBezTo>
                    <a:pt x="26" y="12"/>
                    <a:pt x="26" y="12"/>
                    <a:pt x="26" y="12"/>
                  </a:cubicBezTo>
                  <a:cubicBezTo>
                    <a:pt x="26" y="12"/>
                    <a:pt x="26" y="12"/>
                    <a:pt x="26" y="12"/>
                  </a:cubicBezTo>
                  <a:cubicBezTo>
                    <a:pt x="24" y="13"/>
                    <a:pt x="5" y="27"/>
                    <a:pt x="0" y="78"/>
                  </a:cubicBezTo>
                  <a:cubicBezTo>
                    <a:pt x="3" y="89"/>
                    <a:pt x="17" y="91"/>
                    <a:pt x="17" y="91"/>
                  </a:cubicBezTo>
                  <a:cubicBezTo>
                    <a:pt x="19" y="91"/>
                    <a:pt x="26" y="65"/>
                    <a:pt x="29" y="45"/>
                  </a:cubicBezTo>
                  <a:cubicBezTo>
                    <a:pt x="26" y="92"/>
                    <a:pt x="26" y="92"/>
                    <a:pt x="26" y="92"/>
                  </a:cubicBezTo>
                  <a:cubicBezTo>
                    <a:pt x="61" y="93"/>
                    <a:pt x="61" y="93"/>
                    <a:pt x="61" y="93"/>
                  </a:cubicBezTo>
                  <a:cubicBezTo>
                    <a:pt x="61" y="93"/>
                    <a:pt x="61" y="93"/>
                    <a:pt x="61" y="93"/>
                  </a:cubicBezTo>
                  <a:cubicBezTo>
                    <a:pt x="82" y="93"/>
                    <a:pt x="82" y="93"/>
                    <a:pt x="82" y="93"/>
                  </a:cubicBezTo>
                  <a:cubicBezTo>
                    <a:pt x="82" y="93"/>
                    <a:pt x="82" y="93"/>
                    <a:pt x="82" y="93"/>
                  </a:cubicBezTo>
                  <a:cubicBezTo>
                    <a:pt x="82" y="93"/>
                    <a:pt x="113" y="99"/>
                    <a:pt x="123" y="85"/>
                  </a:cubicBezTo>
                  <a:cubicBezTo>
                    <a:pt x="124" y="83"/>
                    <a:pt x="124" y="71"/>
                    <a:pt x="121" y="58"/>
                  </a:cubicBezTo>
                  <a:close/>
                  <a:moveTo>
                    <a:pt x="104" y="73"/>
                  </a:moveTo>
                  <a:cubicBezTo>
                    <a:pt x="104" y="73"/>
                    <a:pt x="101" y="74"/>
                    <a:pt x="97" y="75"/>
                  </a:cubicBezTo>
                  <a:cubicBezTo>
                    <a:pt x="97" y="56"/>
                    <a:pt x="97" y="56"/>
                    <a:pt x="97" y="56"/>
                  </a:cubicBezTo>
                  <a:cubicBezTo>
                    <a:pt x="97" y="55"/>
                    <a:pt x="97" y="55"/>
                    <a:pt x="97" y="55"/>
                  </a:cubicBezTo>
                  <a:cubicBezTo>
                    <a:pt x="99" y="58"/>
                    <a:pt x="99" y="58"/>
                    <a:pt x="99" y="58"/>
                  </a:cubicBezTo>
                  <a:cubicBezTo>
                    <a:pt x="105" y="70"/>
                    <a:pt x="105" y="70"/>
                    <a:pt x="105" y="70"/>
                  </a:cubicBezTo>
                  <a:lnTo>
                    <a:pt x="104" y="73"/>
                  </a:ln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9" name="Freeform 211">
              <a:extLst>
                <a:ext uri="{FF2B5EF4-FFF2-40B4-BE49-F238E27FC236}">
                  <a16:creationId xmlns:a16="http://schemas.microsoft.com/office/drawing/2014/main" id="{D685A5B4-999A-4CEC-8BFC-97795D480FF2}"/>
                </a:ext>
              </a:extLst>
            </p:cNvPr>
            <p:cNvSpPr>
              <a:spLocks/>
            </p:cNvSpPr>
            <p:nvPr/>
          </p:nvSpPr>
          <p:spPr bwMode="auto">
            <a:xfrm>
              <a:off x="19338926" y="1878013"/>
              <a:ext cx="4763"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0" name="Freeform 212">
              <a:extLst>
                <a:ext uri="{FF2B5EF4-FFF2-40B4-BE49-F238E27FC236}">
                  <a16:creationId xmlns:a16="http://schemas.microsoft.com/office/drawing/2014/main" id="{D28179CD-83B5-40BA-A18B-D77434EFBE58}"/>
                </a:ext>
              </a:extLst>
            </p:cNvPr>
            <p:cNvSpPr>
              <a:spLocks/>
            </p:cNvSpPr>
            <p:nvPr/>
          </p:nvSpPr>
          <p:spPr bwMode="auto">
            <a:xfrm>
              <a:off x="19389726" y="1878013"/>
              <a:ext cx="46038" cy="65088"/>
            </a:xfrm>
            <a:custGeom>
              <a:avLst/>
              <a:gdLst>
                <a:gd name="T0" fmla="*/ 7 w 14"/>
                <a:gd name="T1" fmla="*/ 0 h 20"/>
                <a:gd name="T2" fmla="*/ 14 w 14"/>
                <a:gd name="T3" fmla="*/ 5 h 20"/>
                <a:gd name="T4" fmla="*/ 8 w 14"/>
                <a:gd name="T5" fmla="*/ 20 h 20"/>
                <a:gd name="T6" fmla="*/ 0 w 14"/>
                <a:gd name="T7" fmla="*/ 12 h 20"/>
                <a:gd name="T8" fmla="*/ 8 w 14"/>
                <a:gd name="T9" fmla="*/ 4 h 20"/>
                <a:gd name="T10" fmla="*/ 7 w 14"/>
                <a:gd name="T11" fmla="*/ 0 h 20"/>
              </a:gdLst>
              <a:ahLst/>
              <a:cxnLst>
                <a:cxn ang="0">
                  <a:pos x="T0" y="T1"/>
                </a:cxn>
                <a:cxn ang="0">
                  <a:pos x="T2" y="T3"/>
                </a:cxn>
                <a:cxn ang="0">
                  <a:pos x="T4" y="T5"/>
                </a:cxn>
                <a:cxn ang="0">
                  <a:pos x="T6" y="T7"/>
                </a:cxn>
                <a:cxn ang="0">
                  <a:pos x="T8" y="T9"/>
                </a:cxn>
                <a:cxn ang="0">
                  <a:pos x="T10" y="T11"/>
                </a:cxn>
              </a:cxnLst>
              <a:rect l="0" t="0" r="r" b="b"/>
              <a:pathLst>
                <a:path w="14" h="20">
                  <a:moveTo>
                    <a:pt x="7" y="0"/>
                  </a:moveTo>
                  <a:cubicBezTo>
                    <a:pt x="7" y="0"/>
                    <a:pt x="13" y="4"/>
                    <a:pt x="14" y="5"/>
                  </a:cubicBezTo>
                  <a:cubicBezTo>
                    <a:pt x="13" y="8"/>
                    <a:pt x="11" y="16"/>
                    <a:pt x="8" y="20"/>
                  </a:cubicBezTo>
                  <a:cubicBezTo>
                    <a:pt x="6" y="16"/>
                    <a:pt x="1" y="11"/>
                    <a:pt x="0" y="12"/>
                  </a:cubicBezTo>
                  <a:cubicBezTo>
                    <a:pt x="0" y="12"/>
                    <a:pt x="8" y="7"/>
                    <a:pt x="8" y="4"/>
                  </a:cubicBezTo>
                  <a:cubicBezTo>
                    <a:pt x="8" y="0"/>
                    <a:pt x="7" y="0"/>
                    <a:pt x="7" y="0"/>
                  </a:cubicBezTo>
                  <a:close/>
                </a:path>
              </a:pathLst>
            </a:custGeom>
            <a:solidFill>
              <a:srgbClr val="3C6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1" name="Freeform 213">
              <a:extLst>
                <a:ext uri="{FF2B5EF4-FFF2-40B4-BE49-F238E27FC236}">
                  <a16:creationId xmlns:a16="http://schemas.microsoft.com/office/drawing/2014/main" id="{D1EC3CE0-18C5-40A2-A248-18B31A987818}"/>
                </a:ext>
              </a:extLst>
            </p:cNvPr>
            <p:cNvSpPr>
              <a:spLocks/>
            </p:cNvSpPr>
            <p:nvPr/>
          </p:nvSpPr>
          <p:spPr bwMode="auto">
            <a:xfrm>
              <a:off x="19338926" y="1920876"/>
              <a:ext cx="73025" cy="214313"/>
            </a:xfrm>
            <a:custGeom>
              <a:avLst/>
              <a:gdLst>
                <a:gd name="T0" fmla="*/ 17 w 22"/>
                <a:gd name="T1" fmla="*/ 7 h 65"/>
                <a:gd name="T2" fmla="*/ 22 w 22"/>
                <a:gd name="T3" fmla="*/ 3 h 65"/>
                <a:gd name="T4" fmla="*/ 21 w 22"/>
                <a:gd name="T5" fmla="*/ 2 h 65"/>
                <a:gd name="T6" fmla="*/ 17 w 22"/>
                <a:gd name="T7" fmla="*/ 0 h 65"/>
                <a:gd name="T8" fmla="*/ 14 w 22"/>
                <a:gd name="T9" fmla="*/ 4 h 65"/>
                <a:gd name="T10" fmla="*/ 7 w 22"/>
                <a:gd name="T11" fmla="*/ 5 h 65"/>
                <a:gd name="T12" fmla="*/ 4 w 22"/>
                <a:gd name="T13" fmla="*/ 0 h 65"/>
                <a:gd name="T14" fmla="*/ 1 w 22"/>
                <a:gd name="T15" fmla="*/ 3 h 65"/>
                <a:gd name="T16" fmla="*/ 0 w 22"/>
                <a:gd name="T17" fmla="*/ 4 h 65"/>
                <a:gd name="T18" fmla="*/ 6 w 22"/>
                <a:gd name="T19" fmla="*/ 8 h 65"/>
                <a:gd name="T20" fmla="*/ 7 w 22"/>
                <a:gd name="T21" fmla="*/ 15 h 65"/>
                <a:gd name="T22" fmla="*/ 2 w 22"/>
                <a:gd name="T23" fmla="*/ 53 h 65"/>
                <a:gd name="T24" fmla="*/ 11 w 22"/>
                <a:gd name="T25" fmla="*/ 64 h 65"/>
                <a:gd name="T26" fmla="*/ 12 w 22"/>
                <a:gd name="T27" fmla="*/ 65 h 65"/>
                <a:gd name="T28" fmla="*/ 19 w 22"/>
                <a:gd name="T29" fmla="*/ 53 h 65"/>
                <a:gd name="T30" fmla="*/ 13 w 22"/>
                <a:gd name="T31" fmla="*/ 15 h 65"/>
                <a:gd name="T32" fmla="*/ 17 w 22"/>
                <a:gd name="T33"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65">
                  <a:moveTo>
                    <a:pt x="17" y="7"/>
                  </a:moveTo>
                  <a:cubicBezTo>
                    <a:pt x="18" y="7"/>
                    <a:pt x="22" y="3"/>
                    <a:pt x="22" y="3"/>
                  </a:cubicBezTo>
                  <a:cubicBezTo>
                    <a:pt x="21" y="2"/>
                    <a:pt x="21" y="2"/>
                    <a:pt x="21" y="2"/>
                  </a:cubicBezTo>
                  <a:cubicBezTo>
                    <a:pt x="21" y="2"/>
                    <a:pt x="19" y="0"/>
                    <a:pt x="17" y="0"/>
                  </a:cubicBezTo>
                  <a:cubicBezTo>
                    <a:pt x="17" y="1"/>
                    <a:pt x="14" y="4"/>
                    <a:pt x="14" y="4"/>
                  </a:cubicBezTo>
                  <a:cubicBezTo>
                    <a:pt x="7" y="5"/>
                    <a:pt x="7" y="5"/>
                    <a:pt x="7" y="5"/>
                  </a:cubicBezTo>
                  <a:cubicBezTo>
                    <a:pt x="7" y="5"/>
                    <a:pt x="5" y="1"/>
                    <a:pt x="4" y="0"/>
                  </a:cubicBezTo>
                  <a:cubicBezTo>
                    <a:pt x="3" y="0"/>
                    <a:pt x="1" y="3"/>
                    <a:pt x="1" y="3"/>
                  </a:cubicBezTo>
                  <a:cubicBezTo>
                    <a:pt x="0" y="4"/>
                    <a:pt x="0" y="4"/>
                    <a:pt x="0" y="4"/>
                  </a:cubicBezTo>
                  <a:cubicBezTo>
                    <a:pt x="0" y="4"/>
                    <a:pt x="4" y="7"/>
                    <a:pt x="6" y="8"/>
                  </a:cubicBezTo>
                  <a:cubicBezTo>
                    <a:pt x="7" y="15"/>
                    <a:pt x="7" y="15"/>
                    <a:pt x="7" y="15"/>
                  </a:cubicBezTo>
                  <a:cubicBezTo>
                    <a:pt x="2" y="53"/>
                    <a:pt x="2" y="53"/>
                    <a:pt x="2" y="53"/>
                  </a:cubicBezTo>
                  <a:cubicBezTo>
                    <a:pt x="11" y="64"/>
                    <a:pt x="11" y="64"/>
                    <a:pt x="11" y="64"/>
                  </a:cubicBezTo>
                  <a:cubicBezTo>
                    <a:pt x="12" y="65"/>
                    <a:pt x="12" y="65"/>
                    <a:pt x="12" y="65"/>
                  </a:cubicBezTo>
                  <a:cubicBezTo>
                    <a:pt x="19" y="53"/>
                    <a:pt x="19" y="53"/>
                    <a:pt x="19" y="53"/>
                  </a:cubicBezTo>
                  <a:cubicBezTo>
                    <a:pt x="13" y="15"/>
                    <a:pt x="13" y="15"/>
                    <a:pt x="13" y="15"/>
                  </a:cubicBezTo>
                  <a:lnTo>
                    <a:pt x="17" y="7"/>
                  </a:lnTo>
                  <a:close/>
                </a:path>
              </a:pathLst>
            </a:custGeom>
            <a:solidFill>
              <a:srgbClr val="FEC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2" name="Freeform 214">
              <a:extLst>
                <a:ext uri="{FF2B5EF4-FFF2-40B4-BE49-F238E27FC236}">
                  <a16:creationId xmlns:a16="http://schemas.microsoft.com/office/drawing/2014/main" id="{8A64270A-0CB7-4124-9670-5D3BA2043180}"/>
                </a:ext>
              </a:extLst>
            </p:cNvPr>
            <p:cNvSpPr>
              <a:spLocks/>
            </p:cNvSpPr>
            <p:nvPr/>
          </p:nvSpPr>
          <p:spPr bwMode="auto">
            <a:xfrm>
              <a:off x="19319876" y="1878013"/>
              <a:ext cx="42863" cy="65088"/>
            </a:xfrm>
            <a:custGeom>
              <a:avLst/>
              <a:gdLst>
                <a:gd name="T0" fmla="*/ 6 w 13"/>
                <a:gd name="T1" fmla="*/ 0 h 20"/>
                <a:gd name="T2" fmla="*/ 0 w 13"/>
                <a:gd name="T3" fmla="*/ 5 h 20"/>
                <a:gd name="T4" fmla="*/ 6 w 13"/>
                <a:gd name="T5" fmla="*/ 20 h 20"/>
                <a:gd name="T6" fmla="*/ 13 w 13"/>
                <a:gd name="T7" fmla="*/ 13 h 20"/>
                <a:gd name="T8" fmla="*/ 6 w 13"/>
                <a:gd name="T9" fmla="*/ 4 h 20"/>
                <a:gd name="T10" fmla="*/ 6 w 13"/>
                <a:gd name="T11" fmla="*/ 0 h 20"/>
              </a:gdLst>
              <a:ahLst/>
              <a:cxnLst>
                <a:cxn ang="0">
                  <a:pos x="T0" y="T1"/>
                </a:cxn>
                <a:cxn ang="0">
                  <a:pos x="T2" y="T3"/>
                </a:cxn>
                <a:cxn ang="0">
                  <a:pos x="T4" y="T5"/>
                </a:cxn>
                <a:cxn ang="0">
                  <a:pos x="T6" y="T7"/>
                </a:cxn>
                <a:cxn ang="0">
                  <a:pos x="T8" y="T9"/>
                </a:cxn>
                <a:cxn ang="0">
                  <a:pos x="T10" y="T11"/>
                </a:cxn>
              </a:cxnLst>
              <a:rect l="0" t="0" r="r" b="b"/>
              <a:pathLst>
                <a:path w="13" h="20">
                  <a:moveTo>
                    <a:pt x="6" y="0"/>
                  </a:moveTo>
                  <a:cubicBezTo>
                    <a:pt x="6" y="0"/>
                    <a:pt x="1" y="4"/>
                    <a:pt x="0" y="5"/>
                  </a:cubicBezTo>
                  <a:cubicBezTo>
                    <a:pt x="1" y="8"/>
                    <a:pt x="3" y="16"/>
                    <a:pt x="6" y="20"/>
                  </a:cubicBezTo>
                  <a:cubicBezTo>
                    <a:pt x="7" y="16"/>
                    <a:pt x="12" y="11"/>
                    <a:pt x="13" y="13"/>
                  </a:cubicBezTo>
                  <a:cubicBezTo>
                    <a:pt x="13" y="13"/>
                    <a:pt x="6" y="7"/>
                    <a:pt x="6" y="4"/>
                  </a:cubicBezTo>
                  <a:cubicBezTo>
                    <a:pt x="6" y="0"/>
                    <a:pt x="6" y="0"/>
                    <a:pt x="6" y="0"/>
                  </a:cubicBezTo>
                  <a:close/>
                </a:path>
              </a:pathLst>
            </a:custGeom>
            <a:solidFill>
              <a:srgbClr val="3C6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3" name="Freeform 215">
              <a:extLst>
                <a:ext uri="{FF2B5EF4-FFF2-40B4-BE49-F238E27FC236}">
                  <a16:creationId xmlns:a16="http://schemas.microsoft.com/office/drawing/2014/main" id="{B2166FDC-E326-42B3-93EA-6C371BCA5C0E}"/>
                </a:ext>
              </a:extLst>
            </p:cNvPr>
            <p:cNvSpPr>
              <a:spLocks/>
            </p:cNvSpPr>
            <p:nvPr/>
          </p:nvSpPr>
          <p:spPr bwMode="auto">
            <a:xfrm>
              <a:off x="19386551" y="2162176"/>
              <a:ext cx="98425" cy="66675"/>
            </a:xfrm>
            <a:custGeom>
              <a:avLst/>
              <a:gdLst>
                <a:gd name="T0" fmla="*/ 24 w 30"/>
                <a:gd name="T1" fmla="*/ 2 h 20"/>
                <a:gd name="T2" fmla="*/ 7 w 30"/>
                <a:gd name="T3" fmla="*/ 9 h 20"/>
                <a:gd name="T4" fmla="*/ 9 w 30"/>
                <a:gd name="T5" fmla="*/ 16 h 20"/>
                <a:gd name="T6" fmla="*/ 16 w 30"/>
                <a:gd name="T7" fmla="*/ 10 h 20"/>
                <a:gd name="T8" fmla="*/ 12 w 30"/>
                <a:gd name="T9" fmla="*/ 18 h 20"/>
                <a:gd name="T10" fmla="*/ 26 w 30"/>
                <a:gd name="T11" fmla="*/ 7 h 20"/>
                <a:gd name="T12" fmla="*/ 24 w 30"/>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30" h="20">
                  <a:moveTo>
                    <a:pt x="24" y="2"/>
                  </a:moveTo>
                  <a:cubicBezTo>
                    <a:pt x="24" y="2"/>
                    <a:pt x="12" y="0"/>
                    <a:pt x="7" y="9"/>
                  </a:cubicBezTo>
                  <a:cubicBezTo>
                    <a:pt x="0" y="20"/>
                    <a:pt x="6" y="20"/>
                    <a:pt x="9" y="16"/>
                  </a:cubicBezTo>
                  <a:cubicBezTo>
                    <a:pt x="13" y="11"/>
                    <a:pt x="15" y="9"/>
                    <a:pt x="16" y="10"/>
                  </a:cubicBezTo>
                  <a:cubicBezTo>
                    <a:pt x="17" y="14"/>
                    <a:pt x="10" y="16"/>
                    <a:pt x="12" y="18"/>
                  </a:cubicBezTo>
                  <a:cubicBezTo>
                    <a:pt x="14" y="20"/>
                    <a:pt x="21" y="12"/>
                    <a:pt x="26" y="7"/>
                  </a:cubicBezTo>
                  <a:cubicBezTo>
                    <a:pt x="30" y="1"/>
                    <a:pt x="24" y="2"/>
                    <a:pt x="24" y="2"/>
                  </a:cubicBezTo>
                  <a:close/>
                </a:path>
              </a:pathLst>
            </a:custGeom>
            <a:solidFill>
              <a:srgbClr val="F8D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4" name="Freeform 216">
              <a:extLst>
                <a:ext uri="{FF2B5EF4-FFF2-40B4-BE49-F238E27FC236}">
                  <a16:creationId xmlns:a16="http://schemas.microsoft.com/office/drawing/2014/main" id="{1B978279-8800-4EE2-BF39-08573131B4BC}"/>
                </a:ext>
              </a:extLst>
            </p:cNvPr>
            <p:cNvSpPr>
              <a:spLocks/>
            </p:cNvSpPr>
            <p:nvPr/>
          </p:nvSpPr>
          <p:spPr bwMode="auto">
            <a:xfrm>
              <a:off x="19442113" y="2098676"/>
              <a:ext cx="152400" cy="103188"/>
            </a:xfrm>
            <a:custGeom>
              <a:avLst/>
              <a:gdLst>
                <a:gd name="T0" fmla="*/ 0 w 46"/>
                <a:gd name="T1" fmla="*/ 20 h 31"/>
                <a:gd name="T2" fmla="*/ 6 w 46"/>
                <a:gd name="T3" fmla="*/ 31 h 31"/>
                <a:gd name="T4" fmla="*/ 42 w 46"/>
                <a:gd name="T5" fmla="*/ 16 h 31"/>
                <a:gd name="T6" fmla="*/ 33 w 46"/>
                <a:gd name="T7" fmla="*/ 1 h 31"/>
                <a:gd name="T8" fmla="*/ 0 w 46"/>
                <a:gd name="T9" fmla="*/ 20 h 31"/>
              </a:gdLst>
              <a:ahLst/>
              <a:cxnLst>
                <a:cxn ang="0">
                  <a:pos x="T0" y="T1"/>
                </a:cxn>
                <a:cxn ang="0">
                  <a:pos x="T2" y="T3"/>
                </a:cxn>
                <a:cxn ang="0">
                  <a:pos x="T4" y="T5"/>
                </a:cxn>
                <a:cxn ang="0">
                  <a:pos x="T6" y="T7"/>
                </a:cxn>
                <a:cxn ang="0">
                  <a:pos x="T8" y="T9"/>
                </a:cxn>
              </a:cxnLst>
              <a:rect l="0" t="0" r="r" b="b"/>
              <a:pathLst>
                <a:path w="46" h="31">
                  <a:moveTo>
                    <a:pt x="0" y="20"/>
                  </a:moveTo>
                  <a:cubicBezTo>
                    <a:pt x="6" y="31"/>
                    <a:pt x="6" y="31"/>
                    <a:pt x="6" y="31"/>
                  </a:cubicBezTo>
                  <a:cubicBezTo>
                    <a:pt x="6" y="31"/>
                    <a:pt x="38" y="25"/>
                    <a:pt x="42" y="16"/>
                  </a:cubicBezTo>
                  <a:cubicBezTo>
                    <a:pt x="46" y="8"/>
                    <a:pt x="38" y="1"/>
                    <a:pt x="33" y="1"/>
                  </a:cubicBezTo>
                  <a:cubicBezTo>
                    <a:pt x="27" y="0"/>
                    <a:pt x="0" y="20"/>
                    <a:pt x="0" y="20"/>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5" name="Freeform 217">
              <a:extLst>
                <a:ext uri="{FF2B5EF4-FFF2-40B4-BE49-F238E27FC236}">
                  <a16:creationId xmlns:a16="http://schemas.microsoft.com/office/drawing/2014/main" id="{94927B39-702A-43E8-8BB2-E051B817A521}"/>
                </a:ext>
              </a:extLst>
            </p:cNvPr>
            <p:cNvSpPr>
              <a:spLocks/>
            </p:cNvSpPr>
            <p:nvPr/>
          </p:nvSpPr>
          <p:spPr bwMode="auto">
            <a:xfrm>
              <a:off x="19283363" y="2138363"/>
              <a:ext cx="100013" cy="73025"/>
            </a:xfrm>
            <a:custGeom>
              <a:avLst/>
              <a:gdLst>
                <a:gd name="T0" fmla="*/ 6 w 30"/>
                <a:gd name="T1" fmla="*/ 4 h 22"/>
                <a:gd name="T2" fmla="*/ 24 w 30"/>
                <a:gd name="T3" fmla="*/ 10 h 22"/>
                <a:gd name="T4" fmla="*/ 21 w 30"/>
                <a:gd name="T5" fmla="*/ 17 h 22"/>
                <a:gd name="T6" fmla="*/ 14 w 30"/>
                <a:gd name="T7" fmla="*/ 12 h 22"/>
                <a:gd name="T8" fmla="*/ 17 w 30"/>
                <a:gd name="T9" fmla="*/ 20 h 22"/>
                <a:gd name="T10" fmla="*/ 4 w 30"/>
                <a:gd name="T11" fmla="*/ 9 h 22"/>
                <a:gd name="T12" fmla="*/ 6 w 30"/>
                <a:gd name="T13" fmla="*/ 4 h 22"/>
              </a:gdLst>
              <a:ahLst/>
              <a:cxnLst>
                <a:cxn ang="0">
                  <a:pos x="T0" y="T1"/>
                </a:cxn>
                <a:cxn ang="0">
                  <a:pos x="T2" y="T3"/>
                </a:cxn>
                <a:cxn ang="0">
                  <a:pos x="T4" y="T5"/>
                </a:cxn>
                <a:cxn ang="0">
                  <a:pos x="T6" y="T7"/>
                </a:cxn>
                <a:cxn ang="0">
                  <a:pos x="T8" y="T9"/>
                </a:cxn>
                <a:cxn ang="0">
                  <a:pos x="T10" y="T11"/>
                </a:cxn>
                <a:cxn ang="0">
                  <a:pos x="T12" y="T13"/>
                </a:cxn>
              </a:cxnLst>
              <a:rect l="0" t="0" r="r" b="b"/>
              <a:pathLst>
                <a:path w="30" h="22">
                  <a:moveTo>
                    <a:pt x="6" y="4"/>
                  </a:moveTo>
                  <a:cubicBezTo>
                    <a:pt x="6" y="4"/>
                    <a:pt x="18" y="0"/>
                    <a:pt x="24" y="10"/>
                  </a:cubicBezTo>
                  <a:cubicBezTo>
                    <a:pt x="30" y="21"/>
                    <a:pt x="24" y="22"/>
                    <a:pt x="21" y="17"/>
                  </a:cubicBezTo>
                  <a:cubicBezTo>
                    <a:pt x="17" y="12"/>
                    <a:pt x="15" y="11"/>
                    <a:pt x="14" y="12"/>
                  </a:cubicBezTo>
                  <a:cubicBezTo>
                    <a:pt x="13" y="16"/>
                    <a:pt x="20" y="17"/>
                    <a:pt x="17" y="20"/>
                  </a:cubicBezTo>
                  <a:cubicBezTo>
                    <a:pt x="15" y="22"/>
                    <a:pt x="9" y="15"/>
                    <a:pt x="4" y="9"/>
                  </a:cubicBezTo>
                  <a:cubicBezTo>
                    <a:pt x="0" y="3"/>
                    <a:pt x="6" y="4"/>
                    <a:pt x="6" y="4"/>
                  </a:cubicBezTo>
                  <a:close/>
                </a:path>
              </a:pathLst>
            </a:custGeom>
            <a:solidFill>
              <a:srgbClr val="F8D1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6" name="Freeform 218">
              <a:extLst>
                <a:ext uri="{FF2B5EF4-FFF2-40B4-BE49-F238E27FC236}">
                  <a16:creationId xmlns:a16="http://schemas.microsoft.com/office/drawing/2014/main" id="{A252DA8A-E751-4F38-AEBB-1972A6BEFCC4}"/>
                </a:ext>
              </a:extLst>
            </p:cNvPr>
            <p:cNvSpPr>
              <a:spLocks/>
            </p:cNvSpPr>
            <p:nvPr/>
          </p:nvSpPr>
          <p:spPr bwMode="auto">
            <a:xfrm>
              <a:off x="19164301" y="2095501"/>
              <a:ext cx="158750" cy="93663"/>
            </a:xfrm>
            <a:custGeom>
              <a:avLst/>
              <a:gdLst>
                <a:gd name="T0" fmla="*/ 48 w 48"/>
                <a:gd name="T1" fmla="*/ 15 h 28"/>
                <a:gd name="T2" fmla="*/ 43 w 48"/>
                <a:gd name="T3" fmla="*/ 28 h 28"/>
                <a:gd name="T4" fmla="*/ 5 w 48"/>
                <a:gd name="T5" fmla="*/ 20 h 28"/>
                <a:gd name="T6" fmla="*/ 13 w 48"/>
                <a:gd name="T7" fmla="*/ 1 h 28"/>
                <a:gd name="T8" fmla="*/ 48 w 48"/>
                <a:gd name="T9" fmla="*/ 15 h 28"/>
              </a:gdLst>
              <a:ahLst/>
              <a:cxnLst>
                <a:cxn ang="0">
                  <a:pos x="T0" y="T1"/>
                </a:cxn>
                <a:cxn ang="0">
                  <a:pos x="T2" y="T3"/>
                </a:cxn>
                <a:cxn ang="0">
                  <a:pos x="T4" y="T5"/>
                </a:cxn>
                <a:cxn ang="0">
                  <a:pos x="T6" y="T7"/>
                </a:cxn>
                <a:cxn ang="0">
                  <a:pos x="T8" y="T9"/>
                </a:cxn>
              </a:cxnLst>
              <a:rect l="0" t="0" r="r" b="b"/>
              <a:pathLst>
                <a:path w="48" h="28">
                  <a:moveTo>
                    <a:pt x="48" y="15"/>
                  </a:moveTo>
                  <a:cubicBezTo>
                    <a:pt x="43" y="28"/>
                    <a:pt x="43" y="28"/>
                    <a:pt x="43" y="28"/>
                  </a:cubicBezTo>
                  <a:cubicBezTo>
                    <a:pt x="43" y="28"/>
                    <a:pt x="9" y="28"/>
                    <a:pt x="5" y="20"/>
                  </a:cubicBezTo>
                  <a:cubicBezTo>
                    <a:pt x="0" y="12"/>
                    <a:pt x="7" y="3"/>
                    <a:pt x="13" y="1"/>
                  </a:cubicBezTo>
                  <a:cubicBezTo>
                    <a:pt x="19" y="0"/>
                    <a:pt x="48" y="15"/>
                    <a:pt x="48" y="15"/>
                  </a:cubicBezTo>
                  <a:close/>
                </a:path>
              </a:pathLst>
            </a:custGeom>
            <a:solidFill>
              <a:srgbClr val="F15C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7" name="Freeform 219">
              <a:extLst>
                <a:ext uri="{FF2B5EF4-FFF2-40B4-BE49-F238E27FC236}">
                  <a16:creationId xmlns:a16="http://schemas.microsoft.com/office/drawing/2014/main" id="{1D67886E-9E62-49C1-BCB6-427E79019074}"/>
                </a:ext>
              </a:extLst>
            </p:cNvPr>
            <p:cNvSpPr>
              <a:spLocks/>
            </p:cNvSpPr>
            <p:nvPr/>
          </p:nvSpPr>
          <p:spPr bwMode="auto">
            <a:xfrm>
              <a:off x="19432588" y="1708151"/>
              <a:ext cx="42863" cy="79375"/>
            </a:xfrm>
            <a:custGeom>
              <a:avLst/>
              <a:gdLst>
                <a:gd name="T0" fmla="*/ 0 w 13"/>
                <a:gd name="T1" fmla="*/ 9 h 24"/>
                <a:gd name="T2" fmla="*/ 12 w 13"/>
                <a:gd name="T3" fmla="*/ 10 h 24"/>
                <a:gd name="T4" fmla="*/ 0 w 13"/>
                <a:gd name="T5" fmla="*/ 18 h 24"/>
                <a:gd name="T6" fmla="*/ 0 w 13"/>
                <a:gd name="T7" fmla="*/ 9 h 24"/>
              </a:gdLst>
              <a:ahLst/>
              <a:cxnLst>
                <a:cxn ang="0">
                  <a:pos x="T0" y="T1"/>
                </a:cxn>
                <a:cxn ang="0">
                  <a:pos x="T2" y="T3"/>
                </a:cxn>
                <a:cxn ang="0">
                  <a:pos x="T4" y="T5"/>
                </a:cxn>
                <a:cxn ang="0">
                  <a:pos x="T6" y="T7"/>
                </a:cxn>
              </a:cxnLst>
              <a:rect l="0" t="0" r="r" b="b"/>
              <a:pathLst>
                <a:path w="13" h="24">
                  <a:moveTo>
                    <a:pt x="0" y="9"/>
                  </a:moveTo>
                  <a:cubicBezTo>
                    <a:pt x="1" y="0"/>
                    <a:pt x="13" y="4"/>
                    <a:pt x="12" y="10"/>
                  </a:cubicBezTo>
                  <a:cubicBezTo>
                    <a:pt x="11" y="17"/>
                    <a:pt x="3" y="24"/>
                    <a:pt x="0" y="18"/>
                  </a:cubicBezTo>
                  <a:cubicBezTo>
                    <a:pt x="0" y="11"/>
                    <a:pt x="0" y="9"/>
                    <a:pt x="0"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8" name="Freeform 220">
              <a:extLst>
                <a:ext uri="{FF2B5EF4-FFF2-40B4-BE49-F238E27FC236}">
                  <a16:creationId xmlns:a16="http://schemas.microsoft.com/office/drawing/2014/main" id="{3A5A2B56-368F-49CF-B477-3F23ED538B75}"/>
                </a:ext>
              </a:extLst>
            </p:cNvPr>
            <p:cNvSpPr>
              <a:spLocks/>
            </p:cNvSpPr>
            <p:nvPr/>
          </p:nvSpPr>
          <p:spPr bwMode="auto">
            <a:xfrm>
              <a:off x="19438938" y="1649413"/>
              <a:ext cx="39688" cy="98425"/>
            </a:xfrm>
            <a:custGeom>
              <a:avLst/>
              <a:gdLst>
                <a:gd name="T0" fmla="*/ 7 w 12"/>
                <a:gd name="T1" fmla="*/ 2 h 30"/>
                <a:gd name="T2" fmla="*/ 4 w 12"/>
                <a:gd name="T3" fmla="*/ 0 h 30"/>
                <a:gd name="T4" fmla="*/ 0 w 12"/>
                <a:gd name="T5" fmla="*/ 29 h 30"/>
                <a:gd name="T6" fmla="*/ 4 w 12"/>
                <a:gd name="T7" fmla="*/ 29 h 30"/>
                <a:gd name="T8" fmla="*/ 10 w 12"/>
                <a:gd name="T9" fmla="*/ 18 h 30"/>
                <a:gd name="T10" fmla="*/ 7 w 12"/>
                <a:gd name="T11" fmla="*/ 2 h 30"/>
              </a:gdLst>
              <a:ahLst/>
              <a:cxnLst>
                <a:cxn ang="0">
                  <a:pos x="T0" y="T1"/>
                </a:cxn>
                <a:cxn ang="0">
                  <a:pos x="T2" y="T3"/>
                </a:cxn>
                <a:cxn ang="0">
                  <a:pos x="T4" y="T5"/>
                </a:cxn>
                <a:cxn ang="0">
                  <a:pos x="T6" y="T7"/>
                </a:cxn>
                <a:cxn ang="0">
                  <a:pos x="T8" y="T9"/>
                </a:cxn>
                <a:cxn ang="0">
                  <a:pos x="T10" y="T11"/>
                </a:cxn>
              </a:cxnLst>
              <a:rect l="0" t="0" r="r" b="b"/>
              <a:pathLst>
                <a:path w="12" h="30">
                  <a:moveTo>
                    <a:pt x="7" y="2"/>
                  </a:moveTo>
                  <a:cubicBezTo>
                    <a:pt x="4" y="0"/>
                    <a:pt x="4" y="0"/>
                    <a:pt x="4" y="0"/>
                  </a:cubicBezTo>
                  <a:cubicBezTo>
                    <a:pt x="7" y="10"/>
                    <a:pt x="0" y="29"/>
                    <a:pt x="0" y="29"/>
                  </a:cubicBezTo>
                  <a:cubicBezTo>
                    <a:pt x="0" y="29"/>
                    <a:pt x="4" y="30"/>
                    <a:pt x="4" y="29"/>
                  </a:cubicBezTo>
                  <a:cubicBezTo>
                    <a:pt x="5" y="29"/>
                    <a:pt x="8" y="21"/>
                    <a:pt x="10" y="18"/>
                  </a:cubicBezTo>
                  <a:cubicBezTo>
                    <a:pt x="12" y="14"/>
                    <a:pt x="11" y="8"/>
                    <a:pt x="7" y="2"/>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9" name="Freeform 221">
              <a:extLst>
                <a:ext uri="{FF2B5EF4-FFF2-40B4-BE49-F238E27FC236}">
                  <a16:creationId xmlns:a16="http://schemas.microsoft.com/office/drawing/2014/main" id="{FDDF4B0F-379A-4BFE-A6ED-0361AA79E241}"/>
                </a:ext>
              </a:extLst>
            </p:cNvPr>
            <p:cNvSpPr>
              <a:spLocks/>
            </p:cNvSpPr>
            <p:nvPr/>
          </p:nvSpPr>
          <p:spPr bwMode="auto">
            <a:xfrm>
              <a:off x="19262726" y="1570038"/>
              <a:ext cx="222250" cy="185738"/>
            </a:xfrm>
            <a:custGeom>
              <a:avLst/>
              <a:gdLst>
                <a:gd name="T0" fmla="*/ 54 w 67"/>
                <a:gd name="T1" fmla="*/ 15 h 56"/>
                <a:gd name="T2" fmla="*/ 22 w 67"/>
                <a:gd name="T3" fmla="*/ 20 h 56"/>
                <a:gd name="T4" fmla="*/ 18 w 67"/>
                <a:gd name="T5" fmla="*/ 26 h 56"/>
                <a:gd name="T6" fmla="*/ 9 w 67"/>
                <a:gd name="T7" fmla="*/ 26 h 56"/>
                <a:gd name="T8" fmla="*/ 10 w 67"/>
                <a:gd name="T9" fmla="*/ 28 h 56"/>
                <a:gd name="T10" fmla="*/ 6 w 67"/>
                <a:gd name="T11" fmla="*/ 40 h 56"/>
                <a:gd name="T12" fmla="*/ 8 w 67"/>
                <a:gd name="T13" fmla="*/ 55 h 56"/>
                <a:gd name="T14" fmla="*/ 13 w 67"/>
                <a:gd name="T15" fmla="*/ 56 h 56"/>
                <a:gd name="T16" fmla="*/ 59 w 67"/>
                <a:gd name="T17" fmla="*/ 32 h 56"/>
                <a:gd name="T18" fmla="*/ 63 w 67"/>
                <a:gd name="T19" fmla="*/ 30 h 56"/>
                <a:gd name="T20" fmla="*/ 66 w 67"/>
                <a:gd name="T21" fmla="*/ 19 h 56"/>
                <a:gd name="T22" fmla="*/ 63 w 67"/>
                <a:gd name="T23" fmla="*/ 16 h 56"/>
                <a:gd name="T24" fmla="*/ 54 w 67"/>
                <a:gd name="T25"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6">
                  <a:moveTo>
                    <a:pt x="54" y="15"/>
                  </a:moveTo>
                  <a:cubicBezTo>
                    <a:pt x="49" y="8"/>
                    <a:pt x="38" y="0"/>
                    <a:pt x="22" y="20"/>
                  </a:cubicBezTo>
                  <a:cubicBezTo>
                    <a:pt x="20" y="22"/>
                    <a:pt x="19" y="24"/>
                    <a:pt x="18" y="26"/>
                  </a:cubicBezTo>
                  <a:cubicBezTo>
                    <a:pt x="9" y="26"/>
                    <a:pt x="9" y="26"/>
                    <a:pt x="9" y="26"/>
                  </a:cubicBezTo>
                  <a:cubicBezTo>
                    <a:pt x="9" y="26"/>
                    <a:pt x="9" y="27"/>
                    <a:pt x="10" y="28"/>
                  </a:cubicBezTo>
                  <a:cubicBezTo>
                    <a:pt x="0" y="30"/>
                    <a:pt x="3" y="34"/>
                    <a:pt x="6" y="40"/>
                  </a:cubicBezTo>
                  <a:cubicBezTo>
                    <a:pt x="10" y="47"/>
                    <a:pt x="8" y="55"/>
                    <a:pt x="8" y="55"/>
                  </a:cubicBezTo>
                  <a:cubicBezTo>
                    <a:pt x="13" y="56"/>
                    <a:pt x="13" y="56"/>
                    <a:pt x="13" y="56"/>
                  </a:cubicBezTo>
                  <a:cubicBezTo>
                    <a:pt x="13" y="56"/>
                    <a:pt x="55" y="41"/>
                    <a:pt x="59" y="32"/>
                  </a:cubicBezTo>
                  <a:cubicBezTo>
                    <a:pt x="59" y="32"/>
                    <a:pt x="62" y="31"/>
                    <a:pt x="63" y="30"/>
                  </a:cubicBezTo>
                  <a:cubicBezTo>
                    <a:pt x="65" y="28"/>
                    <a:pt x="67" y="23"/>
                    <a:pt x="66" y="19"/>
                  </a:cubicBezTo>
                  <a:cubicBezTo>
                    <a:pt x="66" y="17"/>
                    <a:pt x="65" y="16"/>
                    <a:pt x="63" y="16"/>
                  </a:cubicBezTo>
                  <a:cubicBezTo>
                    <a:pt x="62" y="15"/>
                    <a:pt x="55" y="16"/>
                    <a:pt x="54" y="15"/>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0" name="Freeform 222">
              <a:extLst>
                <a:ext uri="{FF2B5EF4-FFF2-40B4-BE49-F238E27FC236}">
                  <a16:creationId xmlns:a16="http://schemas.microsoft.com/office/drawing/2014/main" id="{51630F6C-7B94-47E6-83B0-37BF8022216A}"/>
                </a:ext>
              </a:extLst>
            </p:cNvPr>
            <p:cNvSpPr>
              <a:spLocks/>
            </p:cNvSpPr>
            <p:nvPr/>
          </p:nvSpPr>
          <p:spPr bwMode="auto">
            <a:xfrm>
              <a:off x="19302413" y="1625601"/>
              <a:ext cx="163513" cy="238125"/>
            </a:xfrm>
            <a:custGeom>
              <a:avLst/>
              <a:gdLst>
                <a:gd name="T0" fmla="*/ 38 w 49"/>
                <a:gd name="T1" fmla="*/ 6 h 72"/>
                <a:gd name="T2" fmla="*/ 47 w 49"/>
                <a:gd name="T3" fmla="*/ 26 h 72"/>
                <a:gd name="T4" fmla="*/ 44 w 49"/>
                <a:gd name="T5" fmla="*/ 50 h 72"/>
                <a:gd name="T6" fmla="*/ 44 w 49"/>
                <a:gd name="T7" fmla="*/ 64 h 72"/>
                <a:gd name="T8" fmla="*/ 29 w 49"/>
                <a:gd name="T9" fmla="*/ 71 h 72"/>
                <a:gd name="T10" fmla="*/ 2 w 49"/>
                <a:gd name="T11" fmla="*/ 64 h 72"/>
                <a:gd name="T12" fmla="*/ 4 w 49"/>
                <a:gd name="T13" fmla="*/ 14 h 72"/>
                <a:gd name="T14" fmla="*/ 38 w 49"/>
                <a:gd name="T15" fmla="*/ 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2">
                  <a:moveTo>
                    <a:pt x="38" y="6"/>
                  </a:moveTo>
                  <a:cubicBezTo>
                    <a:pt x="47" y="12"/>
                    <a:pt x="49" y="13"/>
                    <a:pt x="47" y="26"/>
                  </a:cubicBezTo>
                  <a:cubicBezTo>
                    <a:pt x="45" y="34"/>
                    <a:pt x="44" y="42"/>
                    <a:pt x="44" y="50"/>
                  </a:cubicBezTo>
                  <a:cubicBezTo>
                    <a:pt x="43" y="54"/>
                    <a:pt x="43" y="60"/>
                    <a:pt x="44" y="64"/>
                  </a:cubicBezTo>
                  <a:cubicBezTo>
                    <a:pt x="44" y="66"/>
                    <a:pt x="38" y="70"/>
                    <a:pt x="29" y="71"/>
                  </a:cubicBezTo>
                  <a:cubicBezTo>
                    <a:pt x="21" y="72"/>
                    <a:pt x="11" y="69"/>
                    <a:pt x="2" y="64"/>
                  </a:cubicBezTo>
                  <a:cubicBezTo>
                    <a:pt x="0" y="46"/>
                    <a:pt x="0" y="25"/>
                    <a:pt x="4" y="14"/>
                  </a:cubicBezTo>
                  <a:cubicBezTo>
                    <a:pt x="8" y="3"/>
                    <a:pt x="24" y="0"/>
                    <a:pt x="38" y="6"/>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1" name="Freeform 223">
              <a:extLst>
                <a:ext uri="{FF2B5EF4-FFF2-40B4-BE49-F238E27FC236}">
                  <a16:creationId xmlns:a16="http://schemas.microsoft.com/office/drawing/2014/main" id="{8719E7BC-58AF-4404-91C5-D955F460483E}"/>
                </a:ext>
              </a:extLst>
            </p:cNvPr>
            <p:cNvSpPr>
              <a:spLocks/>
            </p:cNvSpPr>
            <p:nvPr/>
          </p:nvSpPr>
          <p:spPr bwMode="auto">
            <a:xfrm>
              <a:off x="19396076" y="1744663"/>
              <a:ext cx="19050" cy="42863"/>
            </a:xfrm>
            <a:custGeom>
              <a:avLst/>
              <a:gdLst>
                <a:gd name="T0" fmla="*/ 1 w 6"/>
                <a:gd name="T1" fmla="*/ 12 h 13"/>
                <a:gd name="T2" fmla="*/ 3 w 6"/>
                <a:gd name="T3" fmla="*/ 11 h 13"/>
                <a:gd name="T4" fmla="*/ 4 w 6"/>
                <a:gd name="T5" fmla="*/ 9 h 13"/>
                <a:gd name="T6" fmla="*/ 3 w 6"/>
                <a:gd name="T7" fmla="*/ 9 h 13"/>
                <a:gd name="T8" fmla="*/ 3 w 6"/>
                <a:gd name="T9" fmla="*/ 8 h 13"/>
                <a:gd name="T10" fmla="*/ 2 w 6"/>
                <a:gd name="T11" fmla="*/ 8 h 13"/>
                <a:gd name="T12" fmla="*/ 0 w 6"/>
                <a:gd name="T13" fmla="*/ 5 h 13"/>
                <a:gd name="T14" fmla="*/ 0 w 6"/>
                <a:gd name="T15" fmla="*/ 2 h 13"/>
                <a:gd name="T16" fmla="*/ 0 w 6"/>
                <a:gd name="T17" fmla="*/ 1 h 13"/>
                <a:gd name="T18" fmla="*/ 1 w 6"/>
                <a:gd name="T19" fmla="*/ 0 h 13"/>
                <a:gd name="T20" fmla="*/ 1 w 6"/>
                <a:gd name="T21" fmla="*/ 0 h 13"/>
                <a:gd name="T22" fmla="*/ 2 w 6"/>
                <a:gd name="T23" fmla="*/ 1 h 13"/>
                <a:gd name="T24" fmla="*/ 2 w 6"/>
                <a:gd name="T25" fmla="*/ 1 h 13"/>
                <a:gd name="T26" fmla="*/ 2 w 6"/>
                <a:gd name="T27" fmla="*/ 2 h 13"/>
                <a:gd name="T28" fmla="*/ 2 w 6"/>
                <a:gd name="T29" fmla="*/ 4 h 13"/>
                <a:gd name="T30" fmla="*/ 4 w 6"/>
                <a:gd name="T31" fmla="*/ 6 h 13"/>
                <a:gd name="T32" fmla="*/ 4 w 6"/>
                <a:gd name="T33" fmla="*/ 7 h 13"/>
                <a:gd name="T34" fmla="*/ 5 w 6"/>
                <a:gd name="T35" fmla="*/ 7 h 13"/>
                <a:gd name="T36" fmla="*/ 6 w 6"/>
                <a:gd name="T37" fmla="*/ 9 h 13"/>
                <a:gd name="T38" fmla="*/ 5 w 6"/>
                <a:gd name="T39" fmla="*/ 11 h 13"/>
                <a:gd name="T40" fmla="*/ 4 w 6"/>
                <a:gd name="T41" fmla="*/ 12 h 13"/>
                <a:gd name="T42" fmla="*/ 1 w 6"/>
                <a:gd name="T4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3">
                  <a:moveTo>
                    <a:pt x="1" y="12"/>
                  </a:moveTo>
                  <a:cubicBezTo>
                    <a:pt x="1" y="12"/>
                    <a:pt x="2" y="11"/>
                    <a:pt x="3" y="11"/>
                  </a:cubicBezTo>
                  <a:cubicBezTo>
                    <a:pt x="3" y="10"/>
                    <a:pt x="4" y="9"/>
                    <a:pt x="4" y="9"/>
                  </a:cubicBezTo>
                  <a:cubicBezTo>
                    <a:pt x="4" y="9"/>
                    <a:pt x="4" y="9"/>
                    <a:pt x="3" y="9"/>
                  </a:cubicBezTo>
                  <a:cubicBezTo>
                    <a:pt x="3" y="9"/>
                    <a:pt x="3" y="9"/>
                    <a:pt x="3" y="8"/>
                  </a:cubicBezTo>
                  <a:cubicBezTo>
                    <a:pt x="3" y="8"/>
                    <a:pt x="2" y="8"/>
                    <a:pt x="2" y="8"/>
                  </a:cubicBezTo>
                  <a:cubicBezTo>
                    <a:pt x="1" y="7"/>
                    <a:pt x="1" y="6"/>
                    <a:pt x="0" y="5"/>
                  </a:cubicBezTo>
                  <a:cubicBezTo>
                    <a:pt x="0" y="4"/>
                    <a:pt x="0" y="3"/>
                    <a:pt x="0" y="2"/>
                  </a:cubicBezTo>
                  <a:cubicBezTo>
                    <a:pt x="0" y="2"/>
                    <a:pt x="0" y="1"/>
                    <a:pt x="0" y="1"/>
                  </a:cubicBezTo>
                  <a:cubicBezTo>
                    <a:pt x="1" y="1"/>
                    <a:pt x="1" y="1"/>
                    <a:pt x="1" y="0"/>
                  </a:cubicBezTo>
                  <a:cubicBezTo>
                    <a:pt x="1" y="0"/>
                    <a:pt x="1" y="0"/>
                    <a:pt x="1" y="0"/>
                  </a:cubicBezTo>
                  <a:cubicBezTo>
                    <a:pt x="2" y="0"/>
                    <a:pt x="2" y="0"/>
                    <a:pt x="2" y="1"/>
                  </a:cubicBezTo>
                  <a:cubicBezTo>
                    <a:pt x="2" y="1"/>
                    <a:pt x="2" y="1"/>
                    <a:pt x="2" y="1"/>
                  </a:cubicBezTo>
                  <a:cubicBezTo>
                    <a:pt x="2" y="2"/>
                    <a:pt x="2" y="2"/>
                    <a:pt x="2" y="2"/>
                  </a:cubicBezTo>
                  <a:cubicBezTo>
                    <a:pt x="2" y="3"/>
                    <a:pt x="2" y="4"/>
                    <a:pt x="2" y="4"/>
                  </a:cubicBezTo>
                  <a:cubicBezTo>
                    <a:pt x="3" y="5"/>
                    <a:pt x="3" y="6"/>
                    <a:pt x="4" y="6"/>
                  </a:cubicBezTo>
                  <a:cubicBezTo>
                    <a:pt x="4" y="6"/>
                    <a:pt x="4" y="7"/>
                    <a:pt x="4" y="7"/>
                  </a:cubicBezTo>
                  <a:cubicBezTo>
                    <a:pt x="4" y="7"/>
                    <a:pt x="5" y="7"/>
                    <a:pt x="5" y="7"/>
                  </a:cubicBezTo>
                  <a:cubicBezTo>
                    <a:pt x="5" y="8"/>
                    <a:pt x="6" y="8"/>
                    <a:pt x="6" y="9"/>
                  </a:cubicBezTo>
                  <a:cubicBezTo>
                    <a:pt x="6" y="10"/>
                    <a:pt x="5" y="11"/>
                    <a:pt x="5" y="11"/>
                  </a:cubicBezTo>
                  <a:cubicBezTo>
                    <a:pt x="5" y="11"/>
                    <a:pt x="4" y="12"/>
                    <a:pt x="4" y="12"/>
                  </a:cubicBezTo>
                  <a:cubicBezTo>
                    <a:pt x="2" y="13"/>
                    <a:pt x="2" y="13"/>
                    <a:pt x="1" y="12"/>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2" name="Freeform 224">
              <a:extLst>
                <a:ext uri="{FF2B5EF4-FFF2-40B4-BE49-F238E27FC236}">
                  <a16:creationId xmlns:a16="http://schemas.microsoft.com/office/drawing/2014/main" id="{86919574-A6F7-4686-A343-8E27FD2C6C23}"/>
                </a:ext>
              </a:extLst>
            </p:cNvPr>
            <p:cNvSpPr>
              <a:spLocks/>
            </p:cNvSpPr>
            <p:nvPr/>
          </p:nvSpPr>
          <p:spPr bwMode="auto">
            <a:xfrm>
              <a:off x="19338926" y="1704976"/>
              <a:ext cx="39688" cy="17463"/>
            </a:xfrm>
            <a:custGeom>
              <a:avLst/>
              <a:gdLst>
                <a:gd name="T0" fmla="*/ 11 w 12"/>
                <a:gd name="T1" fmla="*/ 1 h 5"/>
                <a:gd name="T2" fmla="*/ 11 w 12"/>
                <a:gd name="T3" fmla="*/ 3 h 5"/>
                <a:gd name="T4" fmla="*/ 1 w 12"/>
                <a:gd name="T5" fmla="*/ 5 h 5"/>
                <a:gd name="T6" fmla="*/ 1 w 12"/>
                <a:gd name="T7" fmla="*/ 3 h 5"/>
                <a:gd name="T8" fmla="*/ 11 w 12"/>
                <a:gd name="T9" fmla="*/ 1 h 5"/>
              </a:gdLst>
              <a:ahLst/>
              <a:cxnLst>
                <a:cxn ang="0">
                  <a:pos x="T0" y="T1"/>
                </a:cxn>
                <a:cxn ang="0">
                  <a:pos x="T2" y="T3"/>
                </a:cxn>
                <a:cxn ang="0">
                  <a:pos x="T4" y="T5"/>
                </a:cxn>
                <a:cxn ang="0">
                  <a:pos x="T6" y="T7"/>
                </a:cxn>
                <a:cxn ang="0">
                  <a:pos x="T8" y="T9"/>
                </a:cxn>
              </a:cxnLst>
              <a:rect l="0" t="0" r="r" b="b"/>
              <a:pathLst>
                <a:path w="12" h="5">
                  <a:moveTo>
                    <a:pt x="11" y="1"/>
                  </a:moveTo>
                  <a:cubicBezTo>
                    <a:pt x="12" y="1"/>
                    <a:pt x="12" y="3"/>
                    <a:pt x="11" y="3"/>
                  </a:cubicBezTo>
                  <a:cubicBezTo>
                    <a:pt x="11" y="3"/>
                    <a:pt x="7" y="2"/>
                    <a:pt x="1" y="5"/>
                  </a:cubicBezTo>
                  <a:cubicBezTo>
                    <a:pt x="0" y="4"/>
                    <a:pt x="0" y="3"/>
                    <a:pt x="1" y="3"/>
                  </a:cubicBezTo>
                  <a:cubicBezTo>
                    <a:pt x="2" y="1"/>
                    <a:pt x="10" y="0"/>
                    <a:pt x="11" y="1"/>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3" name="Freeform 225">
              <a:extLst>
                <a:ext uri="{FF2B5EF4-FFF2-40B4-BE49-F238E27FC236}">
                  <a16:creationId xmlns:a16="http://schemas.microsoft.com/office/drawing/2014/main" id="{CAAE445B-FADA-4617-9352-3F1C59D88520}"/>
                </a:ext>
              </a:extLst>
            </p:cNvPr>
            <p:cNvSpPr>
              <a:spLocks/>
            </p:cNvSpPr>
            <p:nvPr/>
          </p:nvSpPr>
          <p:spPr bwMode="auto">
            <a:xfrm>
              <a:off x="19265901" y="1722438"/>
              <a:ext cx="44450" cy="79375"/>
            </a:xfrm>
            <a:custGeom>
              <a:avLst/>
              <a:gdLst>
                <a:gd name="T0" fmla="*/ 13 w 13"/>
                <a:gd name="T1" fmla="*/ 9 h 24"/>
                <a:gd name="T2" fmla="*/ 1 w 13"/>
                <a:gd name="T3" fmla="*/ 11 h 24"/>
                <a:gd name="T4" fmla="*/ 13 w 13"/>
                <a:gd name="T5" fmla="*/ 18 h 24"/>
                <a:gd name="T6" fmla="*/ 13 w 13"/>
                <a:gd name="T7" fmla="*/ 9 h 24"/>
              </a:gdLst>
              <a:ahLst/>
              <a:cxnLst>
                <a:cxn ang="0">
                  <a:pos x="T0" y="T1"/>
                </a:cxn>
                <a:cxn ang="0">
                  <a:pos x="T2" y="T3"/>
                </a:cxn>
                <a:cxn ang="0">
                  <a:pos x="T4" y="T5"/>
                </a:cxn>
                <a:cxn ang="0">
                  <a:pos x="T6" y="T7"/>
                </a:cxn>
              </a:cxnLst>
              <a:rect l="0" t="0" r="r" b="b"/>
              <a:pathLst>
                <a:path w="13" h="24">
                  <a:moveTo>
                    <a:pt x="13" y="9"/>
                  </a:moveTo>
                  <a:cubicBezTo>
                    <a:pt x="12" y="0"/>
                    <a:pt x="0" y="4"/>
                    <a:pt x="1" y="11"/>
                  </a:cubicBezTo>
                  <a:cubicBezTo>
                    <a:pt x="2" y="17"/>
                    <a:pt x="10" y="24"/>
                    <a:pt x="13" y="18"/>
                  </a:cubicBezTo>
                  <a:cubicBezTo>
                    <a:pt x="13" y="12"/>
                    <a:pt x="13" y="9"/>
                    <a:pt x="13" y="9"/>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4" name="Freeform 226">
              <a:extLst>
                <a:ext uri="{FF2B5EF4-FFF2-40B4-BE49-F238E27FC236}">
                  <a16:creationId xmlns:a16="http://schemas.microsoft.com/office/drawing/2014/main" id="{65C2467D-7C47-453F-8919-5FFE945CE6A1}"/>
                </a:ext>
              </a:extLst>
            </p:cNvPr>
            <p:cNvSpPr>
              <a:spLocks/>
            </p:cNvSpPr>
            <p:nvPr/>
          </p:nvSpPr>
          <p:spPr bwMode="auto">
            <a:xfrm>
              <a:off x="19280188" y="1744663"/>
              <a:ext cx="22225" cy="33338"/>
            </a:xfrm>
            <a:custGeom>
              <a:avLst/>
              <a:gdLst>
                <a:gd name="T0" fmla="*/ 6 w 7"/>
                <a:gd name="T1" fmla="*/ 10 h 10"/>
                <a:gd name="T2" fmla="*/ 5 w 7"/>
                <a:gd name="T3" fmla="*/ 10 h 10"/>
                <a:gd name="T4" fmla="*/ 4 w 7"/>
                <a:gd name="T5" fmla="*/ 9 h 10"/>
                <a:gd name="T6" fmla="*/ 3 w 7"/>
                <a:gd name="T7" fmla="*/ 9 h 10"/>
                <a:gd name="T8" fmla="*/ 3 w 7"/>
                <a:gd name="T9" fmla="*/ 8 h 10"/>
                <a:gd name="T10" fmla="*/ 3 w 7"/>
                <a:gd name="T11" fmla="*/ 8 h 10"/>
                <a:gd name="T12" fmla="*/ 3 w 7"/>
                <a:gd name="T13" fmla="*/ 6 h 10"/>
                <a:gd name="T14" fmla="*/ 4 w 7"/>
                <a:gd name="T15" fmla="*/ 5 h 10"/>
                <a:gd name="T16" fmla="*/ 5 w 7"/>
                <a:gd name="T17" fmla="*/ 4 h 10"/>
                <a:gd name="T18" fmla="*/ 5 w 7"/>
                <a:gd name="T19" fmla="*/ 4 h 10"/>
                <a:gd name="T20" fmla="*/ 5 w 7"/>
                <a:gd name="T21" fmla="*/ 4 h 10"/>
                <a:gd name="T22" fmla="*/ 5 w 7"/>
                <a:gd name="T23" fmla="*/ 4 h 10"/>
                <a:gd name="T24" fmla="*/ 5 w 7"/>
                <a:gd name="T25" fmla="*/ 4 h 10"/>
                <a:gd name="T26" fmla="*/ 5 w 7"/>
                <a:gd name="T27" fmla="*/ 4 h 10"/>
                <a:gd name="T28" fmla="*/ 5 w 7"/>
                <a:gd name="T29" fmla="*/ 3 h 10"/>
                <a:gd name="T30" fmla="*/ 5 w 7"/>
                <a:gd name="T31" fmla="*/ 3 h 10"/>
                <a:gd name="T32" fmla="*/ 4 w 7"/>
                <a:gd name="T33" fmla="*/ 2 h 10"/>
                <a:gd name="T34" fmla="*/ 4 w 7"/>
                <a:gd name="T35" fmla="*/ 2 h 10"/>
                <a:gd name="T36" fmla="*/ 2 w 7"/>
                <a:gd name="T37" fmla="*/ 1 h 10"/>
                <a:gd name="T38" fmla="*/ 1 w 7"/>
                <a:gd name="T39" fmla="*/ 2 h 10"/>
                <a:gd name="T40" fmla="*/ 0 w 7"/>
                <a:gd name="T41" fmla="*/ 3 h 10"/>
                <a:gd name="T42" fmla="*/ 1 w 7"/>
                <a:gd name="T43" fmla="*/ 2 h 10"/>
                <a:gd name="T44" fmla="*/ 2 w 7"/>
                <a:gd name="T45" fmla="*/ 1 h 10"/>
                <a:gd name="T46" fmla="*/ 4 w 7"/>
                <a:gd name="T47" fmla="*/ 0 h 10"/>
                <a:gd name="T48" fmla="*/ 5 w 7"/>
                <a:gd name="T49" fmla="*/ 1 h 10"/>
                <a:gd name="T50" fmla="*/ 5 w 7"/>
                <a:gd name="T51" fmla="*/ 2 h 10"/>
                <a:gd name="T52" fmla="*/ 5 w 7"/>
                <a:gd name="T53" fmla="*/ 2 h 10"/>
                <a:gd name="T54" fmla="*/ 6 w 7"/>
                <a:gd name="T55" fmla="*/ 3 h 10"/>
                <a:gd name="T56" fmla="*/ 6 w 7"/>
                <a:gd name="T57" fmla="*/ 4 h 10"/>
                <a:gd name="T58" fmla="*/ 6 w 7"/>
                <a:gd name="T59" fmla="*/ 4 h 10"/>
                <a:gd name="T60" fmla="*/ 6 w 7"/>
                <a:gd name="T61" fmla="*/ 4 h 10"/>
                <a:gd name="T62" fmla="*/ 6 w 7"/>
                <a:gd name="T63" fmla="*/ 5 h 10"/>
                <a:gd name="T64" fmla="*/ 7 w 7"/>
                <a:gd name="T65" fmla="*/ 6 h 10"/>
                <a:gd name="T66" fmla="*/ 6 w 7"/>
                <a:gd name="T67" fmla="*/ 6 h 10"/>
                <a:gd name="T68" fmla="*/ 5 w 7"/>
                <a:gd name="T69" fmla="*/ 6 h 10"/>
                <a:gd name="T70" fmla="*/ 5 w 7"/>
                <a:gd name="T71" fmla="*/ 5 h 10"/>
                <a:gd name="T72" fmla="*/ 4 w 7"/>
                <a:gd name="T73" fmla="*/ 6 h 10"/>
                <a:gd name="T74" fmla="*/ 4 w 7"/>
                <a:gd name="T75" fmla="*/ 6 h 10"/>
                <a:gd name="T76" fmla="*/ 4 w 7"/>
                <a:gd name="T77" fmla="*/ 8 h 10"/>
                <a:gd name="T78" fmla="*/ 6 w 7"/>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0">
                  <a:moveTo>
                    <a:pt x="6" y="10"/>
                  </a:moveTo>
                  <a:cubicBezTo>
                    <a:pt x="6" y="10"/>
                    <a:pt x="5" y="10"/>
                    <a:pt x="5" y="10"/>
                  </a:cubicBezTo>
                  <a:cubicBezTo>
                    <a:pt x="5" y="9"/>
                    <a:pt x="5" y="9"/>
                    <a:pt x="4" y="9"/>
                  </a:cubicBezTo>
                  <a:cubicBezTo>
                    <a:pt x="4" y="9"/>
                    <a:pt x="4" y="9"/>
                    <a:pt x="3" y="9"/>
                  </a:cubicBezTo>
                  <a:cubicBezTo>
                    <a:pt x="3" y="8"/>
                    <a:pt x="3" y="8"/>
                    <a:pt x="3" y="8"/>
                  </a:cubicBezTo>
                  <a:cubicBezTo>
                    <a:pt x="3" y="8"/>
                    <a:pt x="3" y="8"/>
                    <a:pt x="3" y="8"/>
                  </a:cubicBezTo>
                  <a:cubicBezTo>
                    <a:pt x="2" y="7"/>
                    <a:pt x="2" y="6"/>
                    <a:pt x="3" y="6"/>
                  </a:cubicBezTo>
                  <a:cubicBezTo>
                    <a:pt x="3" y="5"/>
                    <a:pt x="3" y="5"/>
                    <a:pt x="4" y="5"/>
                  </a:cubicBezTo>
                  <a:cubicBezTo>
                    <a:pt x="4"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3"/>
                  </a:cubicBezTo>
                  <a:cubicBezTo>
                    <a:pt x="5" y="3"/>
                    <a:pt x="5" y="3"/>
                    <a:pt x="5" y="3"/>
                  </a:cubicBezTo>
                  <a:cubicBezTo>
                    <a:pt x="4" y="2"/>
                    <a:pt x="4" y="2"/>
                    <a:pt x="4" y="2"/>
                  </a:cubicBezTo>
                  <a:cubicBezTo>
                    <a:pt x="4" y="2"/>
                    <a:pt x="4" y="2"/>
                    <a:pt x="4" y="2"/>
                  </a:cubicBezTo>
                  <a:cubicBezTo>
                    <a:pt x="4" y="1"/>
                    <a:pt x="3" y="1"/>
                    <a:pt x="2" y="1"/>
                  </a:cubicBezTo>
                  <a:cubicBezTo>
                    <a:pt x="2" y="1"/>
                    <a:pt x="1" y="2"/>
                    <a:pt x="1" y="2"/>
                  </a:cubicBezTo>
                  <a:cubicBezTo>
                    <a:pt x="1" y="2"/>
                    <a:pt x="0" y="3"/>
                    <a:pt x="0" y="3"/>
                  </a:cubicBezTo>
                  <a:cubicBezTo>
                    <a:pt x="0" y="3"/>
                    <a:pt x="0" y="2"/>
                    <a:pt x="1" y="2"/>
                  </a:cubicBezTo>
                  <a:cubicBezTo>
                    <a:pt x="1" y="1"/>
                    <a:pt x="1" y="1"/>
                    <a:pt x="2" y="1"/>
                  </a:cubicBezTo>
                  <a:cubicBezTo>
                    <a:pt x="2" y="0"/>
                    <a:pt x="3" y="0"/>
                    <a:pt x="4" y="0"/>
                  </a:cubicBezTo>
                  <a:cubicBezTo>
                    <a:pt x="4" y="1"/>
                    <a:pt x="5" y="1"/>
                    <a:pt x="5" y="1"/>
                  </a:cubicBezTo>
                  <a:cubicBezTo>
                    <a:pt x="5" y="2"/>
                    <a:pt x="5" y="2"/>
                    <a:pt x="5" y="2"/>
                  </a:cubicBezTo>
                  <a:cubicBezTo>
                    <a:pt x="5" y="2"/>
                    <a:pt x="5" y="2"/>
                    <a:pt x="5" y="2"/>
                  </a:cubicBezTo>
                  <a:cubicBezTo>
                    <a:pt x="6" y="2"/>
                    <a:pt x="6" y="3"/>
                    <a:pt x="6" y="3"/>
                  </a:cubicBezTo>
                  <a:cubicBezTo>
                    <a:pt x="6" y="3"/>
                    <a:pt x="6" y="4"/>
                    <a:pt x="6" y="4"/>
                  </a:cubicBezTo>
                  <a:cubicBezTo>
                    <a:pt x="6" y="4"/>
                    <a:pt x="6" y="4"/>
                    <a:pt x="6" y="4"/>
                  </a:cubicBezTo>
                  <a:cubicBezTo>
                    <a:pt x="6" y="4"/>
                    <a:pt x="6" y="4"/>
                    <a:pt x="6" y="4"/>
                  </a:cubicBezTo>
                  <a:cubicBezTo>
                    <a:pt x="6" y="5"/>
                    <a:pt x="6" y="5"/>
                    <a:pt x="6" y="5"/>
                  </a:cubicBezTo>
                  <a:cubicBezTo>
                    <a:pt x="6" y="6"/>
                    <a:pt x="6" y="6"/>
                    <a:pt x="7" y="6"/>
                  </a:cubicBezTo>
                  <a:cubicBezTo>
                    <a:pt x="6" y="6"/>
                    <a:pt x="6" y="6"/>
                    <a:pt x="6" y="6"/>
                  </a:cubicBezTo>
                  <a:cubicBezTo>
                    <a:pt x="5" y="6"/>
                    <a:pt x="5" y="6"/>
                    <a:pt x="5" y="6"/>
                  </a:cubicBezTo>
                  <a:cubicBezTo>
                    <a:pt x="5" y="6"/>
                    <a:pt x="5" y="5"/>
                    <a:pt x="5" y="5"/>
                  </a:cubicBezTo>
                  <a:cubicBezTo>
                    <a:pt x="5" y="5"/>
                    <a:pt x="5" y="5"/>
                    <a:pt x="4" y="6"/>
                  </a:cubicBezTo>
                  <a:cubicBezTo>
                    <a:pt x="4" y="6"/>
                    <a:pt x="4" y="6"/>
                    <a:pt x="4" y="6"/>
                  </a:cubicBezTo>
                  <a:cubicBezTo>
                    <a:pt x="3" y="7"/>
                    <a:pt x="3" y="8"/>
                    <a:pt x="4" y="8"/>
                  </a:cubicBezTo>
                  <a:cubicBezTo>
                    <a:pt x="5" y="9"/>
                    <a:pt x="6" y="9"/>
                    <a:pt x="6" y="1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5" name="Freeform 227">
              <a:extLst>
                <a:ext uri="{FF2B5EF4-FFF2-40B4-BE49-F238E27FC236}">
                  <a16:creationId xmlns:a16="http://schemas.microsoft.com/office/drawing/2014/main" id="{27B96E3D-95C7-466F-BE2E-FE33DAB3056B}"/>
                </a:ext>
              </a:extLst>
            </p:cNvPr>
            <p:cNvSpPr>
              <a:spLocks/>
            </p:cNvSpPr>
            <p:nvPr/>
          </p:nvSpPr>
          <p:spPr bwMode="auto">
            <a:xfrm>
              <a:off x="19283363" y="1609726"/>
              <a:ext cx="173038" cy="158750"/>
            </a:xfrm>
            <a:custGeom>
              <a:avLst/>
              <a:gdLst>
                <a:gd name="T0" fmla="*/ 7 w 52"/>
                <a:gd name="T1" fmla="*/ 6 h 48"/>
                <a:gd name="T2" fmla="*/ 6 w 52"/>
                <a:gd name="T3" fmla="*/ 6 h 48"/>
                <a:gd name="T4" fmla="*/ 0 w 52"/>
                <a:gd name="T5" fmla="*/ 13 h 48"/>
                <a:gd name="T6" fmla="*/ 6 w 52"/>
                <a:gd name="T7" fmla="*/ 20 h 48"/>
                <a:gd name="T8" fmla="*/ 8 w 52"/>
                <a:gd name="T9" fmla="*/ 19 h 48"/>
                <a:gd name="T10" fmla="*/ 8 w 52"/>
                <a:gd name="T11" fmla="*/ 20 h 48"/>
                <a:gd name="T12" fmla="*/ 6 w 52"/>
                <a:gd name="T13" fmla="*/ 38 h 48"/>
                <a:gd name="T14" fmla="*/ 8 w 52"/>
                <a:gd name="T15" fmla="*/ 48 h 48"/>
                <a:gd name="T16" fmla="*/ 11 w 52"/>
                <a:gd name="T17" fmla="*/ 44 h 48"/>
                <a:gd name="T18" fmla="*/ 12 w 52"/>
                <a:gd name="T19" fmla="*/ 33 h 48"/>
                <a:gd name="T20" fmla="*/ 11 w 52"/>
                <a:gd name="T21" fmla="*/ 18 h 48"/>
                <a:gd name="T22" fmla="*/ 27 w 52"/>
                <a:gd name="T23" fmla="*/ 12 h 48"/>
                <a:gd name="T24" fmla="*/ 52 w 52"/>
                <a:gd name="T25" fmla="*/ 10 h 48"/>
                <a:gd name="T26" fmla="*/ 7 w 52"/>
                <a:gd name="T2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8">
                  <a:moveTo>
                    <a:pt x="7" y="6"/>
                  </a:moveTo>
                  <a:cubicBezTo>
                    <a:pt x="7" y="6"/>
                    <a:pt x="6" y="6"/>
                    <a:pt x="6" y="6"/>
                  </a:cubicBezTo>
                  <a:cubicBezTo>
                    <a:pt x="3" y="6"/>
                    <a:pt x="0" y="9"/>
                    <a:pt x="0" y="13"/>
                  </a:cubicBezTo>
                  <a:cubicBezTo>
                    <a:pt x="0" y="17"/>
                    <a:pt x="3" y="20"/>
                    <a:pt x="6" y="20"/>
                  </a:cubicBezTo>
                  <a:cubicBezTo>
                    <a:pt x="7" y="20"/>
                    <a:pt x="7" y="20"/>
                    <a:pt x="8" y="19"/>
                  </a:cubicBezTo>
                  <a:cubicBezTo>
                    <a:pt x="8" y="20"/>
                    <a:pt x="8" y="20"/>
                    <a:pt x="8" y="20"/>
                  </a:cubicBezTo>
                  <a:cubicBezTo>
                    <a:pt x="6" y="25"/>
                    <a:pt x="6" y="37"/>
                    <a:pt x="6" y="38"/>
                  </a:cubicBezTo>
                  <a:cubicBezTo>
                    <a:pt x="7" y="40"/>
                    <a:pt x="8" y="43"/>
                    <a:pt x="8" y="48"/>
                  </a:cubicBezTo>
                  <a:cubicBezTo>
                    <a:pt x="8" y="48"/>
                    <a:pt x="11" y="46"/>
                    <a:pt x="11" y="44"/>
                  </a:cubicBezTo>
                  <a:cubicBezTo>
                    <a:pt x="11" y="42"/>
                    <a:pt x="11" y="37"/>
                    <a:pt x="12" y="33"/>
                  </a:cubicBezTo>
                  <a:cubicBezTo>
                    <a:pt x="13" y="29"/>
                    <a:pt x="11" y="25"/>
                    <a:pt x="11" y="18"/>
                  </a:cubicBezTo>
                  <a:cubicBezTo>
                    <a:pt x="12" y="18"/>
                    <a:pt x="19" y="14"/>
                    <a:pt x="27" y="12"/>
                  </a:cubicBezTo>
                  <a:cubicBezTo>
                    <a:pt x="34" y="15"/>
                    <a:pt x="46" y="14"/>
                    <a:pt x="52" y="10"/>
                  </a:cubicBezTo>
                  <a:cubicBezTo>
                    <a:pt x="30" y="0"/>
                    <a:pt x="13" y="0"/>
                    <a:pt x="7" y="6"/>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6" name="Freeform 228">
              <a:extLst>
                <a:ext uri="{FF2B5EF4-FFF2-40B4-BE49-F238E27FC236}">
                  <a16:creationId xmlns:a16="http://schemas.microsoft.com/office/drawing/2014/main" id="{96423723-782C-4D68-914E-E738136C6A03}"/>
                </a:ext>
              </a:extLst>
            </p:cNvPr>
            <p:cNvSpPr>
              <a:spLocks/>
            </p:cNvSpPr>
            <p:nvPr/>
          </p:nvSpPr>
          <p:spPr bwMode="auto">
            <a:xfrm>
              <a:off x="19411951" y="1704976"/>
              <a:ext cx="39688" cy="17463"/>
            </a:xfrm>
            <a:custGeom>
              <a:avLst/>
              <a:gdLst>
                <a:gd name="T0" fmla="*/ 11 w 12"/>
                <a:gd name="T1" fmla="*/ 3 h 5"/>
                <a:gd name="T2" fmla="*/ 10 w 12"/>
                <a:gd name="T3" fmla="*/ 5 h 5"/>
                <a:gd name="T4" fmla="*/ 0 w 12"/>
                <a:gd name="T5" fmla="*/ 3 h 5"/>
                <a:gd name="T6" fmla="*/ 1 w 12"/>
                <a:gd name="T7" fmla="*/ 1 h 5"/>
                <a:gd name="T8" fmla="*/ 11 w 12"/>
                <a:gd name="T9" fmla="*/ 3 h 5"/>
              </a:gdLst>
              <a:ahLst/>
              <a:cxnLst>
                <a:cxn ang="0">
                  <a:pos x="T0" y="T1"/>
                </a:cxn>
                <a:cxn ang="0">
                  <a:pos x="T2" y="T3"/>
                </a:cxn>
                <a:cxn ang="0">
                  <a:pos x="T4" y="T5"/>
                </a:cxn>
                <a:cxn ang="0">
                  <a:pos x="T6" y="T7"/>
                </a:cxn>
                <a:cxn ang="0">
                  <a:pos x="T8" y="T9"/>
                </a:cxn>
              </a:cxnLst>
              <a:rect l="0" t="0" r="r" b="b"/>
              <a:pathLst>
                <a:path w="12" h="5">
                  <a:moveTo>
                    <a:pt x="11" y="3"/>
                  </a:moveTo>
                  <a:cubicBezTo>
                    <a:pt x="12" y="4"/>
                    <a:pt x="11" y="5"/>
                    <a:pt x="10" y="5"/>
                  </a:cubicBezTo>
                  <a:cubicBezTo>
                    <a:pt x="10" y="5"/>
                    <a:pt x="7" y="3"/>
                    <a:pt x="0" y="3"/>
                  </a:cubicBezTo>
                  <a:cubicBezTo>
                    <a:pt x="0" y="2"/>
                    <a:pt x="0" y="1"/>
                    <a:pt x="1" y="1"/>
                  </a:cubicBezTo>
                  <a:cubicBezTo>
                    <a:pt x="2" y="0"/>
                    <a:pt x="10" y="1"/>
                    <a:pt x="11" y="3"/>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7" name="Oval 229">
              <a:extLst>
                <a:ext uri="{FF2B5EF4-FFF2-40B4-BE49-F238E27FC236}">
                  <a16:creationId xmlns:a16="http://schemas.microsoft.com/office/drawing/2014/main" id="{A1B68DD9-661F-480D-A36C-775B00A1D585}"/>
                </a:ext>
              </a:extLst>
            </p:cNvPr>
            <p:cNvSpPr>
              <a:spLocks noChangeArrowheads="1"/>
            </p:cNvSpPr>
            <p:nvPr/>
          </p:nvSpPr>
          <p:spPr bwMode="auto">
            <a:xfrm>
              <a:off x="19353213" y="1728788"/>
              <a:ext cx="19050" cy="26988"/>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8" name="Oval 230">
              <a:extLst>
                <a:ext uri="{FF2B5EF4-FFF2-40B4-BE49-F238E27FC236}">
                  <a16:creationId xmlns:a16="http://schemas.microsoft.com/office/drawing/2014/main" id="{7315F497-E406-4848-94F2-5DC9373690B0}"/>
                </a:ext>
              </a:extLst>
            </p:cNvPr>
            <p:cNvSpPr>
              <a:spLocks noChangeArrowheads="1"/>
            </p:cNvSpPr>
            <p:nvPr/>
          </p:nvSpPr>
          <p:spPr bwMode="auto">
            <a:xfrm>
              <a:off x="19419888" y="1725613"/>
              <a:ext cx="19050" cy="25400"/>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9" name="Freeform 231">
              <a:extLst>
                <a:ext uri="{FF2B5EF4-FFF2-40B4-BE49-F238E27FC236}">
                  <a16:creationId xmlns:a16="http://schemas.microsoft.com/office/drawing/2014/main" id="{1E2EC3E6-DDA9-4BA7-8351-E0E1C9CBA70A}"/>
                </a:ext>
              </a:extLst>
            </p:cNvPr>
            <p:cNvSpPr>
              <a:spLocks/>
            </p:cNvSpPr>
            <p:nvPr/>
          </p:nvSpPr>
          <p:spPr bwMode="auto">
            <a:xfrm>
              <a:off x="19356388" y="1798638"/>
              <a:ext cx="76200" cy="52388"/>
            </a:xfrm>
            <a:custGeom>
              <a:avLst/>
              <a:gdLst>
                <a:gd name="T0" fmla="*/ 0 w 23"/>
                <a:gd name="T1" fmla="*/ 0 h 16"/>
                <a:gd name="T2" fmla="*/ 23 w 23"/>
                <a:gd name="T3" fmla="*/ 0 h 16"/>
                <a:gd name="T4" fmla="*/ 0 w 23"/>
                <a:gd name="T5" fmla="*/ 0 h 16"/>
              </a:gdLst>
              <a:ahLst/>
              <a:cxnLst>
                <a:cxn ang="0">
                  <a:pos x="T0" y="T1"/>
                </a:cxn>
                <a:cxn ang="0">
                  <a:pos x="T2" y="T3"/>
                </a:cxn>
                <a:cxn ang="0">
                  <a:pos x="T4" y="T5"/>
                </a:cxn>
              </a:cxnLst>
              <a:rect l="0" t="0" r="r" b="b"/>
              <a:pathLst>
                <a:path w="23" h="16">
                  <a:moveTo>
                    <a:pt x="0" y="0"/>
                  </a:moveTo>
                  <a:cubicBezTo>
                    <a:pt x="5" y="2"/>
                    <a:pt x="12" y="5"/>
                    <a:pt x="23" y="0"/>
                  </a:cubicBezTo>
                  <a:cubicBezTo>
                    <a:pt x="17" y="15"/>
                    <a:pt x="9" y="1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0" name="Freeform 232">
              <a:extLst>
                <a:ext uri="{FF2B5EF4-FFF2-40B4-BE49-F238E27FC236}">
                  <a16:creationId xmlns:a16="http://schemas.microsoft.com/office/drawing/2014/main" id="{60E4C364-7006-48D4-AB5B-3947E62C027E}"/>
                </a:ext>
              </a:extLst>
            </p:cNvPr>
            <p:cNvSpPr>
              <a:spLocks/>
            </p:cNvSpPr>
            <p:nvPr/>
          </p:nvSpPr>
          <p:spPr bwMode="auto">
            <a:xfrm>
              <a:off x="19350038" y="1795463"/>
              <a:ext cx="12700" cy="6350"/>
            </a:xfrm>
            <a:custGeom>
              <a:avLst/>
              <a:gdLst>
                <a:gd name="T0" fmla="*/ 4 w 4"/>
                <a:gd name="T1" fmla="*/ 0 h 2"/>
                <a:gd name="T2" fmla="*/ 2 w 4"/>
                <a:gd name="T3" fmla="*/ 2 h 2"/>
                <a:gd name="T4" fmla="*/ 1 w 4"/>
                <a:gd name="T5" fmla="*/ 2 h 2"/>
                <a:gd name="T6" fmla="*/ 0 w 4"/>
                <a:gd name="T7" fmla="*/ 2 h 2"/>
                <a:gd name="T8" fmla="*/ 0 w 4"/>
                <a:gd name="T9" fmla="*/ 2 h 2"/>
                <a:gd name="T10" fmla="*/ 2 w 4"/>
                <a:gd name="T11" fmla="*/ 1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cubicBezTo>
                    <a:pt x="4" y="1"/>
                    <a:pt x="3" y="1"/>
                    <a:pt x="2" y="2"/>
                  </a:cubicBezTo>
                  <a:cubicBezTo>
                    <a:pt x="1" y="2"/>
                    <a:pt x="1" y="2"/>
                    <a:pt x="1" y="2"/>
                  </a:cubicBezTo>
                  <a:cubicBezTo>
                    <a:pt x="0" y="2"/>
                    <a:pt x="0" y="2"/>
                    <a:pt x="0" y="2"/>
                  </a:cubicBezTo>
                  <a:cubicBezTo>
                    <a:pt x="0" y="2"/>
                    <a:pt x="0" y="2"/>
                    <a:pt x="0" y="2"/>
                  </a:cubicBezTo>
                  <a:cubicBezTo>
                    <a:pt x="0" y="1"/>
                    <a:pt x="1" y="1"/>
                    <a:pt x="2" y="1"/>
                  </a:cubicBezTo>
                  <a:cubicBezTo>
                    <a:pt x="3" y="0"/>
                    <a:pt x="4" y="0"/>
                    <a:pt x="4"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1" name="Freeform 233">
              <a:extLst>
                <a:ext uri="{FF2B5EF4-FFF2-40B4-BE49-F238E27FC236}">
                  <a16:creationId xmlns:a16="http://schemas.microsoft.com/office/drawing/2014/main" id="{14567DC7-C638-4A47-AB2F-A74D84BEEA2F}"/>
                </a:ext>
              </a:extLst>
            </p:cNvPr>
            <p:cNvSpPr>
              <a:spLocks noEditPoints="1"/>
            </p:cNvSpPr>
            <p:nvPr/>
          </p:nvSpPr>
          <p:spPr bwMode="auto">
            <a:xfrm>
              <a:off x="19316701" y="1722438"/>
              <a:ext cx="152400" cy="52388"/>
            </a:xfrm>
            <a:custGeom>
              <a:avLst/>
              <a:gdLst>
                <a:gd name="T0" fmla="*/ 17 w 46"/>
                <a:gd name="T1" fmla="*/ 2 h 16"/>
                <a:gd name="T2" fmla="*/ 20 w 46"/>
                <a:gd name="T3" fmla="*/ 6 h 16"/>
                <a:gd name="T4" fmla="*/ 18 w 46"/>
                <a:gd name="T5" fmla="*/ 11 h 16"/>
                <a:gd name="T6" fmla="*/ 10 w 46"/>
                <a:gd name="T7" fmla="*/ 15 h 16"/>
                <a:gd name="T8" fmla="*/ 7 w 46"/>
                <a:gd name="T9" fmla="*/ 14 h 16"/>
                <a:gd name="T10" fmla="*/ 5 w 46"/>
                <a:gd name="T11" fmla="*/ 2 h 16"/>
                <a:gd name="T12" fmla="*/ 10 w 46"/>
                <a:gd name="T13" fmla="*/ 1 h 16"/>
                <a:gd name="T14" fmla="*/ 27 w 46"/>
                <a:gd name="T15" fmla="*/ 4 h 16"/>
                <a:gd name="T16" fmla="*/ 28 w 46"/>
                <a:gd name="T17" fmla="*/ 3 h 16"/>
                <a:gd name="T18" fmla="*/ 42 w 46"/>
                <a:gd name="T19" fmla="*/ 4 h 16"/>
                <a:gd name="T20" fmla="*/ 42 w 46"/>
                <a:gd name="T21" fmla="*/ 11 h 16"/>
                <a:gd name="T22" fmla="*/ 34 w 46"/>
                <a:gd name="T23" fmla="*/ 15 h 16"/>
                <a:gd name="T24" fmla="*/ 30 w 46"/>
                <a:gd name="T25" fmla="*/ 13 h 16"/>
                <a:gd name="T26" fmla="*/ 29 w 46"/>
                <a:gd name="T27" fmla="*/ 13 h 16"/>
                <a:gd name="T28" fmla="*/ 26 w 46"/>
                <a:gd name="T29" fmla="*/ 6 h 16"/>
                <a:gd name="T30" fmla="*/ 0 w 46"/>
                <a:gd name="T31" fmla="*/ 4 h 16"/>
                <a:gd name="T32" fmla="*/ 1 w 46"/>
                <a:gd name="T33" fmla="*/ 5 h 16"/>
                <a:gd name="T34" fmla="*/ 2 w 46"/>
                <a:gd name="T35" fmla="*/ 8 h 16"/>
                <a:gd name="T36" fmla="*/ 4 w 46"/>
                <a:gd name="T37" fmla="*/ 13 h 16"/>
                <a:gd name="T38" fmla="*/ 5 w 46"/>
                <a:gd name="T39" fmla="*/ 14 h 16"/>
                <a:gd name="T40" fmla="*/ 10 w 46"/>
                <a:gd name="T41" fmla="*/ 16 h 16"/>
                <a:gd name="T42" fmla="*/ 21 w 46"/>
                <a:gd name="T43" fmla="*/ 8 h 16"/>
                <a:gd name="T44" fmla="*/ 23 w 46"/>
                <a:gd name="T45" fmla="*/ 5 h 16"/>
                <a:gd name="T46" fmla="*/ 25 w 46"/>
                <a:gd name="T47" fmla="*/ 8 h 16"/>
                <a:gd name="T48" fmla="*/ 30 w 46"/>
                <a:gd name="T49" fmla="*/ 15 h 16"/>
                <a:gd name="T50" fmla="*/ 41 w 46"/>
                <a:gd name="T51" fmla="*/ 14 h 16"/>
                <a:gd name="T52" fmla="*/ 43 w 46"/>
                <a:gd name="T53" fmla="*/ 12 h 16"/>
                <a:gd name="T54" fmla="*/ 46 w 46"/>
                <a:gd name="T55" fmla="*/ 4 h 16"/>
                <a:gd name="T56" fmla="*/ 44 w 46"/>
                <a:gd name="T57" fmla="*/ 1 h 16"/>
                <a:gd name="T58" fmla="*/ 32 w 46"/>
                <a:gd name="T59" fmla="*/ 1 h 16"/>
                <a:gd name="T60" fmla="*/ 23 w 46"/>
                <a:gd name="T61" fmla="*/ 2 h 16"/>
                <a:gd name="T62" fmla="*/ 15 w 46"/>
                <a:gd name="T63" fmla="*/ 1 h 16"/>
                <a:gd name="T64" fmla="*/ 2 w 46"/>
                <a:gd name="T6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16">
                  <a:moveTo>
                    <a:pt x="10" y="1"/>
                  </a:moveTo>
                  <a:cubicBezTo>
                    <a:pt x="12" y="1"/>
                    <a:pt x="14" y="1"/>
                    <a:pt x="17" y="2"/>
                  </a:cubicBezTo>
                  <a:cubicBezTo>
                    <a:pt x="18" y="3"/>
                    <a:pt x="19" y="3"/>
                    <a:pt x="19" y="4"/>
                  </a:cubicBezTo>
                  <a:cubicBezTo>
                    <a:pt x="20" y="5"/>
                    <a:pt x="20" y="5"/>
                    <a:pt x="20" y="6"/>
                  </a:cubicBezTo>
                  <a:cubicBezTo>
                    <a:pt x="20" y="7"/>
                    <a:pt x="19" y="9"/>
                    <a:pt x="19" y="10"/>
                  </a:cubicBezTo>
                  <a:cubicBezTo>
                    <a:pt x="19" y="10"/>
                    <a:pt x="18" y="11"/>
                    <a:pt x="18" y="11"/>
                  </a:cubicBezTo>
                  <a:cubicBezTo>
                    <a:pt x="17" y="14"/>
                    <a:pt x="14" y="15"/>
                    <a:pt x="12" y="15"/>
                  </a:cubicBezTo>
                  <a:cubicBezTo>
                    <a:pt x="10" y="15"/>
                    <a:pt x="10" y="15"/>
                    <a:pt x="10" y="15"/>
                  </a:cubicBezTo>
                  <a:cubicBezTo>
                    <a:pt x="9" y="15"/>
                    <a:pt x="9" y="15"/>
                    <a:pt x="9" y="15"/>
                  </a:cubicBezTo>
                  <a:cubicBezTo>
                    <a:pt x="8" y="15"/>
                    <a:pt x="7" y="15"/>
                    <a:pt x="7" y="14"/>
                  </a:cubicBezTo>
                  <a:cubicBezTo>
                    <a:pt x="5" y="14"/>
                    <a:pt x="5" y="13"/>
                    <a:pt x="4" y="11"/>
                  </a:cubicBezTo>
                  <a:cubicBezTo>
                    <a:pt x="3" y="9"/>
                    <a:pt x="3" y="4"/>
                    <a:pt x="5" y="2"/>
                  </a:cubicBezTo>
                  <a:cubicBezTo>
                    <a:pt x="5" y="2"/>
                    <a:pt x="6" y="2"/>
                    <a:pt x="6" y="2"/>
                  </a:cubicBezTo>
                  <a:cubicBezTo>
                    <a:pt x="7" y="2"/>
                    <a:pt x="9" y="1"/>
                    <a:pt x="10" y="1"/>
                  </a:cubicBezTo>
                  <a:close/>
                  <a:moveTo>
                    <a:pt x="26" y="6"/>
                  </a:moveTo>
                  <a:cubicBezTo>
                    <a:pt x="26" y="5"/>
                    <a:pt x="26" y="4"/>
                    <a:pt x="27" y="4"/>
                  </a:cubicBezTo>
                  <a:cubicBezTo>
                    <a:pt x="27" y="3"/>
                    <a:pt x="27" y="3"/>
                    <a:pt x="28" y="3"/>
                  </a:cubicBezTo>
                  <a:cubicBezTo>
                    <a:pt x="28" y="3"/>
                    <a:pt x="28" y="3"/>
                    <a:pt x="28" y="3"/>
                  </a:cubicBezTo>
                  <a:cubicBezTo>
                    <a:pt x="30" y="1"/>
                    <a:pt x="33" y="1"/>
                    <a:pt x="36" y="1"/>
                  </a:cubicBezTo>
                  <a:cubicBezTo>
                    <a:pt x="38" y="1"/>
                    <a:pt x="41" y="2"/>
                    <a:pt x="42" y="4"/>
                  </a:cubicBezTo>
                  <a:cubicBezTo>
                    <a:pt x="43" y="5"/>
                    <a:pt x="42" y="5"/>
                    <a:pt x="43" y="6"/>
                  </a:cubicBezTo>
                  <a:cubicBezTo>
                    <a:pt x="43" y="8"/>
                    <a:pt x="42" y="10"/>
                    <a:pt x="42" y="11"/>
                  </a:cubicBezTo>
                  <a:cubicBezTo>
                    <a:pt x="41" y="14"/>
                    <a:pt x="40" y="15"/>
                    <a:pt x="37" y="15"/>
                  </a:cubicBezTo>
                  <a:cubicBezTo>
                    <a:pt x="36" y="15"/>
                    <a:pt x="35" y="15"/>
                    <a:pt x="34" y="15"/>
                  </a:cubicBezTo>
                  <a:cubicBezTo>
                    <a:pt x="34" y="15"/>
                    <a:pt x="34" y="15"/>
                    <a:pt x="33" y="15"/>
                  </a:cubicBezTo>
                  <a:cubicBezTo>
                    <a:pt x="32" y="15"/>
                    <a:pt x="31" y="14"/>
                    <a:pt x="30" y="13"/>
                  </a:cubicBezTo>
                  <a:cubicBezTo>
                    <a:pt x="29" y="13"/>
                    <a:pt x="29" y="13"/>
                    <a:pt x="29" y="13"/>
                  </a:cubicBezTo>
                  <a:cubicBezTo>
                    <a:pt x="29" y="13"/>
                    <a:pt x="29" y="13"/>
                    <a:pt x="29" y="13"/>
                  </a:cubicBezTo>
                  <a:cubicBezTo>
                    <a:pt x="28" y="12"/>
                    <a:pt x="27" y="10"/>
                    <a:pt x="27" y="8"/>
                  </a:cubicBezTo>
                  <a:cubicBezTo>
                    <a:pt x="27" y="8"/>
                    <a:pt x="26" y="7"/>
                    <a:pt x="26" y="6"/>
                  </a:cubicBezTo>
                  <a:close/>
                  <a:moveTo>
                    <a:pt x="0" y="2"/>
                  </a:moveTo>
                  <a:cubicBezTo>
                    <a:pt x="0" y="4"/>
                    <a:pt x="0" y="4"/>
                    <a:pt x="0" y="4"/>
                  </a:cubicBezTo>
                  <a:cubicBezTo>
                    <a:pt x="0" y="4"/>
                    <a:pt x="0" y="5"/>
                    <a:pt x="1" y="5"/>
                  </a:cubicBezTo>
                  <a:cubicBezTo>
                    <a:pt x="1" y="5"/>
                    <a:pt x="1" y="5"/>
                    <a:pt x="1" y="5"/>
                  </a:cubicBezTo>
                  <a:cubicBezTo>
                    <a:pt x="2" y="5"/>
                    <a:pt x="2" y="6"/>
                    <a:pt x="2" y="7"/>
                  </a:cubicBezTo>
                  <a:cubicBezTo>
                    <a:pt x="2" y="7"/>
                    <a:pt x="2" y="7"/>
                    <a:pt x="2" y="8"/>
                  </a:cubicBezTo>
                  <a:cubicBezTo>
                    <a:pt x="2" y="8"/>
                    <a:pt x="2" y="9"/>
                    <a:pt x="3" y="10"/>
                  </a:cubicBezTo>
                  <a:cubicBezTo>
                    <a:pt x="3" y="11"/>
                    <a:pt x="3" y="12"/>
                    <a:pt x="4" y="13"/>
                  </a:cubicBezTo>
                  <a:cubicBezTo>
                    <a:pt x="4" y="13"/>
                    <a:pt x="4" y="13"/>
                    <a:pt x="4" y="14"/>
                  </a:cubicBezTo>
                  <a:cubicBezTo>
                    <a:pt x="4" y="14"/>
                    <a:pt x="4" y="14"/>
                    <a:pt x="5" y="14"/>
                  </a:cubicBezTo>
                  <a:cubicBezTo>
                    <a:pt x="5" y="14"/>
                    <a:pt x="5" y="14"/>
                    <a:pt x="6" y="15"/>
                  </a:cubicBezTo>
                  <a:cubicBezTo>
                    <a:pt x="7" y="15"/>
                    <a:pt x="8" y="16"/>
                    <a:pt x="10" y="16"/>
                  </a:cubicBezTo>
                  <a:cubicBezTo>
                    <a:pt x="12" y="16"/>
                    <a:pt x="14" y="16"/>
                    <a:pt x="16" y="15"/>
                  </a:cubicBezTo>
                  <a:cubicBezTo>
                    <a:pt x="18" y="13"/>
                    <a:pt x="20" y="10"/>
                    <a:pt x="21" y="8"/>
                  </a:cubicBezTo>
                  <a:cubicBezTo>
                    <a:pt x="21" y="7"/>
                    <a:pt x="21" y="7"/>
                    <a:pt x="21" y="7"/>
                  </a:cubicBezTo>
                  <a:cubicBezTo>
                    <a:pt x="21" y="6"/>
                    <a:pt x="22" y="5"/>
                    <a:pt x="23" y="5"/>
                  </a:cubicBezTo>
                  <a:cubicBezTo>
                    <a:pt x="24" y="5"/>
                    <a:pt x="24" y="5"/>
                    <a:pt x="25" y="7"/>
                  </a:cubicBezTo>
                  <a:cubicBezTo>
                    <a:pt x="25" y="7"/>
                    <a:pt x="25" y="7"/>
                    <a:pt x="25" y="8"/>
                  </a:cubicBezTo>
                  <a:cubicBezTo>
                    <a:pt x="26" y="9"/>
                    <a:pt x="26" y="11"/>
                    <a:pt x="27" y="12"/>
                  </a:cubicBezTo>
                  <a:cubicBezTo>
                    <a:pt x="28" y="13"/>
                    <a:pt x="29" y="14"/>
                    <a:pt x="30" y="15"/>
                  </a:cubicBezTo>
                  <a:cubicBezTo>
                    <a:pt x="32" y="16"/>
                    <a:pt x="34" y="16"/>
                    <a:pt x="36" y="16"/>
                  </a:cubicBezTo>
                  <a:cubicBezTo>
                    <a:pt x="38" y="16"/>
                    <a:pt x="40" y="15"/>
                    <a:pt x="41" y="14"/>
                  </a:cubicBezTo>
                  <a:cubicBezTo>
                    <a:pt x="42" y="14"/>
                    <a:pt x="41" y="14"/>
                    <a:pt x="42" y="14"/>
                  </a:cubicBezTo>
                  <a:cubicBezTo>
                    <a:pt x="42" y="13"/>
                    <a:pt x="43" y="13"/>
                    <a:pt x="43" y="12"/>
                  </a:cubicBezTo>
                  <a:cubicBezTo>
                    <a:pt x="44" y="10"/>
                    <a:pt x="44" y="7"/>
                    <a:pt x="44" y="6"/>
                  </a:cubicBezTo>
                  <a:cubicBezTo>
                    <a:pt x="45" y="4"/>
                    <a:pt x="46" y="5"/>
                    <a:pt x="46" y="4"/>
                  </a:cubicBezTo>
                  <a:cubicBezTo>
                    <a:pt x="46" y="4"/>
                    <a:pt x="46" y="2"/>
                    <a:pt x="46" y="2"/>
                  </a:cubicBezTo>
                  <a:cubicBezTo>
                    <a:pt x="45" y="1"/>
                    <a:pt x="44" y="1"/>
                    <a:pt x="44" y="1"/>
                  </a:cubicBezTo>
                  <a:cubicBezTo>
                    <a:pt x="39" y="1"/>
                    <a:pt x="39" y="1"/>
                    <a:pt x="39" y="1"/>
                  </a:cubicBezTo>
                  <a:cubicBezTo>
                    <a:pt x="36" y="0"/>
                    <a:pt x="34" y="0"/>
                    <a:pt x="32" y="1"/>
                  </a:cubicBezTo>
                  <a:cubicBezTo>
                    <a:pt x="29" y="1"/>
                    <a:pt x="28" y="1"/>
                    <a:pt x="26" y="2"/>
                  </a:cubicBezTo>
                  <a:cubicBezTo>
                    <a:pt x="25" y="2"/>
                    <a:pt x="24" y="2"/>
                    <a:pt x="23" y="2"/>
                  </a:cubicBezTo>
                  <a:cubicBezTo>
                    <a:pt x="21" y="2"/>
                    <a:pt x="20" y="2"/>
                    <a:pt x="18" y="1"/>
                  </a:cubicBezTo>
                  <a:cubicBezTo>
                    <a:pt x="17" y="1"/>
                    <a:pt x="16" y="1"/>
                    <a:pt x="15" y="1"/>
                  </a:cubicBezTo>
                  <a:cubicBezTo>
                    <a:pt x="12" y="0"/>
                    <a:pt x="10" y="1"/>
                    <a:pt x="8" y="1"/>
                  </a:cubicBezTo>
                  <a:cubicBezTo>
                    <a:pt x="2" y="1"/>
                    <a:pt x="2" y="1"/>
                    <a:pt x="2" y="1"/>
                  </a:cubicBezTo>
                  <a:cubicBezTo>
                    <a:pt x="1" y="1"/>
                    <a:pt x="0" y="1"/>
                    <a:pt x="0" y="2"/>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2" name="Freeform 234">
              <a:extLst>
                <a:ext uri="{FF2B5EF4-FFF2-40B4-BE49-F238E27FC236}">
                  <a16:creationId xmlns:a16="http://schemas.microsoft.com/office/drawing/2014/main" id="{0CCC3F31-F02C-4AB9-9C8A-99D0A817D2CA}"/>
                </a:ext>
              </a:extLst>
            </p:cNvPr>
            <p:cNvSpPr>
              <a:spLocks/>
            </p:cNvSpPr>
            <p:nvPr/>
          </p:nvSpPr>
          <p:spPr bwMode="auto">
            <a:xfrm>
              <a:off x="19216688" y="2073276"/>
              <a:ext cx="325438" cy="192088"/>
            </a:xfrm>
            <a:custGeom>
              <a:avLst/>
              <a:gdLst>
                <a:gd name="T0" fmla="*/ 92 w 98"/>
                <a:gd name="T1" fmla="*/ 55 h 58"/>
                <a:gd name="T2" fmla="*/ 89 w 98"/>
                <a:gd name="T3" fmla="*/ 58 h 58"/>
                <a:gd name="T4" fmla="*/ 10 w 98"/>
                <a:gd name="T5" fmla="*/ 58 h 58"/>
                <a:gd name="T6" fmla="*/ 7 w 98"/>
                <a:gd name="T7" fmla="*/ 55 h 58"/>
                <a:gd name="T8" fmla="*/ 0 w 98"/>
                <a:gd name="T9" fmla="*/ 3 h 58"/>
                <a:gd name="T10" fmla="*/ 4 w 98"/>
                <a:gd name="T11" fmla="*/ 0 h 58"/>
                <a:gd name="T12" fmla="*/ 95 w 98"/>
                <a:gd name="T13" fmla="*/ 0 h 58"/>
                <a:gd name="T14" fmla="*/ 98 w 98"/>
                <a:gd name="T15" fmla="*/ 3 h 58"/>
                <a:gd name="T16" fmla="*/ 92 w 9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8">
                  <a:moveTo>
                    <a:pt x="92" y="55"/>
                  </a:moveTo>
                  <a:cubicBezTo>
                    <a:pt x="92" y="57"/>
                    <a:pt x="90" y="58"/>
                    <a:pt x="89" y="58"/>
                  </a:cubicBezTo>
                  <a:cubicBezTo>
                    <a:pt x="10" y="58"/>
                    <a:pt x="10" y="58"/>
                    <a:pt x="10" y="58"/>
                  </a:cubicBezTo>
                  <a:cubicBezTo>
                    <a:pt x="8" y="58"/>
                    <a:pt x="7" y="57"/>
                    <a:pt x="7" y="55"/>
                  </a:cubicBezTo>
                  <a:cubicBezTo>
                    <a:pt x="0" y="3"/>
                    <a:pt x="0" y="3"/>
                    <a:pt x="0" y="3"/>
                  </a:cubicBezTo>
                  <a:cubicBezTo>
                    <a:pt x="0" y="1"/>
                    <a:pt x="2" y="0"/>
                    <a:pt x="4" y="0"/>
                  </a:cubicBezTo>
                  <a:cubicBezTo>
                    <a:pt x="95" y="0"/>
                    <a:pt x="95" y="0"/>
                    <a:pt x="95" y="0"/>
                  </a:cubicBezTo>
                  <a:cubicBezTo>
                    <a:pt x="97" y="0"/>
                    <a:pt x="98" y="1"/>
                    <a:pt x="98" y="3"/>
                  </a:cubicBezTo>
                  <a:lnTo>
                    <a:pt x="92" y="55"/>
                  </a:lnTo>
                  <a:close/>
                </a:path>
              </a:pathLst>
            </a:custGeom>
            <a:solidFill>
              <a:srgbClr val="D4D4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3" name="Rectangle 235">
              <a:extLst>
                <a:ext uri="{FF2B5EF4-FFF2-40B4-BE49-F238E27FC236}">
                  <a16:creationId xmlns:a16="http://schemas.microsoft.com/office/drawing/2014/main" id="{1387C51B-9F92-40B8-86F1-4C73A38123B9}"/>
                </a:ext>
              </a:extLst>
            </p:cNvPr>
            <p:cNvSpPr>
              <a:spLocks noChangeArrowheads="1"/>
            </p:cNvSpPr>
            <p:nvPr/>
          </p:nvSpPr>
          <p:spPr bwMode="auto">
            <a:xfrm>
              <a:off x="19237326" y="2265363"/>
              <a:ext cx="284163" cy="15875"/>
            </a:xfrm>
            <a:prstGeom prst="rect">
              <a:avLst/>
            </a:prstGeom>
            <a:solidFill>
              <a:srgbClr val="C4C4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4" name="Oval 236">
              <a:extLst>
                <a:ext uri="{FF2B5EF4-FFF2-40B4-BE49-F238E27FC236}">
                  <a16:creationId xmlns:a16="http://schemas.microsoft.com/office/drawing/2014/main" id="{878A282F-C5AE-4355-BBF3-2876845D6882}"/>
                </a:ext>
              </a:extLst>
            </p:cNvPr>
            <p:cNvSpPr>
              <a:spLocks noChangeArrowheads="1"/>
            </p:cNvSpPr>
            <p:nvPr/>
          </p:nvSpPr>
          <p:spPr bwMode="auto">
            <a:xfrm>
              <a:off x="19362738" y="2152651"/>
              <a:ext cx="36513" cy="36513"/>
            </a:xfrm>
            <a:prstGeom prst="ellipse">
              <a:avLst/>
            </a:prstGeom>
            <a:solidFill>
              <a:srgbClr val="C4C4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
        <p:nvSpPr>
          <p:cNvPr id="95" name="Freeform 6">
            <a:extLst>
              <a:ext uri="{FF2B5EF4-FFF2-40B4-BE49-F238E27FC236}">
                <a16:creationId xmlns:a16="http://schemas.microsoft.com/office/drawing/2014/main" id="{8B44935C-D492-47AA-BE27-440D5394CA1C}"/>
              </a:ext>
            </a:extLst>
          </p:cNvPr>
          <p:cNvSpPr>
            <a:spLocks noChangeArrowheads="1"/>
          </p:cNvSpPr>
          <p:nvPr/>
        </p:nvSpPr>
        <p:spPr bwMode="auto">
          <a:xfrm>
            <a:off x="190501" y="0"/>
            <a:ext cx="3007519" cy="3429000"/>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2"/>
          </a:solidFill>
          <a:ln>
            <a:noFill/>
          </a:ln>
          <a:effectLst/>
        </p:spPr>
        <p:txBody>
          <a:bodyPr anchor="ctr"/>
          <a:lstStyle/>
          <a:p>
            <a:pPr defTabSz="914355">
              <a:defRPr/>
            </a:pPr>
            <a:endParaRPr lang="en-US" sz="8300">
              <a:solidFill>
                <a:schemeClr val="bg1">
                  <a:lumMod val="85000"/>
                </a:schemeClr>
              </a:solidFill>
            </a:endParaRPr>
          </a:p>
        </p:txBody>
      </p:sp>
      <p:pic>
        <p:nvPicPr>
          <p:cNvPr id="96" name="Picture 183">
            <a:extLst>
              <a:ext uri="{FF2B5EF4-FFF2-40B4-BE49-F238E27FC236}">
                <a16:creationId xmlns:a16="http://schemas.microsoft.com/office/drawing/2014/main" id="{94792F0C-17E5-4395-80EC-DABA0D0121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52835" y="-759284"/>
            <a:ext cx="1482851" cy="3007520"/>
          </a:xfrm>
          <a:prstGeom prst="rect">
            <a:avLst/>
          </a:prstGeom>
        </p:spPr>
      </p:pic>
      <p:grpSp>
        <p:nvGrpSpPr>
          <p:cNvPr id="97" name="Group 184">
            <a:extLst>
              <a:ext uri="{FF2B5EF4-FFF2-40B4-BE49-F238E27FC236}">
                <a16:creationId xmlns:a16="http://schemas.microsoft.com/office/drawing/2014/main" id="{69A17A4D-BB52-430A-A613-25FAEF045774}"/>
              </a:ext>
            </a:extLst>
          </p:cNvPr>
          <p:cNvGrpSpPr/>
          <p:nvPr/>
        </p:nvGrpSpPr>
        <p:grpSpPr>
          <a:xfrm>
            <a:off x="571501" y="2936940"/>
            <a:ext cx="2206560" cy="2206560"/>
            <a:chOff x="24266" y="8229600"/>
            <a:chExt cx="5452844" cy="5452844"/>
          </a:xfrm>
        </p:grpSpPr>
        <p:pic>
          <p:nvPicPr>
            <p:cNvPr id="98" name="Picture 185">
              <a:extLst>
                <a:ext uri="{FF2B5EF4-FFF2-40B4-BE49-F238E27FC236}">
                  <a16:creationId xmlns:a16="http://schemas.microsoft.com/office/drawing/2014/main" id="{59EF65DB-1F83-4C11-BA1C-7836A4AA3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66" y="8229600"/>
              <a:ext cx="5452844" cy="5452844"/>
            </a:xfrm>
            <a:prstGeom prst="rect">
              <a:avLst/>
            </a:prstGeom>
          </p:spPr>
        </p:pic>
        <p:sp>
          <p:nvSpPr>
            <p:cNvPr id="99" name="Rectangle 139">
              <a:extLst>
                <a:ext uri="{FF2B5EF4-FFF2-40B4-BE49-F238E27FC236}">
                  <a16:creationId xmlns:a16="http://schemas.microsoft.com/office/drawing/2014/main" id="{F73884C6-9C55-4493-98CC-3D5A54EB08FB}"/>
                </a:ext>
              </a:extLst>
            </p:cNvPr>
            <p:cNvSpPr/>
            <p:nvPr/>
          </p:nvSpPr>
          <p:spPr>
            <a:xfrm>
              <a:off x="1314029" y="8995646"/>
              <a:ext cx="3019661" cy="3020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sp>
          <p:nvSpPr>
            <p:cNvPr id="100" name="Freeform 191">
              <a:extLst>
                <a:ext uri="{FF2B5EF4-FFF2-40B4-BE49-F238E27FC236}">
                  <a16:creationId xmlns:a16="http://schemas.microsoft.com/office/drawing/2014/main" id="{867AFF32-C8C5-41E0-95AC-1C6CC0900C29}"/>
                </a:ext>
              </a:extLst>
            </p:cNvPr>
            <p:cNvSpPr>
              <a:spLocks noEditPoints="1"/>
            </p:cNvSpPr>
            <p:nvPr/>
          </p:nvSpPr>
          <p:spPr bwMode="auto">
            <a:xfrm>
              <a:off x="2213156" y="9905028"/>
              <a:ext cx="1261881" cy="1372572"/>
            </a:xfrm>
            <a:custGeom>
              <a:avLst/>
              <a:gdLst>
                <a:gd name="T0" fmla="*/ 34 w 57"/>
                <a:gd name="T1" fmla="*/ 0 h 62"/>
                <a:gd name="T2" fmla="*/ 32 w 57"/>
                <a:gd name="T3" fmla="*/ 10 h 62"/>
                <a:gd name="T4" fmla="*/ 30 w 57"/>
                <a:gd name="T5" fmla="*/ 25 h 62"/>
                <a:gd name="T6" fmla="*/ 28 w 57"/>
                <a:gd name="T7" fmla="*/ 25 h 62"/>
                <a:gd name="T8" fmla="*/ 24 w 57"/>
                <a:gd name="T9" fmla="*/ 25 h 62"/>
                <a:gd name="T10" fmla="*/ 24 w 57"/>
                <a:gd name="T11" fmla="*/ 2 h 62"/>
                <a:gd name="T12" fmla="*/ 1 w 57"/>
                <a:gd name="T13" fmla="*/ 0 h 62"/>
                <a:gd name="T14" fmla="*/ 0 w 57"/>
                <a:gd name="T15" fmla="*/ 10 h 62"/>
                <a:gd name="T16" fmla="*/ 0 w 57"/>
                <a:gd name="T17" fmla="*/ 28 h 62"/>
                <a:gd name="T18" fmla="*/ 8 w 57"/>
                <a:gd name="T19" fmla="*/ 60 h 62"/>
                <a:gd name="T20" fmla="*/ 27 w 57"/>
                <a:gd name="T21" fmla="*/ 62 h 62"/>
                <a:gd name="T22" fmla="*/ 30 w 57"/>
                <a:gd name="T23" fmla="*/ 62 h 62"/>
                <a:gd name="T24" fmla="*/ 48 w 57"/>
                <a:gd name="T25" fmla="*/ 60 h 62"/>
                <a:gd name="T26" fmla="*/ 56 w 57"/>
                <a:gd name="T27" fmla="*/ 28 h 62"/>
                <a:gd name="T28" fmla="*/ 57 w 57"/>
                <a:gd name="T29" fmla="*/ 10 h 62"/>
                <a:gd name="T30" fmla="*/ 55 w 57"/>
                <a:gd name="T31" fmla="*/ 0 h 62"/>
                <a:gd name="T32" fmla="*/ 21 w 57"/>
                <a:gd name="T33" fmla="*/ 4 h 62"/>
                <a:gd name="T34" fmla="*/ 3 w 57"/>
                <a:gd name="T35" fmla="*/ 9 h 62"/>
                <a:gd name="T36" fmla="*/ 10 w 57"/>
                <a:gd name="T37" fmla="*/ 48 h 62"/>
                <a:gd name="T38" fmla="*/ 3 w 57"/>
                <a:gd name="T39" fmla="*/ 12 h 62"/>
                <a:gd name="T40" fmla="*/ 10 w 57"/>
                <a:gd name="T41" fmla="*/ 48 h 62"/>
                <a:gd name="T42" fmla="*/ 12 w 57"/>
                <a:gd name="T43" fmla="*/ 59 h 62"/>
                <a:gd name="T44" fmla="*/ 25 w 57"/>
                <a:gd name="T45" fmla="*/ 54 h 62"/>
                <a:gd name="T46" fmla="*/ 25 w 57"/>
                <a:gd name="T47" fmla="*/ 43 h 62"/>
                <a:gd name="T48" fmla="*/ 13 w 57"/>
                <a:gd name="T49" fmla="*/ 50 h 62"/>
                <a:gd name="T50" fmla="*/ 21 w 57"/>
                <a:gd name="T51" fmla="*/ 12 h 62"/>
                <a:gd name="T52" fmla="*/ 22 w 57"/>
                <a:gd name="T53" fmla="*/ 29 h 62"/>
                <a:gd name="T54" fmla="*/ 25 w 57"/>
                <a:gd name="T55" fmla="*/ 36 h 62"/>
                <a:gd name="T56" fmla="*/ 31 w 57"/>
                <a:gd name="T57" fmla="*/ 29 h 62"/>
                <a:gd name="T58" fmla="*/ 36 w 57"/>
                <a:gd name="T59" fmla="*/ 27 h 62"/>
                <a:gd name="T60" fmla="*/ 43 w 57"/>
                <a:gd name="T61" fmla="*/ 12 h 62"/>
                <a:gd name="T62" fmla="*/ 31 w 57"/>
                <a:gd name="T63" fmla="*/ 50 h 62"/>
                <a:gd name="T64" fmla="*/ 25 w 57"/>
                <a:gd name="T65" fmla="*/ 43 h 62"/>
                <a:gd name="T66" fmla="*/ 31 w 57"/>
                <a:gd name="T67" fmla="*/ 59 h 62"/>
                <a:gd name="T68" fmla="*/ 45 w 57"/>
                <a:gd name="T69" fmla="*/ 54 h 62"/>
                <a:gd name="T70" fmla="*/ 53 w 57"/>
                <a:gd name="T71" fmla="*/ 27 h 62"/>
                <a:gd name="T72" fmla="*/ 46 w 57"/>
                <a:gd name="T73" fmla="*/ 12 h 62"/>
                <a:gd name="T74" fmla="*/ 53 w 57"/>
                <a:gd name="T75" fmla="*/ 27 h 62"/>
                <a:gd name="T76" fmla="*/ 36 w 57"/>
                <a:gd name="T77" fmla="*/ 9 h 62"/>
                <a:gd name="T78" fmla="*/ 53 w 57"/>
                <a:gd name="T7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62">
                  <a:moveTo>
                    <a:pt x="55" y="0"/>
                  </a:moveTo>
                  <a:cubicBezTo>
                    <a:pt x="34" y="0"/>
                    <a:pt x="34" y="0"/>
                    <a:pt x="34" y="0"/>
                  </a:cubicBezTo>
                  <a:cubicBezTo>
                    <a:pt x="33" y="0"/>
                    <a:pt x="32" y="1"/>
                    <a:pt x="32" y="2"/>
                  </a:cubicBezTo>
                  <a:cubicBezTo>
                    <a:pt x="32" y="10"/>
                    <a:pt x="32" y="10"/>
                    <a:pt x="32" y="10"/>
                  </a:cubicBezTo>
                  <a:cubicBezTo>
                    <a:pt x="32" y="25"/>
                    <a:pt x="32" y="25"/>
                    <a:pt x="32" y="25"/>
                  </a:cubicBezTo>
                  <a:cubicBezTo>
                    <a:pt x="30" y="25"/>
                    <a:pt x="30" y="25"/>
                    <a:pt x="30" y="25"/>
                  </a:cubicBezTo>
                  <a:cubicBezTo>
                    <a:pt x="28" y="25"/>
                    <a:pt x="28" y="25"/>
                    <a:pt x="28" y="25"/>
                  </a:cubicBezTo>
                  <a:cubicBezTo>
                    <a:pt x="28" y="25"/>
                    <a:pt x="28" y="25"/>
                    <a:pt x="28" y="25"/>
                  </a:cubicBezTo>
                  <a:cubicBezTo>
                    <a:pt x="27" y="25"/>
                    <a:pt x="27" y="25"/>
                    <a:pt x="27" y="25"/>
                  </a:cubicBezTo>
                  <a:cubicBezTo>
                    <a:pt x="24" y="25"/>
                    <a:pt x="24" y="25"/>
                    <a:pt x="24" y="25"/>
                  </a:cubicBezTo>
                  <a:cubicBezTo>
                    <a:pt x="24" y="10"/>
                    <a:pt x="24" y="10"/>
                    <a:pt x="24" y="10"/>
                  </a:cubicBezTo>
                  <a:cubicBezTo>
                    <a:pt x="24" y="2"/>
                    <a:pt x="24" y="2"/>
                    <a:pt x="24" y="2"/>
                  </a:cubicBezTo>
                  <a:cubicBezTo>
                    <a:pt x="24" y="1"/>
                    <a:pt x="23" y="0"/>
                    <a:pt x="22" y="0"/>
                  </a:cubicBezTo>
                  <a:cubicBezTo>
                    <a:pt x="1" y="0"/>
                    <a:pt x="1" y="0"/>
                    <a:pt x="1" y="0"/>
                  </a:cubicBezTo>
                  <a:cubicBezTo>
                    <a:pt x="1" y="0"/>
                    <a:pt x="0" y="1"/>
                    <a:pt x="0" y="2"/>
                  </a:cubicBezTo>
                  <a:cubicBezTo>
                    <a:pt x="0" y="10"/>
                    <a:pt x="0" y="10"/>
                    <a:pt x="0" y="10"/>
                  </a:cubicBezTo>
                  <a:cubicBezTo>
                    <a:pt x="0" y="27"/>
                    <a:pt x="0" y="27"/>
                    <a:pt x="0" y="27"/>
                  </a:cubicBezTo>
                  <a:cubicBezTo>
                    <a:pt x="0" y="27"/>
                    <a:pt x="0" y="27"/>
                    <a:pt x="0" y="28"/>
                  </a:cubicBezTo>
                  <a:cubicBezTo>
                    <a:pt x="8" y="52"/>
                    <a:pt x="8" y="52"/>
                    <a:pt x="8" y="52"/>
                  </a:cubicBezTo>
                  <a:cubicBezTo>
                    <a:pt x="8" y="60"/>
                    <a:pt x="8" y="60"/>
                    <a:pt x="8" y="60"/>
                  </a:cubicBezTo>
                  <a:cubicBezTo>
                    <a:pt x="8" y="61"/>
                    <a:pt x="9" y="62"/>
                    <a:pt x="10" y="62"/>
                  </a:cubicBezTo>
                  <a:cubicBezTo>
                    <a:pt x="27" y="62"/>
                    <a:pt x="27" y="62"/>
                    <a:pt x="27" y="62"/>
                  </a:cubicBezTo>
                  <a:cubicBezTo>
                    <a:pt x="27" y="62"/>
                    <a:pt x="28" y="62"/>
                    <a:pt x="28" y="61"/>
                  </a:cubicBezTo>
                  <a:cubicBezTo>
                    <a:pt x="28" y="62"/>
                    <a:pt x="29" y="62"/>
                    <a:pt x="30" y="62"/>
                  </a:cubicBezTo>
                  <a:cubicBezTo>
                    <a:pt x="46" y="62"/>
                    <a:pt x="46" y="62"/>
                    <a:pt x="46" y="62"/>
                  </a:cubicBezTo>
                  <a:cubicBezTo>
                    <a:pt x="47" y="62"/>
                    <a:pt x="48" y="61"/>
                    <a:pt x="48" y="60"/>
                  </a:cubicBezTo>
                  <a:cubicBezTo>
                    <a:pt x="48" y="52"/>
                    <a:pt x="48" y="52"/>
                    <a:pt x="48" y="52"/>
                  </a:cubicBezTo>
                  <a:cubicBezTo>
                    <a:pt x="56" y="28"/>
                    <a:pt x="56" y="28"/>
                    <a:pt x="56" y="28"/>
                  </a:cubicBezTo>
                  <a:cubicBezTo>
                    <a:pt x="56" y="27"/>
                    <a:pt x="57" y="27"/>
                    <a:pt x="57" y="27"/>
                  </a:cubicBezTo>
                  <a:cubicBezTo>
                    <a:pt x="57" y="10"/>
                    <a:pt x="57" y="10"/>
                    <a:pt x="57" y="10"/>
                  </a:cubicBezTo>
                  <a:cubicBezTo>
                    <a:pt x="57" y="2"/>
                    <a:pt x="57" y="2"/>
                    <a:pt x="57" y="2"/>
                  </a:cubicBezTo>
                  <a:cubicBezTo>
                    <a:pt x="57" y="1"/>
                    <a:pt x="56" y="0"/>
                    <a:pt x="55" y="0"/>
                  </a:cubicBezTo>
                  <a:close/>
                  <a:moveTo>
                    <a:pt x="3" y="4"/>
                  </a:moveTo>
                  <a:cubicBezTo>
                    <a:pt x="21" y="4"/>
                    <a:pt x="21" y="4"/>
                    <a:pt x="21" y="4"/>
                  </a:cubicBezTo>
                  <a:cubicBezTo>
                    <a:pt x="21" y="9"/>
                    <a:pt x="21" y="9"/>
                    <a:pt x="21" y="9"/>
                  </a:cubicBezTo>
                  <a:cubicBezTo>
                    <a:pt x="3" y="9"/>
                    <a:pt x="3" y="9"/>
                    <a:pt x="3" y="9"/>
                  </a:cubicBezTo>
                  <a:lnTo>
                    <a:pt x="3" y="4"/>
                  </a:lnTo>
                  <a:close/>
                  <a:moveTo>
                    <a:pt x="10" y="48"/>
                  </a:moveTo>
                  <a:cubicBezTo>
                    <a:pt x="3" y="27"/>
                    <a:pt x="3" y="27"/>
                    <a:pt x="3" y="27"/>
                  </a:cubicBezTo>
                  <a:cubicBezTo>
                    <a:pt x="3" y="12"/>
                    <a:pt x="3" y="12"/>
                    <a:pt x="3" y="12"/>
                  </a:cubicBezTo>
                  <a:cubicBezTo>
                    <a:pt x="10" y="12"/>
                    <a:pt x="10" y="12"/>
                    <a:pt x="10" y="12"/>
                  </a:cubicBezTo>
                  <a:lnTo>
                    <a:pt x="10" y="48"/>
                  </a:lnTo>
                  <a:close/>
                  <a:moveTo>
                    <a:pt x="25" y="59"/>
                  </a:moveTo>
                  <a:cubicBezTo>
                    <a:pt x="12" y="59"/>
                    <a:pt x="12" y="59"/>
                    <a:pt x="12" y="59"/>
                  </a:cubicBezTo>
                  <a:cubicBezTo>
                    <a:pt x="12" y="54"/>
                    <a:pt x="12" y="54"/>
                    <a:pt x="12" y="54"/>
                  </a:cubicBezTo>
                  <a:cubicBezTo>
                    <a:pt x="25" y="54"/>
                    <a:pt x="25" y="54"/>
                    <a:pt x="25" y="54"/>
                  </a:cubicBezTo>
                  <a:lnTo>
                    <a:pt x="25" y="59"/>
                  </a:lnTo>
                  <a:close/>
                  <a:moveTo>
                    <a:pt x="25" y="43"/>
                  </a:moveTo>
                  <a:cubicBezTo>
                    <a:pt x="25" y="50"/>
                    <a:pt x="25" y="50"/>
                    <a:pt x="25" y="50"/>
                  </a:cubicBezTo>
                  <a:cubicBezTo>
                    <a:pt x="13" y="50"/>
                    <a:pt x="13" y="50"/>
                    <a:pt x="13" y="50"/>
                  </a:cubicBezTo>
                  <a:cubicBezTo>
                    <a:pt x="13" y="12"/>
                    <a:pt x="13" y="12"/>
                    <a:pt x="13" y="12"/>
                  </a:cubicBezTo>
                  <a:cubicBezTo>
                    <a:pt x="21" y="12"/>
                    <a:pt x="21" y="12"/>
                    <a:pt x="21" y="12"/>
                  </a:cubicBezTo>
                  <a:cubicBezTo>
                    <a:pt x="21" y="27"/>
                    <a:pt x="21" y="27"/>
                    <a:pt x="21" y="27"/>
                  </a:cubicBezTo>
                  <a:cubicBezTo>
                    <a:pt x="21" y="28"/>
                    <a:pt x="21" y="29"/>
                    <a:pt x="22" y="29"/>
                  </a:cubicBezTo>
                  <a:cubicBezTo>
                    <a:pt x="25" y="29"/>
                    <a:pt x="25" y="29"/>
                    <a:pt x="25" y="29"/>
                  </a:cubicBezTo>
                  <a:cubicBezTo>
                    <a:pt x="25" y="36"/>
                    <a:pt x="25" y="36"/>
                    <a:pt x="25" y="36"/>
                  </a:cubicBezTo>
                  <a:cubicBezTo>
                    <a:pt x="31" y="36"/>
                    <a:pt x="31" y="36"/>
                    <a:pt x="31" y="36"/>
                  </a:cubicBezTo>
                  <a:cubicBezTo>
                    <a:pt x="31" y="29"/>
                    <a:pt x="31" y="29"/>
                    <a:pt x="31" y="29"/>
                  </a:cubicBezTo>
                  <a:cubicBezTo>
                    <a:pt x="34" y="29"/>
                    <a:pt x="34" y="29"/>
                    <a:pt x="34" y="29"/>
                  </a:cubicBezTo>
                  <a:cubicBezTo>
                    <a:pt x="35" y="29"/>
                    <a:pt x="36" y="28"/>
                    <a:pt x="36" y="27"/>
                  </a:cubicBezTo>
                  <a:cubicBezTo>
                    <a:pt x="36" y="12"/>
                    <a:pt x="36" y="12"/>
                    <a:pt x="36" y="12"/>
                  </a:cubicBezTo>
                  <a:cubicBezTo>
                    <a:pt x="43" y="12"/>
                    <a:pt x="43" y="12"/>
                    <a:pt x="43" y="12"/>
                  </a:cubicBezTo>
                  <a:cubicBezTo>
                    <a:pt x="43" y="50"/>
                    <a:pt x="43" y="50"/>
                    <a:pt x="43" y="50"/>
                  </a:cubicBezTo>
                  <a:cubicBezTo>
                    <a:pt x="31" y="50"/>
                    <a:pt x="31" y="50"/>
                    <a:pt x="31" y="50"/>
                  </a:cubicBezTo>
                  <a:cubicBezTo>
                    <a:pt x="31" y="43"/>
                    <a:pt x="31" y="43"/>
                    <a:pt x="31" y="43"/>
                  </a:cubicBezTo>
                  <a:lnTo>
                    <a:pt x="25" y="43"/>
                  </a:lnTo>
                  <a:close/>
                  <a:moveTo>
                    <a:pt x="45" y="59"/>
                  </a:moveTo>
                  <a:cubicBezTo>
                    <a:pt x="31" y="59"/>
                    <a:pt x="31" y="59"/>
                    <a:pt x="31" y="59"/>
                  </a:cubicBezTo>
                  <a:cubicBezTo>
                    <a:pt x="31" y="54"/>
                    <a:pt x="31" y="54"/>
                    <a:pt x="31" y="54"/>
                  </a:cubicBezTo>
                  <a:cubicBezTo>
                    <a:pt x="45" y="54"/>
                    <a:pt x="45" y="54"/>
                    <a:pt x="45" y="54"/>
                  </a:cubicBezTo>
                  <a:lnTo>
                    <a:pt x="45" y="59"/>
                  </a:lnTo>
                  <a:close/>
                  <a:moveTo>
                    <a:pt x="53" y="27"/>
                  </a:moveTo>
                  <a:cubicBezTo>
                    <a:pt x="46" y="48"/>
                    <a:pt x="46" y="48"/>
                    <a:pt x="46" y="48"/>
                  </a:cubicBezTo>
                  <a:cubicBezTo>
                    <a:pt x="46" y="12"/>
                    <a:pt x="46" y="12"/>
                    <a:pt x="46" y="12"/>
                  </a:cubicBezTo>
                  <a:cubicBezTo>
                    <a:pt x="53" y="12"/>
                    <a:pt x="53" y="12"/>
                    <a:pt x="53" y="12"/>
                  </a:cubicBezTo>
                  <a:lnTo>
                    <a:pt x="53" y="27"/>
                  </a:lnTo>
                  <a:close/>
                  <a:moveTo>
                    <a:pt x="53" y="9"/>
                  </a:moveTo>
                  <a:cubicBezTo>
                    <a:pt x="36" y="9"/>
                    <a:pt x="36" y="9"/>
                    <a:pt x="36" y="9"/>
                  </a:cubicBezTo>
                  <a:cubicBezTo>
                    <a:pt x="36" y="4"/>
                    <a:pt x="36" y="4"/>
                    <a:pt x="36" y="4"/>
                  </a:cubicBezTo>
                  <a:cubicBezTo>
                    <a:pt x="53" y="4"/>
                    <a:pt x="53" y="4"/>
                    <a:pt x="53" y="4"/>
                  </a:cubicBezTo>
                  <a:lnTo>
                    <a:pt x="53" y="9"/>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101" name="Freeform 6">
            <a:extLst>
              <a:ext uri="{FF2B5EF4-FFF2-40B4-BE49-F238E27FC236}">
                <a16:creationId xmlns:a16="http://schemas.microsoft.com/office/drawing/2014/main" id="{4415A27C-553B-49AA-8B57-C306DE02F5AE}"/>
              </a:ext>
            </a:extLst>
          </p:cNvPr>
          <p:cNvSpPr>
            <a:spLocks noChangeArrowheads="1"/>
          </p:cNvSpPr>
          <p:nvPr/>
        </p:nvSpPr>
        <p:spPr bwMode="auto">
          <a:xfrm>
            <a:off x="8955881" y="7753"/>
            <a:ext cx="3007519" cy="3429000"/>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3"/>
          </a:solidFill>
          <a:ln>
            <a:noFill/>
          </a:ln>
          <a:effectLst/>
        </p:spPr>
        <p:txBody>
          <a:bodyPr anchor="ctr"/>
          <a:lstStyle/>
          <a:p>
            <a:pPr defTabSz="914355">
              <a:defRPr/>
            </a:pPr>
            <a:endParaRPr lang="en-US" sz="8300">
              <a:solidFill>
                <a:schemeClr val="bg1">
                  <a:lumMod val="85000"/>
                </a:schemeClr>
              </a:solidFill>
            </a:endParaRPr>
          </a:p>
        </p:txBody>
      </p:sp>
      <p:grpSp>
        <p:nvGrpSpPr>
          <p:cNvPr id="102" name="Group 189">
            <a:extLst>
              <a:ext uri="{FF2B5EF4-FFF2-40B4-BE49-F238E27FC236}">
                <a16:creationId xmlns:a16="http://schemas.microsoft.com/office/drawing/2014/main" id="{0D5C98EA-C778-46D2-984A-B10DE78D2A61}"/>
              </a:ext>
            </a:extLst>
          </p:cNvPr>
          <p:cNvGrpSpPr/>
          <p:nvPr/>
        </p:nvGrpSpPr>
        <p:grpSpPr>
          <a:xfrm>
            <a:off x="9388653" y="2902080"/>
            <a:ext cx="2206560" cy="2206560"/>
            <a:chOff x="5684837" y="8229600"/>
            <a:chExt cx="5452844" cy="5452844"/>
          </a:xfrm>
        </p:grpSpPr>
        <p:pic>
          <p:nvPicPr>
            <p:cNvPr id="103" name="Picture 190">
              <a:extLst>
                <a:ext uri="{FF2B5EF4-FFF2-40B4-BE49-F238E27FC236}">
                  <a16:creationId xmlns:a16="http://schemas.microsoft.com/office/drawing/2014/main" id="{63BC36E1-F256-46EC-8B79-DAF3BDFAF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837" y="8229600"/>
              <a:ext cx="5452844" cy="5452844"/>
            </a:xfrm>
            <a:prstGeom prst="rect">
              <a:avLst/>
            </a:prstGeom>
          </p:spPr>
        </p:pic>
        <p:sp>
          <p:nvSpPr>
            <p:cNvPr id="104" name="Rectangle 139">
              <a:extLst>
                <a:ext uri="{FF2B5EF4-FFF2-40B4-BE49-F238E27FC236}">
                  <a16:creationId xmlns:a16="http://schemas.microsoft.com/office/drawing/2014/main" id="{8CB95C7E-A9E5-40C5-931C-1D0A74BAACE1}"/>
                </a:ext>
              </a:extLst>
            </p:cNvPr>
            <p:cNvSpPr/>
            <p:nvPr/>
          </p:nvSpPr>
          <p:spPr>
            <a:xfrm>
              <a:off x="6974600" y="8995646"/>
              <a:ext cx="3019661" cy="30204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sp>
          <p:nvSpPr>
            <p:cNvPr id="105" name="Freeform 102">
              <a:extLst>
                <a:ext uri="{FF2B5EF4-FFF2-40B4-BE49-F238E27FC236}">
                  <a16:creationId xmlns:a16="http://schemas.microsoft.com/office/drawing/2014/main" id="{E6A9E20A-E3DF-4926-B1BC-8D915D46632D}"/>
                </a:ext>
              </a:extLst>
            </p:cNvPr>
            <p:cNvSpPr>
              <a:spLocks noEditPoints="1"/>
            </p:cNvSpPr>
            <p:nvPr/>
          </p:nvSpPr>
          <p:spPr bwMode="auto">
            <a:xfrm>
              <a:off x="7782973" y="9762392"/>
              <a:ext cx="1483264" cy="1372573"/>
            </a:xfrm>
            <a:custGeom>
              <a:avLst/>
              <a:gdLst>
                <a:gd name="T0" fmla="*/ 59 w 67"/>
                <a:gd name="T1" fmla="*/ 44 h 62"/>
                <a:gd name="T2" fmla="*/ 59 w 67"/>
                <a:gd name="T3" fmla="*/ 35 h 62"/>
                <a:gd name="T4" fmla="*/ 58 w 67"/>
                <a:gd name="T5" fmla="*/ 33 h 62"/>
                <a:gd name="T6" fmla="*/ 53 w 67"/>
                <a:gd name="T7" fmla="*/ 33 h 62"/>
                <a:gd name="T8" fmla="*/ 50 w 67"/>
                <a:gd name="T9" fmla="*/ 33 h 62"/>
                <a:gd name="T10" fmla="*/ 35 w 67"/>
                <a:gd name="T11" fmla="*/ 33 h 62"/>
                <a:gd name="T12" fmla="*/ 35 w 67"/>
                <a:gd name="T13" fmla="*/ 19 h 62"/>
                <a:gd name="T14" fmla="*/ 43 w 67"/>
                <a:gd name="T15" fmla="*/ 10 h 62"/>
                <a:gd name="T16" fmla="*/ 34 w 67"/>
                <a:gd name="T17" fmla="*/ 0 h 62"/>
                <a:gd name="T18" fmla="*/ 24 w 67"/>
                <a:gd name="T19" fmla="*/ 10 h 62"/>
                <a:gd name="T20" fmla="*/ 32 w 67"/>
                <a:gd name="T21" fmla="*/ 19 h 62"/>
                <a:gd name="T22" fmla="*/ 32 w 67"/>
                <a:gd name="T23" fmla="*/ 33 h 62"/>
                <a:gd name="T24" fmla="*/ 10 w 67"/>
                <a:gd name="T25" fmla="*/ 33 h 62"/>
                <a:gd name="T26" fmla="*/ 8 w 67"/>
                <a:gd name="T27" fmla="*/ 35 h 62"/>
                <a:gd name="T28" fmla="*/ 8 w 67"/>
                <a:gd name="T29" fmla="*/ 44 h 62"/>
                <a:gd name="T30" fmla="*/ 0 w 67"/>
                <a:gd name="T31" fmla="*/ 53 h 62"/>
                <a:gd name="T32" fmla="*/ 10 w 67"/>
                <a:gd name="T33" fmla="*/ 62 h 62"/>
                <a:gd name="T34" fmla="*/ 19 w 67"/>
                <a:gd name="T35" fmla="*/ 53 h 62"/>
                <a:gd name="T36" fmla="*/ 11 w 67"/>
                <a:gd name="T37" fmla="*/ 44 h 62"/>
                <a:gd name="T38" fmla="*/ 11 w 67"/>
                <a:gd name="T39" fmla="*/ 36 h 62"/>
                <a:gd name="T40" fmla="*/ 32 w 67"/>
                <a:gd name="T41" fmla="*/ 36 h 62"/>
                <a:gd name="T42" fmla="*/ 32 w 67"/>
                <a:gd name="T43" fmla="*/ 44 h 62"/>
                <a:gd name="T44" fmla="*/ 24 w 67"/>
                <a:gd name="T45" fmla="*/ 53 h 62"/>
                <a:gd name="T46" fmla="*/ 34 w 67"/>
                <a:gd name="T47" fmla="*/ 62 h 62"/>
                <a:gd name="T48" fmla="*/ 43 w 67"/>
                <a:gd name="T49" fmla="*/ 53 h 62"/>
                <a:gd name="T50" fmla="*/ 35 w 67"/>
                <a:gd name="T51" fmla="*/ 44 h 62"/>
                <a:gd name="T52" fmla="*/ 35 w 67"/>
                <a:gd name="T53" fmla="*/ 36 h 62"/>
                <a:gd name="T54" fmla="*/ 50 w 67"/>
                <a:gd name="T55" fmla="*/ 36 h 62"/>
                <a:gd name="T56" fmla="*/ 53 w 67"/>
                <a:gd name="T57" fmla="*/ 36 h 62"/>
                <a:gd name="T58" fmla="*/ 56 w 67"/>
                <a:gd name="T59" fmla="*/ 36 h 62"/>
                <a:gd name="T60" fmla="*/ 56 w 67"/>
                <a:gd name="T61" fmla="*/ 44 h 62"/>
                <a:gd name="T62" fmla="*/ 48 w 67"/>
                <a:gd name="T63" fmla="*/ 53 h 62"/>
                <a:gd name="T64" fmla="*/ 58 w 67"/>
                <a:gd name="T65" fmla="*/ 62 h 62"/>
                <a:gd name="T66" fmla="*/ 67 w 67"/>
                <a:gd name="T67" fmla="*/ 53 h 62"/>
                <a:gd name="T68" fmla="*/ 59 w 67"/>
                <a:gd name="T69" fmla="*/ 44 h 62"/>
                <a:gd name="T70" fmla="*/ 28 w 67"/>
                <a:gd name="T71" fmla="*/ 10 h 62"/>
                <a:gd name="T72" fmla="*/ 34 w 67"/>
                <a:gd name="T73" fmla="*/ 4 h 62"/>
                <a:gd name="T74" fmla="*/ 39 w 67"/>
                <a:gd name="T75" fmla="*/ 10 h 62"/>
                <a:gd name="T76" fmla="*/ 34 w 67"/>
                <a:gd name="T77" fmla="*/ 15 h 62"/>
                <a:gd name="T78" fmla="*/ 28 w 67"/>
                <a:gd name="T79" fmla="*/ 10 h 62"/>
                <a:gd name="T80" fmla="*/ 15 w 67"/>
                <a:gd name="T81" fmla="*/ 53 h 62"/>
                <a:gd name="T82" fmla="*/ 10 w 67"/>
                <a:gd name="T83" fmla="*/ 58 h 62"/>
                <a:gd name="T84" fmla="*/ 4 w 67"/>
                <a:gd name="T85" fmla="*/ 53 h 62"/>
                <a:gd name="T86" fmla="*/ 10 w 67"/>
                <a:gd name="T87" fmla="*/ 47 h 62"/>
                <a:gd name="T88" fmla="*/ 15 w 67"/>
                <a:gd name="T89" fmla="*/ 53 h 62"/>
                <a:gd name="T90" fmla="*/ 39 w 67"/>
                <a:gd name="T91" fmla="*/ 53 h 62"/>
                <a:gd name="T92" fmla="*/ 34 w 67"/>
                <a:gd name="T93" fmla="*/ 58 h 62"/>
                <a:gd name="T94" fmla="*/ 28 w 67"/>
                <a:gd name="T95" fmla="*/ 53 h 62"/>
                <a:gd name="T96" fmla="*/ 34 w 67"/>
                <a:gd name="T97" fmla="*/ 47 h 62"/>
                <a:gd name="T98" fmla="*/ 39 w 67"/>
                <a:gd name="T99" fmla="*/ 53 h 62"/>
                <a:gd name="T100" fmla="*/ 58 w 67"/>
                <a:gd name="T101" fmla="*/ 58 h 62"/>
                <a:gd name="T102" fmla="*/ 52 w 67"/>
                <a:gd name="T103" fmla="*/ 53 h 62"/>
                <a:gd name="T104" fmla="*/ 58 w 67"/>
                <a:gd name="T105" fmla="*/ 47 h 62"/>
                <a:gd name="T106" fmla="*/ 63 w 67"/>
                <a:gd name="T107" fmla="*/ 53 h 62"/>
                <a:gd name="T108" fmla="*/ 58 w 67"/>
                <a:gd name="T109"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2">
                  <a:moveTo>
                    <a:pt x="59" y="44"/>
                  </a:moveTo>
                  <a:cubicBezTo>
                    <a:pt x="59" y="35"/>
                    <a:pt x="59" y="35"/>
                    <a:pt x="59" y="35"/>
                  </a:cubicBezTo>
                  <a:cubicBezTo>
                    <a:pt x="59" y="34"/>
                    <a:pt x="59" y="33"/>
                    <a:pt x="58" y="33"/>
                  </a:cubicBezTo>
                  <a:cubicBezTo>
                    <a:pt x="53" y="33"/>
                    <a:pt x="53" y="33"/>
                    <a:pt x="53" y="33"/>
                  </a:cubicBezTo>
                  <a:cubicBezTo>
                    <a:pt x="50" y="33"/>
                    <a:pt x="50" y="33"/>
                    <a:pt x="50" y="33"/>
                  </a:cubicBezTo>
                  <a:cubicBezTo>
                    <a:pt x="35" y="33"/>
                    <a:pt x="35" y="33"/>
                    <a:pt x="35" y="33"/>
                  </a:cubicBezTo>
                  <a:cubicBezTo>
                    <a:pt x="35" y="19"/>
                    <a:pt x="35" y="19"/>
                    <a:pt x="35" y="19"/>
                  </a:cubicBezTo>
                  <a:cubicBezTo>
                    <a:pt x="40" y="18"/>
                    <a:pt x="43" y="14"/>
                    <a:pt x="43" y="10"/>
                  </a:cubicBezTo>
                  <a:cubicBezTo>
                    <a:pt x="43" y="4"/>
                    <a:pt x="39" y="0"/>
                    <a:pt x="34" y="0"/>
                  </a:cubicBezTo>
                  <a:cubicBezTo>
                    <a:pt x="29" y="0"/>
                    <a:pt x="24" y="4"/>
                    <a:pt x="24" y="10"/>
                  </a:cubicBezTo>
                  <a:cubicBezTo>
                    <a:pt x="24" y="14"/>
                    <a:pt x="28" y="18"/>
                    <a:pt x="32" y="19"/>
                  </a:cubicBezTo>
                  <a:cubicBezTo>
                    <a:pt x="32" y="33"/>
                    <a:pt x="32" y="33"/>
                    <a:pt x="32" y="33"/>
                  </a:cubicBezTo>
                  <a:cubicBezTo>
                    <a:pt x="10" y="33"/>
                    <a:pt x="10" y="33"/>
                    <a:pt x="10" y="33"/>
                  </a:cubicBezTo>
                  <a:cubicBezTo>
                    <a:pt x="9" y="33"/>
                    <a:pt x="8" y="34"/>
                    <a:pt x="8" y="35"/>
                  </a:cubicBezTo>
                  <a:cubicBezTo>
                    <a:pt x="8" y="44"/>
                    <a:pt x="8" y="44"/>
                    <a:pt x="8" y="44"/>
                  </a:cubicBezTo>
                  <a:cubicBezTo>
                    <a:pt x="4" y="44"/>
                    <a:pt x="0" y="48"/>
                    <a:pt x="0" y="53"/>
                  </a:cubicBezTo>
                  <a:cubicBezTo>
                    <a:pt x="0" y="58"/>
                    <a:pt x="4" y="62"/>
                    <a:pt x="10" y="62"/>
                  </a:cubicBezTo>
                  <a:cubicBezTo>
                    <a:pt x="15" y="62"/>
                    <a:pt x="19" y="58"/>
                    <a:pt x="19" y="53"/>
                  </a:cubicBezTo>
                  <a:cubicBezTo>
                    <a:pt x="19" y="48"/>
                    <a:pt x="16" y="44"/>
                    <a:pt x="11" y="44"/>
                  </a:cubicBezTo>
                  <a:cubicBezTo>
                    <a:pt x="11" y="36"/>
                    <a:pt x="11" y="36"/>
                    <a:pt x="11" y="36"/>
                  </a:cubicBezTo>
                  <a:cubicBezTo>
                    <a:pt x="32" y="36"/>
                    <a:pt x="32" y="36"/>
                    <a:pt x="32" y="36"/>
                  </a:cubicBezTo>
                  <a:cubicBezTo>
                    <a:pt x="32" y="44"/>
                    <a:pt x="32" y="44"/>
                    <a:pt x="32" y="44"/>
                  </a:cubicBezTo>
                  <a:cubicBezTo>
                    <a:pt x="28" y="44"/>
                    <a:pt x="24" y="48"/>
                    <a:pt x="24" y="53"/>
                  </a:cubicBezTo>
                  <a:cubicBezTo>
                    <a:pt x="24" y="58"/>
                    <a:pt x="29" y="62"/>
                    <a:pt x="34" y="62"/>
                  </a:cubicBezTo>
                  <a:cubicBezTo>
                    <a:pt x="39" y="62"/>
                    <a:pt x="43" y="58"/>
                    <a:pt x="43" y="53"/>
                  </a:cubicBezTo>
                  <a:cubicBezTo>
                    <a:pt x="43" y="48"/>
                    <a:pt x="40" y="44"/>
                    <a:pt x="35" y="44"/>
                  </a:cubicBezTo>
                  <a:cubicBezTo>
                    <a:pt x="35" y="36"/>
                    <a:pt x="35" y="36"/>
                    <a:pt x="35" y="36"/>
                  </a:cubicBezTo>
                  <a:cubicBezTo>
                    <a:pt x="50" y="36"/>
                    <a:pt x="50" y="36"/>
                    <a:pt x="50" y="36"/>
                  </a:cubicBezTo>
                  <a:cubicBezTo>
                    <a:pt x="53" y="36"/>
                    <a:pt x="53" y="36"/>
                    <a:pt x="53" y="36"/>
                  </a:cubicBezTo>
                  <a:cubicBezTo>
                    <a:pt x="56" y="36"/>
                    <a:pt x="56" y="36"/>
                    <a:pt x="56" y="36"/>
                  </a:cubicBezTo>
                  <a:cubicBezTo>
                    <a:pt x="56" y="44"/>
                    <a:pt x="56" y="44"/>
                    <a:pt x="56" y="44"/>
                  </a:cubicBezTo>
                  <a:cubicBezTo>
                    <a:pt x="52" y="44"/>
                    <a:pt x="48" y="48"/>
                    <a:pt x="48" y="53"/>
                  </a:cubicBezTo>
                  <a:cubicBezTo>
                    <a:pt x="48" y="58"/>
                    <a:pt x="53" y="62"/>
                    <a:pt x="58" y="62"/>
                  </a:cubicBezTo>
                  <a:cubicBezTo>
                    <a:pt x="63" y="62"/>
                    <a:pt x="67" y="58"/>
                    <a:pt x="67" y="53"/>
                  </a:cubicBezTo>
                  <a:cubicBezTo>
                    <a:pt x="67" y="48"/>
                    <a:pt x="64" y="44"/>
                    <a:pt x="59" y="44"/>
                  </a:cubicBezTo>
                  <a:close/>
                  <a:moveTo>
                    <a:pt x="28" y="10"/>
                  </a:moveTo>
                  <a:cubicBezTo>
                    <a:pt x="28" y="6"/>
                    <a:pt x="31" y="4"/>
                    <a:pt x="34" y="4"/>
                  </a:cubicBezTo>
                  <a:cubicBezTo>
                    <a:pt x="37" y="4"/>
                    <a:pt x="39" y="6"/>
                    <a:pt x="39" y="10"/>
                  </a:cubicBezTo>
                  <a:cubicBezTo>
                    <a:pt x="39" y="13"/>
                    <a:pt x="37" y="15"/>
                    <a:pt x="34" y="15"/>
                  </a:cubicBezTo>
                  <a:cubicBezTo>
                    <a:pt x="31" y="15"/>
                    <a:pt x="28" y="13"/>
                    <a:pt x="28" y="10"/>
                  </a:cubicBezTo>
                  <a:close/>
                  <a:moveTo>
                    <a:pt x="15" y="53"/>
                  </a:moveTo>
                  <a:cubicBezTo>
                    <a:pt x="15" y="56"/>
                    <a:pt x="13" y="58"/>
                    <a:pt x="10" y="58"/>
                  </a:cubicBezTo>
                  <a:cubicBezTo>
                    <a:pt x="6" y="58"/>
                    <a:pt x="4" y="56"/>
                    <a:pt x="4" y="53"/>
                  </a:cubicBezTo>
                  <a:cubicBezTo>
                    <a:pt x="4" y="50"/>
                    <a:pt x="6" y="47"/>
                    <a:pt x="10" y="47"/>
                  </a:cubicBezTo>
                  <a:cubicBezTo>
                    <a:pt x="13" y="47"/>
                    <a:pt x="15" y="50"/>
                    <a:pt x="15" y="53"/>
                  </a:cubicBezTo>
                  <a:close/>
                  <a:moveTo>
                    <a:pt x="39" y="53"/>
                  </a:moveTo>
                  <a:cubicBezTo>
                    <a:pt x="39" y="56"/>
                    <a:pt x="37" y="58"/>
                    <a:pt x="34" y="58"/>
                  </a:cubicBezTo>
                  <a:cubicBezTo>
                    <a:pt x="31" y="58"/>
                    <a:pt x="28" y="56"/>
                    <a:pt x="28" y="53"/>
                  </a:cubicBezTo>
                  <a:cubicBezTo>
                    <a:pt x="28" y="50"/>
                    <a:pt x="31" y="47"/>
                    <a:pt x="34" y="47"/>
                  </a:cubicBezTo>
                  <a:cubicBezTo>
                    <a:pt x="37" y="47"/>
                    <a:pt x="39" y="50"/>
                    <a:pt x="39" y="53"/>
                  </a:cubicBezTo>
                  <a:close/>
                  <a:moveTo>
                    <a:pt x="58" y="58"/>
                  </a:moveTo>
                  <a:cubicBezTo>
                    <a:pt x="55" y="58"/>
                    <a:pt x="52" y="56"/>
                    <a:pt x="52" y="53"/>
                  </a:cubicBezTo>
                  <a:cubicBezTo>
                    <a:pt x="52" y="50"/>
                    <a:pt x="55" y="47"/>
                    <a:pt x="58" y="47"/>
                  </a:cubicBezTo>
                  <a:cubicBezTo>
                    <a:pt x="61" y="47"/>
                    <a:pt x="63" y="50"/>
                    <a:pt x="63" y="53"/>
                  </a:cubicBezTo>
                  <a:cubicBezTo>
                    <a:pt x="63" y="56"/>
                    <a:pt x="61" y="58"/>
                    <a:pt x="58" y="58"/>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pic>
        <p:nvPicPr>
          <p:cNvPr id="106" name="Picture 193">
            <a:extLst>
              <a:ext uri="{FF2B5EF4-FFF2-40B4-BE49-F238E27FC236}">
                <a16:creationId xmlns:a16="http://schemas.microsoft.com/office/drawing/2014/main" id="{356BF94F-65D2-43E6-8083-8C3A8CB91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18216" y="-793158"/>
            <a:ext cx="1482851" cy="3007520"/>
          </a:xfrm>
          <a:prstGeom prst="rect">
            <a:avLst/>
          </a:prstGeom>
        </p:spPr>
      </p:pic>
      <p:sp>
        <p:nvSpPr>
          <p:cNvPr id="107" name="TextBox 195">
            <a:extLst>
              <a:ext uri="{FF2B5EF4-FFF2-40B4-BE49-F238E27FC236}">
                <a16:creationId xmlns:a16="http://schemas.microsoft.com/office/drawing/2014/main" id="{CE7B72FC-6877-488E-8327-CE9FB097BAB2}"/>
              </a:ext>
            </a:extLst>
          </p:cNvPr>
          <p:cNvSpPr txBox="1"/>
          <p:nvPr/>
        </p:nvSpPr>
        <p:spPr>
          <a:xfrm>
            <a:off x="9545256" y="1431815"/>
            <a:ext cx="1938865" cy="972556"/>
          </a:xfrm>
          <a:prstGeom prst="rect">
            <a:avLst/>
          </a:prstGeom>
          <a:noFill/>
        </p:spPr>
        <p:txBody>
          <a:bodyPr wrap="square" lIns="109710" tIns="54855" rIns="109710" bIns="54855" rtlCol="0">
            <a:spAutoFit/>
          </a:bodyPr>
          <a:lstStyle/>
          <a:p>
            <a:pPr algn="ctr"/>
            <a:r>
              <a:rPr lang="en-US" sz="1400" dirty="0">
                <a:solidFill>
                  <a:schemeClr val="bg1"/>
                </a:solidFill>
                <a:latin typeface="Lato" pitchFamily="34" charset="0"/>
                <a:ea typeface="Lato" pitchFamily="34" charset="0"/>
                <a:cs typeface="Lato" pitchFamily="34" charset="0"/>
              </a:rPr>
              <a:t>Platforms from: Greece, Germany, Spain, Romania, Ireland</a:t>
            </a:r>
          </a:p>
        </p:txBody>
      </p:sp>
      <p:sp>
        <p:nvSpPr>
          <p:cNvPr id="108" name="TextBox 197">
            <a:extLst>
              <a:ext uri="{FF2B5EF4-FFF2-40B4-BE49-F238E27FC236}">
                <a16:creationId xmlns:a16="http://schemas.microsoft.com/office/drawing/2014/main" id="{682D13F2-BA0D-411A-B59C-A7327974A5A4}"/>
              </a:ext>
            </a:extLst>
          </p:cNvPr>
          <p:cNvSpPr txBox="1"/>
          <p:nvPr/>
        </p:nvSpPr>
        <p:spPr>
          <a:xfrm>
            <a:off x="160721" y="1232246"/>
            <a:ext cx="3007519" cy="1618887"/>
          </a:xfrm>
          <a:prstGeom prst="rect">
            <a:avLst/>
          </a:prstGeom>
          <a:noFill/>
        </p:spPr>
        <p:txBody>
          <a:bodyPr wrap="square" lIns="109710" tIns="54855" rIns="109710" bIns="54855" rtlCol="0">
            <a:spAutoFit/>
          </a:bodyPr>
          <a:lstStyle/>
          <a:p>
            <a:pPr marL="628650" lvl="1" indent="-171450">
              <a:buFont typeface="Wingdings" panose="05000000000000000000" pitchFamily="2" charset="2"/>
              <a:buChar char="Ø"/>
            </a:pPr>
            <a:r>
              <a:rPr lang="en-US" sz="1400" dirty="0">
                <a:solidFill>
                  <a:schemeClr val="bg1"/>
                </a:solidFill>
                <a:latin typeface="Segoe UI"/>
                <a:cs typeface="Segoe UI"/>
              </a:rPr>
              <a:t>The News Feed</a:t>
            </a:r>
          </a:p>
          <a:p>
            <a:pPr marL="628650" lvl="1" indent="-171450">
              <a:buFont typeface="Wingdings" panose="05000000000000000000" pitchFamily="2" charset="2"/>
              <a:buChar char="Ø"/>
            </a:pPr>
            <a:r>
              <a:rPr lang="en-US" sz="1400" dirty="0">
                <a:solidFill>
                  <a:schemeClr val="bg1"/>
                </a:solidFill>
                <a:latin typeface="Segoe UI"/>
                <a:cs typeface="Segoe UI"/>
              </a:rPr>
              <a:t>The Members’ List</a:t>
            </a:r>
          </a:p>
          <a:p>
            <a:pPr marL="628650" lvl="1" indent="-171450">
              <a:buFont typeface="Wingdings" panose="05000000000000000000" pitchFamily="2" charset="2"/>
              <a:buChar char="Ø"/>
            </a:pPr>
            <a:r>
              <a:rPr lang="en-US" sz="1400" dirty="0">
                <a:solidFill>
                  <a:schemeClr val="bg1"/>
                </a:solidFill>
                <a:latin typeface="Segoe UI"/>
                <a:cs typeface="Segoe UI"/>
              </a:rPr>
              <a:t>The Groups</a:t>
            </a:r>
          </a:p>
          <a:p>
            <a:pPr marL="628650" lvl="1" indent="-171450">
              <a:buFont typeface="Wingdings" panose="05000000000000000000" pitchFamily="2" charset="2"/>
              <a:buChar char="Ø"/>
            </a:pPr>
            <a:r>
              <a:rPr lang="en-US" sz="1400" dirty="0">
                <a:solidFill>
                  <a:schemeClr val="bg1"/>
                </a:solidFill>
                <a:latin typeface="Segoe UI"/>
                <a:cs typeface="Segoe UI"/>
              </a:rPr>
              <a:t>The New Leaning Resources</a:t>
            </a:r>
          </a:p>
          <a:p>
            <a:pPr marL="628650" lvl="1" indent="-171450">
              <a:buFont typeface="Wingdings" panose="05000000000000000000" pitchFamily="2" charset="2"/>
              <a:buChar char="Ø"/>
            </a:pPr>
            <a:r>
              <a:rPr lang="en-US" sz="1400" dirty="0">
                <a:solidFill>
                  <a:schemeClr val="bg1"/>
                </a:solidFill>
                <a:latin typeface="Segoe UI"/>
                <a:cs typeface="Segoe UI"/>
              </a:rPr>
              <a:t>Education Institutions and </a:t>
            </a:r>
            <a:r>
              <a:rPr lang="en-US" sz="1400" dirty="0" err="1">
                <a:solidFill>
                  <a:schemeClr val="bg1"/>
                </a:solidFill>
                <a:latin typeface="Segoe UI"/>
                <a:cs typeface="Segoe UI"/>
              </a:rPr>
              <a:t>Programmes</a:t>
            </a:r>
            <a:endParaRPr lang="en-US" sz="1400" dirty="0">
              <a:solidFill>
                <a:schemeClr val="bg1"/>
              </a:solidFill>
              <a:latin typeface="Segoe UI"/>
              <a:cs typeface="Segoe UI"/>
            </a:endParaRPr>
          </a:p>
        </p:txBody>
      </p:sp>
      <p:sp>
        <p:nvSpPr>
          <p:cNvPr id="109" name="TextBox 198">
            <a:extLst>
              <a:ext uri="{FF2B5EF4-FFF2-40B4-BE49-F238E27FC236}">
                <a16:creationId xmlns:a16="http://schemas.microsoft.com/office/drawing/2014/main" id="{C7B9168F-F1BA-4C21-B0F4-3A2B2DA8CB3F}"/>
              </a:ext>
            </a:extLst>
          </p:cNvPr>
          <p:cNvSpPr txBox="1"/>
          <p:nvPr/>
        </p:nvSpPr>
        <p:spPr>
          <a:xfrm>
            <a:off x="685800" y="726154"/>
            <a:ext cx="1953752" cy="477054"/>
          </a:xfrm>
          <a:prstGeom prst="rect">
            <a:avLst/>
          </a:prstGeom>
          <a:noFill/>
        </p:spPr>
        <p:txBody>
          <a:bodyPr wrap="square" rtlCol="0">
            <a:spAutoFit/>
          </a:bodyPr>
          <a:lstStyle/>
          <a:p>
            <a:pPr algn="ctr"/>
            <a:r>
              <a:rPr lang="en-US" sz="2500" b="1" dirty="0">
                <a:solidFill>
                  <a:schemeClr val="bg1"/>
                </a:solidFill>
                <a:latin typeface="Lato Black" charset="0"/>
                <a:ea typeface="Lato Black" charset="0"/>
                <a:cs typeface="Lato Black" charset="0"/>
              </a:rPr>
              <a:t>Tools</a:t>
            </a:r>
          </a:p>
        </p:txBody>
      </p:sp>
      <p:sp>
        <p:nvSpPr>
          <p:cNvPr id="110" name="TextBox 199">
            <a:extLst>
              <a:ext uri="{FF2B5EF4-FFF2-40B4-BE49-F238E27FC236}">
                <a16:creationId xmlns:a16="http://schemas.microsoft.com/office/drawing/2014/main" id="{ADC8D5D7-E106-4714-8FC8-F28B37E08E3F}"/>
              </a:ext>
            </a:extLst>
          </p:cNvPr>
          <p:cNvSpPr txBox="1"/>
          <p:nvPr/>
        </p:nvSpPr>
        <p:spPr>
          <a:xfrm>
            <a:off x="9537813" y="685800"/>
            <a:ext cx="1953752" cy="477054"/>
          </a:xfrm>
          <a:prstGeom prst="rect">
            <a:avLst/>
          </a:prstGeom>
          <a:noFill/>
        </p:spPr>
        <p:txBody>
          <a:bodyPr wrap="square" rtlCol="0">
            <a:spAutoFit/>
          </a:bodyPr>
          <a:lstStyle/>
          <a:p>
            <a:pPr algn="ctr"/>
            <a:r>
              <a:rPr lang="en-US" sz="2500" b="1" dirty="0">
                <a:solidFill>
                  <a:schemeClr val="bg1"/>
                </a:solidFill>
                <a:latin typeface="Lato Black" charset="0"/>
                <a:ea typeface="Lato Black" charset="0"/>
                <a:cs typeface="Lato Black" charset="0"/>
              </a:rPr>
              <a:t>Platforms</a:t>
            </a:r>
          </a:p>
        </p:txBody>
      </p:sp>
    </p:spTree>
    <p:extLst>
      <p:ext uri="{BB962C8B-B14F-4D97-AF65-F5344CB8AC3E}">
        <p14:creationId xmlns:p14="http://schemas.microsoft.com/office/powerpoint/2010/main" val="42686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wipe(down)">
                                      <p:cBhvr>
                                        <p:cTn id="10" dur="500"/>
                                        <p:tgtEl>
                                          <p:spTgt spid="10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wipe(down)">
                                      <p:cBhvr>
                                        <p:cTn id="13" dur="500"/>
                                        <p:tgtEl>
                                          <p:spTgt spid="10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down)">
                                      <p:cBhvr>
                                        <p:cTn id="1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กลุ่ม 14"/>
          <p:cNvGrpSpPr/>
          <p:nvPr/>
        </p:nvGrpSpPr>
        <p:grpSpPr>
          <a:xfrm>
            <a:off x="9206472" y="658977"/>
            <a:ext cx="2392071" cy="1855394"/>
            <a:chOff x="12668250" y="4860924"/>
            <a:chExt cx="2954337" cy="2954338"/>
          </a:xfrm>
          <a:solidFill>
            <a:schemeClr val="accent2"/>
          </a:solidFill>
        </p:grpSpPr>
        <p:sp>
          <p:nvSpPr>
            <p:cNvPr id="48" name="Rectangle 47"/>
            <p:cNvSpPr>
              <a:spLocks noChangeArrowheads="1"/>
            </p:cNvSpPr>
            <p:nvPr/>
          </p:nvSpPr>
          <p:spPr bwMode="auto">
            <a:xfrm>
              <a:off x="12668250" y="4860924"/>
              <a:ext cx="2954337" cy="2954338"/>
            </a:xfrm>
            <a:prstGeom prst="rect">
              <a:avLst/>
            </a:prstGeom>
            <a:grpFill/>
            <a:ln>
              <a:noFill/>
            </a:ln>
          </p:spPr>
          <p:txBody>
            <a:bodyPr vert="horz" wrap="square" lIns="45720" tIns="22860" rIns="45720" bIns="22860" numCol="1" anchor="t" anchorCtr="0" compatLnSpc="1">
              <a:prstTxWarp prst="textNoShape">
                <a:avLst/>
              </a:prstTxWarp>
            </a:bodyPr>
            <a:lstStyle/>
            <a:p>
              <a:endParaRPr lang="th-TH" sz="900"/>
            </a:p>
          </p:txBody>
        </p:sp>
        <p:sp>
          <p:nvSpPr>
            <p:cNvPr id="49" name="Freeform 48"/>
            <p:cNvSpPr>
              <a:spLocks noEditPoints="1"/>
            </p:cNvSpPr>
            <p:nvPr/>
          </p:nvSpPr>
          <p:spPr bwMode="auto">
            <a:xfrm>
              <a:off x="13122275" y="531494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6" y="2"/>
                    <a:pt x="2" y="15"/>
                    <a:pt x="2" y="31"/>
                  </a:cubicBezTo>
                  <a:cubicBezTo>
                    <a:pt x="2" y="48"/>
                    <a:pt x="16" y="61"/>
                    <a:pt x="32" y="61"/>
                  </a:cubicBezTo>
                  <a:cubicBezTo>
                    <a:pt x="48" y="61"/>
                    <a:pt x="61" y="48"/>
                    <a:pt x="61" y="31"/>
                  </a:cubicBezTo>
                  <a:cubicBezTo>
                    <a:pt x="61" y="15"/>
                    <a:pt x="48" y="2"/>
                    <a:pt x="32" y="2"/>
                  </a:cubicBezTo>
                  <a:close/>
                  <a:moveTo>
                    <a:pt x="32" y="2"/>
                  </a:moveTo>
                  <a:cubicBezTo>
                    <a:pt x="32" y="2"/>
                    <a:pt x="32" y="2"/>
                    <a:pt x="32" y="2"/>
                  </a:cubicBezTo>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51" name="Rectangle 50"/>
          <p:cNvSpPr>
            <a:spLocks noChangeArrowheads="1"/>
          </p:cNvSpPr>
          <p:nvPr/>
        </p:nvSpPr>
        <p:spPr bwMode="auto">
          <a:xfrm>
            <a:off x="9206472" y="2514371"/>
            <a:ext cx="2392071" cy="1855394"/>
          </a:xfrm>
          <a:prstGeom prst="rect">
            <a:avLst/>
          </a:prstGeom>
          <a:solidFill>
            <a:srgbClr val="D35940"/>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4" name="Rectangle 53"/>
          <p:cNvSpPr>
            <a:spLocks noChangeArrowheads="1"/>
          </p:cNvSpPr>
          <p:nvPr/>
        </p:nvSpPr>
        <p:spPr bwMode="auto">
          <a:xfrm>
            <a:off x="2007790" y="2537433"/>
            <a:ext cx="2392071" cy="1855394"/>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7" name="Rectangle 6"/>
          <p:cNvSpPr>
            <a:spLocks noChangeArrowheads="1"/>
          </p:cNvSpPr>
          <p:nvPr/>
        </p:nvSpPr>
        <p:spPr bwMode="auto">
          <a:xfrm>
            <a:off x="2008107" y="658977"/>
            <a:ext cx="2392071" cy="1855394"/>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dirty="0"/>
          </a:p>
        </p:txBody>
      </p:sp>
      <p:grpSp>
        <p:nvGrpSpPr>
          <p:cNvPr id="62" name="กลุ่ม 22"/>
          <p:cNvGrpSpPr/>
          <p:nvPr/>
        </p:nvGrpSpPr>
        <p:grpSpPr>
          <a:xfrm>
            <a:off x="1922857" y="980827"/>
            <a:ext cx="5542972" cy="1147209"/>
            <a:chOff x="12820930" y="8610600"/>
            <a:chExt cx="20377761" cy="1119531"/>
          </a:xfrm>
        </p:grpSpPr>
        <p:sp>
          <p:nvSpPr>
            <p:cNvPr id="63" name="TextBox 62"/>
            <p:cNvSpPr txBox="1"/>
            <p:nvPr/>
          </p:nvSpPr>
          <p:spPr bwMode="auto">
            <a:xfrm>
              <a:off x="21927199" y="9429779"/>
              <a:ext cx="11271492" cy="300352"/>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3"/>
                </a:rPr>
                <a:t>https://www.muenchen.educities.eu/</a:t>
              </a:r>
              <a:endParaRPr lang="en-US" sz="1400" dirty="0">
                <a:latin typeface="Segoe UI" panose="020B0502040204020203" pitchFamily="34" charset="0"/>
              </a:endParaRPr>
            </a:p>
          </p:txBody>
        </p:sp>
        <p:sp>
          <p:nvSpPr>
            <p:cNvPr id="64"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66" name="กลุ่ม 144"/>
          <p:cNvGrpSpPr/>
          <p:nvPr/>
        </p:nvGrpSpPr>
        <p:grpSpPr>
          <a:xfrm>
            <a:off x="4475115" y="3676132"/>
            <a:ext cx="3355727" cy="954107"/>
            <a:chOff x="12158279" y="7749828"/>
            <a:chExt cx="4925225" cy="1908213"/>
          </a:xfrm>
        </p:grpSpPr>
        <p:sp>
          <p:nvSpPr>
            <p:cNvPr id="67" name="TextBox 66"/>
            <p:cNvSpPr txBox="1"/>
            <p:nvPr/>
          </p:nvSpPr>
          <p:spPr bwMode="auto">
            <a:xfrm>
              <a:off x="12158279" y="7749828"/>
              <a:ext cx="4925225" cy="1908213"/>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4"/>
                </a:rPr>
                <a:t>https://www.https://motionacademy.es</a:t>
              </a:r>
              <a:br>
                <a:rPr lang="en-US" sz="1400" b="0" i="0" dirty="0">
                  <a:effectLst/>
                  <a:latin typeface="Segoe UI" panose="020B0502040204020203" pitchFamily="34" charset="0"/>
                </a:rPr>
              </a:br>
              <a:br>
                <a:rPr lang="en-US" sz="1400" b="0" i="0" dirty="0">
                  <a:effectLst/>
                  <a:latin typeface="Segoe UI" panose="020B0502040204020203" pitchFamily="34" charset="0"/>
                </a:rPr>
              </a:br>
              <a:r>
                <a:rPr lang="en-US" sz="1400" b="0" i="0" dirty="0">
                  <a:effectLst/>
                  <a:latin typeface="Segoe UI" panose="020B0502040204020203" pitchFamily="34" charset="0"/>
                </a:rPr>
                <a:t>(Powered by Motion Academy, Valencia)</a:t>
              </a:r>
            </a:p>
            <a:p>
              <a:pPr marL="0" marR="0" lvl="0" indent="0" algn="dist" defTabSz="914400" rtl="0" eaLnBrk="1" fontAlgn="auto" latinLnBrk="0" hangingPunct="1">
                <a:lnSpc>
                  <a:spcPct val="100000"/>
                </a:lnSpc>
                <a:spcBef>
                  <a:spcPts val="0"/>
                </a:spcBef>
                <a:spcAft>
                  <a:spcPts val="0"/>
                </a:spcAft>
                <a:buClrTx/>
                <a:buSzTx/>
                <a:buFontTx/>
                <a:buNone/>
                <a:tabLst/>
                <a:defRPr/>
              </a:pPr>
              <a:endParaRPr lang="en-US" sz="1400" b="0" i="0" dirty="0">
                <a:effectLst/>
                <a:latin typeface="Segoe UI" panose="020B0502040204020203" pitchFamily="34" charset="0"/>
              </a:endParaRPr>
            </a:p>
          </p:txBody>
        </p:sp>
        <p:sp>
          <p:nvSpPr>
            <p:cNvPr id="68"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70" name="กลุ่ม 148"/>
          <p:cNvGrpSpPr/>
          <p:nvPr/>
        </p:nvGrpSpPr>
        <p:grpSpPr>
          <a:xfrm>
            <a:off x="6470405" y="824125"/>
            <a:ext cx="2735749" cy="466191"/>
            <a:chOff x="11149957" y="7834298"/>
            <a:chExt cx="4050559" cy="932381"/>
          </a:xfrm>
        </p:grpSpPr>
        <p:sp>
          <p:nvSpPr>
            <p:cNvPr id="71" name="TextBox 70"/>
            <p:cNvSpPr txBox="1"/>
            <p:nvPr/>
          </p:nvSpPr>
          <p:spPr bwMode="auto">
            <a:xfrm>
              <a:off x="11149957" y="7834298"/>
              <a:ext cx="4050559" cy="615553"/>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5"/>
                </a:rPr>
                <a:t>https://www.dublin.educities.eu/</a:t>
              </a:r>
              <a:endParaRPr lang="en-US" sz="1400" dirty="0">
                <a:latin typeface="Segoe UI" panose="020B0502040204020203" pitchFamily="34" charset="0"/>
              </a:endParaRPr>
            </a:p>
          </p:txBody>
        </p:sp>
        <p:sp>
          <p:nvSpPr>
            <p:cNvPr id="72"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74" name="กลุ่ม 152"/>
          <p:cNvGrpSpPr/>
          <p:nvPr/>
        </p:nvGrpSpPr>
        <p:grpSpPr>
          <a:xfrm>
            <a:off x="6209162" y="2647460"/>
            <a:ext cx="2977803" cy="523220"/>
            <a:chOff x="10259274" y="7811012"/>
            <a:chExt cx="4832519" cy="1046439"/>
          </a:xfrm>
        </p:grpSpPr>
        <p:sp>
          <p:nvSpPr>
            <p:cNvPr id="75" name="TextBox 74"/>
            <p:cNvSpPr txBox="1"/>
            <p:nvPr/>
          </p:nvSpPr>
          <p:spPr bwMode="auto">
            <a:xfrm>
              <a:off x="10259274" y="7811012"/>
              <a:ext cx="4807857" cy="1046439"/>
            </a:xfrm>
            <a:prstGeom prst="rect">
              <a:avLst/>
            </a:prstGeom>
            <a:noFill/>
          </p:spPr>
          <p:txBody>
            <a:bodyPr wrap="none">
              <a:spAutoFit/>
            </a:bodyPr>
            <a:lstStyle/>
            <a:p>
              <a:r>
                <a:rPr lang="en-US" sz="1400" b="0" i="0" dirty="0">
                  <a:effectLst/>
                  <a:latin typeface="Segoe UI" panose="020B0502040204020203" pitchFamily="34" charset="0"/>
                  <a:hlinkClick r:id="rId6"/>
                </a:rPr>
                <a:t>https://www.bucuresti.educities.eu/</a:t>
              </a:r>
              <a:endParaRPr lang="en-US" sz="1400" dirty="0">
                <a:latin typeface="Segoe UI" panose="020B0502040204020203" pitchFamily="34" charset="0"/>
              </a:endParaRPr>
            </a:p>
            <a:p>
              <a:pPr marL="0" algn="l" rtl="0" eaLnBrk="1" latinLnBrk="0" hangingPunct="1">
                <a:spcBef>
                  <a:spcPts val="0"/>
                </a:spcBef>
                <a:spcAft>
                  <a:spcPts val="0"/>
                </a:spcAft>
              </a:pPr>
              <a:endParaRPr lang="fr-FR" sz="1400" dirty="0">
                <a:effectLst/>
              </a:endParaRPr>
            </a:p>
          </p:txBody>
        </p:sp>
        <p:sp>
          <p:nvSpPr>
            <p:cNvPr id="76"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8" name="กลุ่ม 14">
            <a:extLst>
              <a:ext uri="{FF2B5EF4-FFF2-40B4-BE49-F238E27FC236}">
                <a16:creationId xmlns:a16="http://schemas.microsoft.com/office/drawing/2014/main" id="{732C979C-FB4C-4794-9266-139D17AB356F}"/>
              </a:ext>
            </a:extLst>
          </p:cNvPr>
          <p:cNvGrpSpPr/>
          <p:nvPr/>
        </p:nvGrpSpPr>
        <p:grpSpPr>
          <a:xfrm>
            <a:off x="9206472" y="4369765"/>
            <a:ext cx="2392071" cy="1855394"/>
            <a:chOff x="12668250" y="4860924"/>
            <a:chExt cx="2954337" cy="2954338"/>
          </a:xfrm>
          <a:solidFill>
            <a:schemeClr val="accent4">
              <a:lumMod val="60000"/>
              <a:lumOff val="40000"/>
            </a:schemeClr>
          </a:solidFill>
        </p:grpSpPr>
        <p:sp>
          <p:nvSpPr>
            <p:cNvPr id="60" name="Rectangle 59">
              <a:extLst>
                <a:ext uri="{FF2B5EF4-FFF2-40B4-BE49-F238E27FC236}">
                  <a16:creationId xmlns:a16="http://schemas.microsoft.com/office/drawing/2014/main" id="{62303C46-D433-4894-8E68-BF93FB661CB4}"/>
                </a:ext>
              </a:extLst>
            </p:cNvPr>
            <p:cNvSpPr>
              <a:spLocks noChangeArrowheads="1"/>
            </p:cNvSpPr>
            <p:nvPr/>
          </p:nvSpPr>
          <p:spPr bwMode="auto">
            <a:xfrm>
              <a:off x="12668250" y="4860924"/>
              <a:ext cx="2954337" cy="2954338"/>
            </a:xfrm>
            <a:prstGeom prst="rect">
              <a:avLst/>
            </a:prstGeom>
            <a:grpFill/>
            <a:ln>
              <a:noFill/>
            </a:ln>
          </p:spPr>
          <p:txBody>
            <a:bodyPr vert="horz" wrap="square" lIns="45720" tIns="22860" rIns="45720" bIns="22860" numCol="1" anchor="t" anchorCtr="0" compatLnSpc="1">
              <a:prstTxWarp prst="textNoShape">
                <a:avLst/>
              </a:prstTxWarp>
            </a:bodyPr>
            <a:lstStyle/>
            <a:p>
              <a:endParaRPr lang="th-TH" sz="900"/>
            </a:p>
          </p:txBody>
        </p:sp>
        <p:sp>
          <p:nvSpPr>
            <p:cNvPr id="103" name="Freeform 48">
              <a:extLst>
                <a:ext uri="{FF2B5EF4-FFF2-40B4-BE49-F238E27FC236}">
                  <a16:creationId xmlns:a16="http://schemas.microsoft.com/office/drawing/2014/main" id="{2CE4B5C3-6306-4F50-8DCC-4C82FA7C67AB}"/>
                </a:ext>
              </a:extLst>
            </p:cNvPr>
            <p:cNvSpPr>
              <a:spLocks noEditPoints="1"/>
            </p:cNvSpPr>
            <p:nvPr/>
          </p:nvSpPr>
          <p:spPr bwMode="auto">
            <a:xfrm>
              <a:off x="13122275" y="531494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6" y="2"/>
                    <a:pt x="2" y="15"/>
                    <a:pt x="2" y="31"/>
                  </a:cubicBezTo>
                  <a:cubicBezTo>
                    <a:pt x="2" y="48"/>
                    <a:pt x="16" y="61"/>
                    <a:pt x="32" y="61"/>
                  </a:cubicBezTo>
                  <a:cubicBezTo>
                    <a:pt x="48" y="61"/>
                    <a:pt x="61" y="48"/>
                    <a:pt x="61" y="31"/>
                  </a:cubicBezTo>
                  <a:cubicBezTo>
                    <a:pt x="61" y="15"/>
                    <a:pt x="48" y="2"/>
                    <a:pt x="32" y="2"/>
                  </a:cubicBezTo>
                  <a:close/>
                  <a:moveTo>
                    <a:pt x="32" y="2"/>
                  </a:moveTo>
                  <a:cubicBezTo>
                    <a:pt x="32" y="2"/>
                    <a:pt x="32" y="2"/>
                    <a:pt x="32" y="2"/>
                  </a:cubicBezTo>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104" name="กลุ่ม 148">
            <a:extLst>
              <a:ext uri="{FF2B5EF4-FFF2-40B4-BE49-F238E27FC236}">
                <a16:creationId xmlns:a16="http://schemas.microsoft.com/office/drawing/2014/main" id="{FA6F0418-B3DC-4598-AC94-76E2524FAA56}"/>
              </a:ext>
            </a:extLst>
          </p:cNvPr>
          <p:cNvGrpSpPr/>
          <p:nvPr/>
        </p:nvGrpSpPr>
        <p:grpSpPr>
          <a:xfrm>
            <a:off x="6152978" y="4867551"/>
            <a:ext cx="3053178" cy="556365"/>
            <a:chOff x="10218033" y="8610600"/>
            <a:chExt cx="4873760" cy="1112728"/>
          </a:xfrm>
        </p:grpSpPr>
        <p:sp>
          <p:nvSpPr>
            <p:cNvPr id="105" name="TextBox 70">
              <a:extLst>
                <a:ext uri="{FF2B5EF4-FFF2-40B4-BE49-F238E27FC236}">
                  <a16:creationId xmlns:a16="http://schemas.microsoft.com/office/drawing/2014/main" id="{B20A490D-229B-4FBA-B621-ED4FA468154E}"/>
                </a:ext>
              </a:extLst>
            </p:cNvPr>
            <p:cNvSpPr txBox="1"/>
            <p:nvPr/>
          </p:nvSpPr>
          <p:spPr bwMode="auto">
            <a:xfrm>
              <a:off x="10218033" y="9107775"/>
              <a:ext cx="4620379" cy="615553"/>
            </a:xfrm>
            <a:prstGeom prst="rect">
              <a:avLst/>
            </a:prstGeom>
            <a:noFill/>
          </p:spPr>
          <p:txBody>
            <a:bodyPr wrap="non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1400" b="0" i="0" dirty="0">
                  <a:effectLst/>
                  <a:latin typeface="Segoe UI" panose="020B0502040204020203" pitchFamily="34" charset="0"/>
                  <a:hlinkClick r:id="rId7"/>
                </a:rPr>
                <a:t>https://www.kallithea.educities.eu/</a:t>
              </a:r>
              <a:endParaRPr lang="en-US" sz="1400" dirty="0">
                <a:latin typeface="Segoe UI" panose="020B0502040204020203" pitchFamily="34" charset="0"/>
              </a:endParaRPr>
            </a:p>
          </p:txBody>
        </p:sp>
        <p:sp>
          <p:nvSpPr>
            <p:cNvPr id="106" name="Rectangle 8">
              <a:extLst>
                <a:ext uri="{FF2B5EF4-FFF2-40B4-BE49-F238E27FC236}">
                  <a16:creationId xmlns:a16="http://schemas.microsoft.com/office/drawing/2014/main" id="{DC3819C3-6492-4EE8-837E-36081CCF29B3}"/>
                </a:ext>
              </a:extLst>
            </p:cNvPr>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grpSp>
      <p:pic>
        <p:nvPicPr>
          <p:cNvPr id="115" name="Image 114" descr="Une image contenant extérieur, montagne, cité&#10;&#10;Description générée automatiquement">
            <a:extLst>
              <a:ext uri="{FF2B5EF4-FFF2-40B4-BE49-F238E27FC236}">
                <a16:creationId xmlns:a16="http://schemas.microsoft.com/office/drawing/2014/main" id="{F903E514-CF51-4C01-BE83-CFC930189B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9521" y="670371"/>
            <a:ext cx="2390658" cy="1855668"/>
          </a:xfrm>
          <a:prstGeom prst="rect">
            <a:avLst/>
          </a:prstGeom>
        </p:spPr>
      </p:pic>
      <p:pic>
        <p:nvPicPr>
          <p:cNvPr id="5" name="Image 4" descr="Une image contenant ciel, extérieur, nature, rive&#10;&#10;Description générée automatiquement">
            <a:extLst>
              <a:ext uri="{FF2B5EF4-FFF2-40B4-BE49-F238E27FC236}">
                <a16:creationId xmlns:a16="http://schemas.microsoft.com/office/drawing/2014/main" id="{0B8D644A-57B4-4017-A08C-37646AC870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09202" y="2514371"/>
            <a:ext cx="2390659" cy="1878456"/>
          </a:xfrm>
          <a:prstGeom prst="rect">
            <a:avLst/>
          </a:prstGeom>
        </p:spPr>
      </p:pic>
      <p:pic>
        <p:nvPicPr>
          <p:cNvPr id="7" name="Image 6" descr="Une image contenant pont, eau, ciel, extérieur&#10;&#10;Description générée automatiquement">
            <a:extLst>
              <a:ext uri="{FF2B5EF4-FFF2-40B4-BE49-F238E27FC236}">
                <a16:creationId xmlns:a16="http://schemas.microsoft.com/office/drawing/2014/main" id="{28C661A2-F709-4079-B807-862F98568F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86965" y="665645"/>
            <a:ext cx="2411578" cy="1848726"/>
          </a:xfrm>
          <a:prstGeom prst="rect">
            <a:avLst/>
          </a:prstGeom>
        </p:spPr>
      </p:pic>
      <p:pic>
        <p:nvPicPr>
          <p:cNvPr id="9" name="Image 8">
            <a:extLst>
              <a:ext uri="{FF2B5EF4-FFF2-40B4-BE49-F238E27FC236}">
                <a16:creationId xmlns:a16="http://schemas.microsoft.com/office/drawing/2014/main" id="{3D68628E-C0E4-4D88-BE7B-BD6CAE9CD94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06153" y="4343630"/>
            <a:ext cx="2392389" cy="1881529"/>
          </a:xfrm>
          <a:prstGeom prst="rect">
            <a:avLst/>
          </a:prstGeom>
        </p:spPr>
      </p:pic>
      <p:pic>
        <p:nvPicPr>
          <p:cNvPr id="11" name="Image 10" descr="Une image contenant eau, ciel, extérieur, bâtiment&#10;&#10;Description générée automatiquement">
            <a:extLst>
              <a:ext uri="{FF2B5EF4-FFF2-40B4-BE49-F238E27FC236}">
                <a16:creationId xmlns:a16="http://schemas.microsoft.com/office/drawing/2014/main" id="{BCDE5893-C95B-473F-B902-6185851CBC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4794" y="2497646"/>
            <a:ext cx="2433701" cy="1855395"/>
          </a:xfrm>
          <a:prstGeom prst="rect">
            <a:avLst/>
          </a:prstGeom>
        </p:spPr>
      </p:pic>
    </p:spTree>
    <p:extLst>
      <p:ext uri="{BB962C8B-B14F-4D97-AF65-F5344CB8AC3E}">
        <p14:creationId xmlns:p14="http://schemas.microsoft.com/office/powerpoint/2010/main" val="13374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 calcmode="lin" valueType="num">
                                      <p:cBhvr>
                                        <p:cTn id="9" dur="500" fill="hold"/>
                                        <p:tgtEl>
                                          <p:spTgt spid="62"/>
                                        </p:tgtEl>
                                        <p:attrNameLst>
                                          <p:attrName>style.rotation</p:attrName>
                                        </p:attrNameLst>
                                      </p:cBhvr>
                                      <p:tavLst>
                                        <p:tav tm="0">
                                          <p:val>
                                            <p:fltVal val="90"/>
                                          </p:val>
                                        </p:tav>
                                        <p:tav tm="100000">
                                          <p:val>
                                            <p:fltVal val="0"/>
                                          </p:val>
                                        </p:tav>
                                      </p:tavLst>
                                    </p:anim>
                                    <p:animEffect transition="in" filter="fade">
                                      <p:cBhvr>
                                        <p:cTn id="10" dur="500"/>
                                        <p:tgtEl>
                                          <p:spTgt spid="6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 calcmode="lin" valueType="num">
                                      <p:cBhvr>
                                        <p:cTn id="16" dur="500" fill="hold"/>
                                        <p:tgtEl>
                                          <p:spTgt spid="66"/>
                                        </p:tgtEl>
                                        <p:attrNameLst>
                                          <p:attrName>style.rotation</p:attrName>
                                        </p:attrNameLst>
                                      </p:cBhvr>
                                      <p:tavLst>
                                        <p:tav tm="0">
                                          <p:val>
                                            <p:fltVal val="90"/>
                                          </p:val>
                                        </p:tav>
                                        <p:tav tm="100000">
                                          <p:val>
                                            <p:fltVal val="0"/>
                                          </p:val>
                                        </p:tav>
                                      </p:tavLst>
                                    </p:anim>
                                    <p:animEffect transition="in" filter="fade">
                                      <p:cBhvr>
                                        <p:cTn id="17" dur="500"/>
                                        <p:tgtEl>
                                          <p:spTgt spid="66"/>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 calcmode="lin" valueType="num">
                                      <p:cBhvr>
                                        <p:cTn id="23" dur="500" fill="hold"/>
                                        <p:tgtEl>
                                          <p:spTgt spid="70"/>
                                        </p:tgtEl>
                                        <p:attrNameLst>
                                          <p:attrName>style.rotation</p:attrName>
                                        </p:attrNameLst>
                                      </p:cBhvr>
                                      <p:tavLst>
                                        <p:tav tm="0">
                                          <p:val>
                                            <p:fltVal val="90"/>
                                          </p:val>
                                        </p:tav>
                                        <p:tav tm="100000">
                                          <p:val>
                                            <p:fltVal val="0"/>
                                          </p:val>
                                        </p:tav>
                                      </p:tavLst>
                                    </p:anim>
                                    <p:animEffect transition="in" filter="fade">
                                      <p:cBhvr>
                                        <p:cTn id="24" dur="500"/>
                                        <p:tgtEl>
                                          <p:spTgt spid="70"/>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 calcmode="lin" valueType="num">
                                      <p:cBhvr>
                                        <p:cTn id="30" dur="500" fill="hold"/>
                                        <p:tgtEl>
                                          <p:spTgt spid="74"/>
                                        </p:tgtEl>
                                        <p:attrNameLst>
                                          <p:attrName>style.rotation</p:attrName>
                                        </p:attrNameLst>
                                      </p:cBhvr>
                                      <p:tavLst>
                                        <p:tav tm="0">
                                          <p:val>
                                            <p:fltVal val="90"/>
                                          </p:val>
                                        </p:tav>
                                        <p:tav tm="100000">
                                          <p:val>
                                            <p:fltVal val="0"/>
                                          </p:val>
                                        </p:tav>
                                      </p:tavLst>
                                    </p:anim>
                                    <p:animEffect transition="in" filter="fade">
                                      <p:cBhvr>
                                        <p:cTn id="31" dur="500"/>
                                        <p:tgtEl>
                                          <p:spTgt spid="74"/>
                                        </p:tgtEl>
                                      </p:cBhvr>
                                    </p:animEffect>
                                  </p:childTnLst>
                                </p:cTn>
                              </p:par>
                            </p:childTnLst>
                          </p:cTn>
                        </p:par>
                        <p:par>
                          <p:cTn id="32" fill="hold">
                            <p:stCondLst>
                              <p:cond delay="2000"/>
                            </p:stCondLst>
                            <p:childTnLst>
                              <p:par>
                                <p:cTn id="33" presetID="31" presetClass="entr" presetSubtype="0" fill="hold" nodeType="after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p:cTn id="35" dur="500" fill="hold"/>
                                        <p:tgtEl>
                                          <p:spTgt spid="104"/>
                                        </p:tgtEl>
                                        <p:attrNameLst>
                                          <p:attrName>ppt_w</p:attrName>
                                        </p:attrNameLst>
                                      </p:cBhvr>
                                      <p:tavLst>
                                        <p:tav tm="0">
                                          <p:val>
                                            <p:fltVal val="0"/>
                                          </p:val>
                                        </p:tav>
                                        <p:tav tm="100000">
                                          <p:val>
                                            <p:strVal val="#ppt_w"/>
                                          </p:val>
                                        </p:tav>
                                      </p:tavLst>
                                    </p:anim>
                                    <p:anim calcmode="lin" valueType="num">
                                      <p:cBhvr>
                                        <p:cTn id="36" dur="500" fill="hold"/>
                                        <p:tgtEl>
                                          <p:spTgt spid="104"/>
                                        </p:tgtEl>
                                        <p:attrNameLst>
                                          <p:attrName>ppt_h</p:attrName>
                                        </p:attrNameLst>
                                      </p:cBhvr>
                                      <p:tavLst>
                                        <p:tav tm="0">
                                          <p:val>
                                            <p:fltVal val="0"/>
                                          </p:val>
                                        </p:tav>
                                        <p:tav tm="100000">
                                          <p:val>
                                            <p:strVal val="#ppt_h"/>
                                          </p:val>
                                        </p:tav>
                                      </p:tavLst>
                                    </p:anim>
                                    <p:anim calcmode="lin" valueType="num">
                                      <p:cBhvr>
                                        <p:cTn id="37" dur="500" fill="hold"/>
                                        <p:tgtEl>
                                          <p:spTgt spid="104"/>
                                        </p:tgtEl>
                                        <p:attrNameLst>
                                          <p:attrName>style.rotation</p:attrName>
                                        </p:attrNameLst>
                                      </p:cBhvr>
                                      <p:tavLst>
                                        <p:tav tm="0">
                                          <p:val>
                                            <p:fltVal val="90"/>
                                          </p:val>
                                        </p:tav>
                                        <p:tav tm="100000">
                                          <p:val>
                                            <p:fltVal val="0"/>
                                          </p:val>
                                        </p:tav>
                                      </p:tavLst>
                                    </p:anim>
                                    <p:animEffect transition="in" filter="fade">
                                      <p:cBhvr>
                                        <p:cTn id="3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2056040" y="1560286"/>
            <a:ext cx="1978819" cy="3583782"/>
            <a:chOff x="1861875" y="4470905"/>
            <a:chExt cx="3957801" cy="7166606"/>
          </a:xfrm>
        </p:grpSpPr>
        <p:sp>
          <p:nvSpPr>
            <p:cNvPr id="6" name="Text Box 1900"/>
            <p:cNvSpPr txBox="1">
              <a:spLocks noChangeArrowheads="1"/>
            </p:cNvSpPr>
            <p:nvPr/>
          </p:nvSpPr>
          <p:spPr bwMode="auto">
            <a:xfrm>
              <a:off x="2845432"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1"/>
                  </a:solidFill>
                  <a:latin typeface="Lato Black" pitchFamily="34" charset="0"/>
                  <a:ea typeface="Lato Black" pitchFamily="34" charset="0"/>
                  <a:cs typeface="Lato Black" pitchFamily="34" charset="0"/>
                </a:rPr>
                <a:t>01</a:t>
              </a:r>
            </a:p>
          </p:txBody>
        </p:sp>
        <p:sp>
          <p:nvSpPr>
            <p:cNvPr id="7"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1"/>
            </a:solidFill>
            <a:ln>
              <a:noFill/>
            </a:ln>
            <a:effectLst/>
          </p:spPr>
          <p:txBody>
            <a:bodyPr anchor="ctr"/>
            <a:lstStyle/>
            <a:p>
              <a:pPr defTabSz="914355">
                <a:defRPr/>
              </a:pPr>
              <a:endParaRPr lang="en-US" sz="8300">
                <a:solidFill>
                  <a:schemeClr val="bg1">
                    <a:lumMod val="85000"/>
                  </a:schemeClr>
                </a:solidFill>
              </a:endParaRPr>
            </a:p>
          </p:txBody>
        </p:sp>
        <p:sp>
          <p:nvSpPr>
            <p:cNvPr id="8"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1"/>
            </a:solidFill>
            <a:ln>
              <a:noFill/>
            </a:ln>
            <a:effectLst/>
          </p:spPr>
          <p:txBody>
            <a:bodyPr anchor="ctr"/>
            <a:lstStyle/>
            <a:p>
              <a:pPr defTabSz="914355">
                <a:defRPr/>
              </a:pPr>
              <a:endParaRPr lang="en-US" sz="8300">
                <a:solidFill>
                  <a:schemeClr val="bg1">
                    <a:lumMod val="85000"/>
                  </a:schemeClr>
                </a:solidFill>
              </a:endParaRPr>
            </a:p>
          </p:txBody>
        </p:sp>
      </p:grpSp>
      <p:sp>
        <p:nvSpPr>
          <p:cNvPr id="9" name="TextBox 8"/>
          <p:cNvSpPr txBox="1"/>
          <p:nvPr/>
        </p:nvSpPr>
        <p:spPr>
          <a:xfrm>
            <a:off x="2077693" y="3726862"/>
            <a:ext cx="1953752" cy="338554"/>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NEWS FEED</a:t>
            </a:r>
          </a:p>
        </p:txBody>
      </p:sp>
      <p:grpSp>
        <p:nvGrpSpPr>
          <p:cNvPr id="11" name="Group 33"/>
          <p:cNvGrpSpPr>
            <a:grpSpLocks/>
          </p:cNvGrpSpPr>
          <p:nvPr/>
        </p:nvGrpSpPr>
        <p:grpSpPr bwMode="auto">
          <a:xfrm>
            <a:off x="4049359" y="1560286"/>
            <a:ext cx="1978819" cy="3583782"/>
            <a:chOff x="1861875" y="4470905"/>
            <a:chExt cx="3957801" cy="7166606"/>
          </a:xfrm>
        </p:grpSpPr>
        <p:sp>
          <p:nvSpPr>
            <p:cNvPr id="12" name="Text Box 1900"/>
            <p:cNvSpPr txBox="1">
              <a:spLocks noChangeArrowheads="1"/>
            </p:cNvSpPr>
            <p:nvPr/>
          </p:nvSpPr>
          <p:spPr bwMode="auto">
            <a:xfrm>
              <a:off x="2784975"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6"/>
                  </a:solidFill>
                  <a:latin typeface="Lato Black" pitchFamily="34" charset="0"/>
                  <a:ea typeface="Lato Black" pitchFamily="34" charset="0"/>
                  <a:cs typeface="Lato Black" pitchFamily="34" charset="0"/>
                </a:rPr>
                <a:t>02</a:t>
              </a:r>
            </a:p>
          </p:txBody>
        </p:sp>
        <p:sp>
          <p:nvSpPr>
            <p:cNvPr id="13"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6"/>
            </a:solidFill>
            <a:ln>
              <a:noFill/>
            </a:ln>
            <a:effectLst/>
          </p:spPr>
          <p:txBody>
            <a:bodyPr anchor="ctr"/>
            <a:lstStyle/>
            <a:p>
              <a:pPr defTabSz="914355">
                <a:defRPr/>
              </a:pPr>
              <a:endParaRPr lang="en-US" sz="8300">
                <a:solidFill>
                  <a:schemeClr val="bg1">
                    <a:lumMod val="85000"/>
                  </a:schemeClr>
                </a:solidFill>
              </a:endParaRPr>
            </a:p>
          </p:txBody>
        </p:sp>
        <p:sp>
          <p:nvSpPr>
            <p:cNvPr id="14"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6"/>
            </a:solidFill>
            <a:ln>
              <a:noFill/>
            </a:ln>
            <a:effectLst/>
          </p:spPr>
          <p:txBody>
            <a:bodyPr anchor="ctr"/>
            <a:lstStyle/>
            <a:p>
              <a:pPr defTabSz="914355">
                <a:defRPr/>
              </a:pPr>
              <a:endParaRPr lang="en-US" sz="8300">
                <a:solidFill>
                  <a:schemeClr val="bg1">
                    <a:lumMod val="85000"/>
                  </a:schemeClr>
                </a:solidFill>
              </a:endParaRPr>
            </a:p>
          </p:txBody>
        </p:sp>
      </p:grpSp>
      <p:sp>
        <p:nvSpPr>
          <p:cNvPr id="15" name="TextBox 14"/>
          <p:cNvSpPr txBox="1"/>
          <p:nvPr/>
        </p:nvSpPr>
        <p:spPr>
          <a:xfrm>
            <a:off x="4085187" y="3726862"/>
            <a:ext cx="1953752" cy="338554"/>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MEMBERS</a:t>
            </a:r>
          </a:p>
        </p:txBody>
      </p:sp>
      <p:grpSp>
        <p:nvGrpSpPr>
          <p:cNvPr id="17" name="Group 33"/>
          <p:cNvGrpSpPr>
            <a:grpSpLocks/>
          </p:cNvGrpSpPr>
          <p:nvPr/>
        </p:nvGrpSpPr>
        <p:grpSpPr bwMode="auto">
          <a:xfrm>
            <a:off x="6039171" y="1560286"/>
            <a:ext cx="1978819" cy="3583782"/>
            <a:chOff x="1861875" y="4470905"/>
            <a:chExt cx="3957801" cy="7166606"/>
          </a:xfrm>
        </p:grpSpPr>
        <p:sp>
          <p:nvSpPr>
            <p:cNvPr id="18" name="Text Box 1900"/>
            <p:cNvSpPr txBox="1">
              <a:spLocks noChangeArrowheads="1"/>
            </p:cNvSpPr>
            <p:nvPr/>
          </p:nvSpPr>
          <p:spPr bwMode="auto">
            <a:xfrm>
              <a:off x="2763672"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3"/>
                  </a:solidFill>
                  <a:latin typeface="Lato Black" pitchFamily="34" charset="0"/>
                  <a:ea typeface="Lato Black" pitchFamily="34" charset="0"/>
                  <a:cs typeface="Lato Black" pitchFamily="34" charset="0"/>
                </a:rPr>
                <a:t>03</a:t>
              </a:r>
            </a:p>
          </p:txBody>
        </p:sp>
        <p:sp>
          <p:nvSpPr>
            <p:cNvPr id="19"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3"/>
            </a:solidFill>
            <a:ln>
              <a:noFill/>
            </a:ln>
            <a:effectLst/>
          </p:spPr>
          <p:txBody>
            <a:bodyPr anchor="ctr"/>
            <a:lstStyle/>
            <a:p>
              <a:pPr defTabSz="914355">
                <a:defRPr/>
              </a:pPr>
              <a:endParaRPr lang="en-US" sz="8300">
                <a:solidFill>
                  <a:schemeClr val="bg1">
                    <a:lumMod val="85000"/>
                  </a:schemeClr>
                </a:solidFill>
              </a:endParaRPr>
            </a:p>
          </p:txBody>
        </p:sp>
        <p:sp>
          <p:nvSpPr>
            <p:cNvPr id="20"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3"/>
            </a:solidFill>
            <a:ln>
              <a:noFill/>
            </a:ln>
            <a:effectLst/>
          </p:spPr>
          <p:txBody>
            <a:bodyPr anchor="ctr"/>
            <a:lstStyle/>
            <a:p>
              <a:pPr defTabSz="914355">
                <a:defRPr/>
              </a:pPr>
              <a:endParaRPr lang="en-US" sz="8300">
                <a:solidFill>
                  <a:schemeClr val="bg1">
                    <a:lumMod val="85000"/>
                  </a:schemeClr>
                </a:solidFill>
              </a:endParaRPr>
            </a:p>
          </p:txBody>
        </p:sp>
      </p:grpSp>
      <p:sp>
        <p:nvSpPr>
          <p:cNvPr id="21" name="TextBox 20"/>
          <p:cNvSpPr txBox="1"/>
          <p:nvPr/>
        </p:nvSpPr>
        <p:spPr>
          <a:xfrm>
            <a:off x="6064470" y="3726862"/>
            <a:ext cx="1953752" cy="338554"/>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GROUPS</a:t>
            </a:r>
          </a:p>
        </p:txBody>
      </p:sp>
      <p:grpSp>
        <p:nvGrpSpPr>
          <p:cNvPr id="23" name="Group 33"/>
          <p:cNvGrpSpPr>
            <a:grpSpLocks/>
          </p:cNvGrpSpPr>
          <p:nvPr/>
        </p:nvGrpSpPr>
        <p:grpSpPr bwMode="auto">
          <a:xfrm>
            <a:off x="8025475" y="1560286"/>
            <a:ext cx="1978819" cy="3583782"/>
            <a:chOff x="1861875" y="4470905"/>
            <a:chExt cx="3957801" cy="7166606"/>
          </a:xfrm>
        </p:grpSpPr>
        <p:sp>
          <p:nvSpPr>
            <p:cNvPr id="24" name="Text Box 1900"/>
            <p:cNvSpPr txBox="1">
              <a:spLocks noChangeArrowheads="1"/>
            </p:cNvSpPr>
            <p:nvPr/>
          </p:nvSpPr>
          <p:spPr bwMode="auto">
            <a:xfrm>
              <a:off x="2784975" y="5334390"/>
              <a:ext cx="2039106" cy="2123374"/>
            </a:xfrm>
            <a:prstGeom prst="rect">
              <a:avLst/>
            </a:prstGeom>
            <a:no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2"/>
                  </a:solidFill>
                  <a:latin typeface="Lato Black" pitchFamily="34" charset="0"/>
                  <a:ea typeface="Lato Black" pitchFamily="34" charset="0"/>
                  <a:cs typeface="Lato Black" pitchFamily="34" charset="0"/>
                </a:rPr>
                <a:t>04</a:t>
              </a:r>
            </a:p>
          </p:txBody>
        </p:sp>
        <p:sp>
          <p:nvSpPr>
            <p:cNvPr id="25" name="Freeform 5"/>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solidFill>
              <a:schemeClr val="accent2"/>
            </a:solidFill>
            <a:ln>
              <a:noFill/>
            </a:ln>
            <a:effectLst/>
          </p:spPr>
          <p:txBody>
            <a:bodyPr anchor="ctr"/>
            <a:lstStyle/>
            <a:p>
              <a:pPr defTabSz="914355">
                <a:defRPr/>
              </a:pPr>
              <a:endParaRPr lang="en-US" sz="8300">
                <a:solidFill>
                  <a:schemeClr val="bg1">
                    <a:lumMod val="85000"/>
                  </a:schemeClr>
                </a:solidFill>
              </a:endParaRPr>
            </a:p>
          </p:txBody>
        </p:sp>
        <p:sp>
          <p:nvSpPr>
            <p:cNvPr id="26" name="Freeform 6"/>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solidFill>
              <a:schemeClr val="accent2"/>
            </a:solidFill>
            <a:ln>
              <a:noFill/>
            </a:ln>
            <a:effectLst/>
          </p:spPr>
          <p:txBody>
            <a:bodyPr anchor="ctr"/>
            <a:lstStyle/>
            <a:p>
              <a:pPr defTabSz="914355">
                <a:defRPr/>
              </a:pPr>
              <a:endParaRPr lang="en-US" sz="8300">
                <a:solidFill>
                  <a:schemeClr val="bg1">
                    <a:lumMod val="85000"/>
                  </a:schemeClr>
                </a:solidFill>
              </a:endParaRPr>
            </a:p>
          </p:txBody>
        </p:sp>
      </p:grpSp>
      <p:sp>
        <p:nvSpPr>
          <p:cNvPr id="27" name="TextBox 26"/>
          <p:cNvSpPr txBox="1"/>
          <p:nvPr/>
        </p:nvSpPr>
        <p:spPr>
          <a:xfrm>
            <a:off x="8056809" y="3726862"/>
            <a:ext cx="1953752" cy="584775"/>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NEW LEARNING RESOURCES</a:t>
            </a:r>
          </a:p>
        </p:txBody>
      </p:sp>
      <p:grpSp>
        <p:nvGrpSpPr>
          <p:cNvPr id="46" name="Group 33">
            <a:extLst>
              <a:ext uri="{FF2B5EF4-FFF2-40B4-BE49-F238E27FC236}">
                <a16:creationId xmlns:a16="http://schemas.microsoft.com/office/drawing/2014/main" id="{9A92FD79-DD23-4F8C-8165-BD2457F54F67}"/>
              </a:ext>
            </a:extLst>
          </p:cNvPr>
          <p:cNvGrpSpPr>
            <a:grpSpLocks/>
          </p:cNvGrpSpPr>
          <p:nvPr/>
        </p:nvGrpSpPr>
        <p:grpSpPr bwMode="auto">
          <a:xfrm>
            <a:off x="10018800" y="1560286"/>
            <a:ext cx="1978819" cy="3583782"/>
            <a:chOff x="1861875" y="4470905"/>
            <a:chExt cx="3957801" cy="7166606"/>
          </a:xfrm>
          <a:solidFill>
            <a:schemeClr val="accent4">
              <a:lumMod val="60000"/>
              <a:lumOff val="40000"/>
            </a:schemeClr>
          </a:solidFill>
        </p:grpSpPr>
        <p:sp>
          <p:nvSpPr>
            <p:cNvPr id="47" name="Text Box 1900">
              <a:extLst>
                <a:ext uri="{FF2B5EF4-FFF2-40B4-BE49-F238E27FC236}">
                  <a16:creationId xmlns:a16="http://schemas.microsoft.com/office/drawing/2014/main" id="{7A4EC87C-A914-48FA-895B-5FC712888796}"/>
                </a:ext>
              </a:extLst>
            </p:cNvPr>
            <p:cNvSpPr txBox="1">
              <a:spLocks noChangeArrowheads="1"/>
            </p:cNvSpPr>
            <p:nvPr/>
          </p:nvSpPr>
          <p:spPr bwMode="auto">
            <a:xfrm>
              <a:off x="2784975" y="5334390"/>
              <a:ext cx="2039106" cy="2123374"/>
            </a:xfrm>
            <a:prstGeom prst="rect">
              <a:avLst/>
            </a:prstGeom>
            <a:solidFill>
              <a:schemeClr val="bg1"/>
            </a:solidFill>
            <a:ln>
              <a:noFill/>
            </a:ln>
            <a:effec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gn="ctr" defTabSz="914355">
                <a:defRPr/>
              </a:pPr>
              <a:r>
                <a:rPr lang="en-US" sz="6900" b="1" dirty="0">
                  <a:solidFill>
                    <a:schemeClr val="accent4">
                      <a:lumMod val="40000"/>
                      <a:lumOff val="60000"/>
                    </a:schemeClr>
                  </a:solidFill>
                  <a:latin typeface="Lato Black" pitchFamily="34" charset="0"/>
                  <a:ea typeface="Lato Black" pitchFamily="34" charset="0"/>
                  <a:cs typeface="Lato Black" pitchFamily="34" charset="0"/>
                </a:rPr>
                <a:t>05</a:t>
              </a:r>
            </a:p>
          </p:txBody>
        </p:sp>
        <p:sp>
          <p:nvSpPr>
            <p:cNvPr id="48" name="Freeform 5">
              <a:extLst>
                <a:ext uri="{FF2B5EF4-FFF2-40B4-BE49-F238E27FC236}">
                  <a16:creationId xmlns:a16="http://schemas.microsoft.com/office/drawing/2014/main" id="{6DCBF7F0-22A0-4DB0-966C-7C8058590673}"/>
                </a:ext>
              </a:extLst>
            </p:cNvPr>
            <p:cNvSpPr>
              <a:spLocks noChangeArrowheads="1"/>
            </p:cNvSpPr>
            <p:nvPr/>
          </p:nvSpPr>
          <p:spPr bwMode="auto">
            <a:xfrm>
              <a:off x="1861875" y="4470905"/>
              <a:ext cx="3957801" cy="893644"/>
            </a:xfrm>
            <a:custGeom>
              <a:avLst/>
              <a:gdLst>
                <a:gd name="connsiteX0" fmla="*/ 274514 w 3957800"/>
                <a:gd name="connsiteY0" fmla="*/ 0 h 893213"/>
                <a:gd name="connsiteX1" fmla="*/ 3683286 w 3957800"/>
                <a:gd name="connsiteY1" fmla="*/ 0 h 893213"/>
                <a:gd name="connsiteX2" fmla="*/ 3957800 w 3957800"/>
                <a:gd name="connsiteY2" fmla="*/ 290286 h 893213"/>
                <a:gd name="connsiteX3" fmla="*/ 3957800 w 3957800"/>
                <a:gd name="connsiteY3" fmla="*/ 888633 h 893213"/>
                <a:gd name="connsiteX4" fmla="*/ 3957800 w 3957800"/>
                <a:gd name="connsiteY4" fmla="*/ 893213 h 893213"/>
                <a:gd name="connsiteX5" fmla="*/ 0 w 3957800"/>
                <a:gd name="connsiteY5" fmla="*/ 893213 h 893213"/>
                <a:gd name="connsiteX6" fmla="*/ 0 w 3957800"/>
                <a:gd name="connsiteY6" fmla="*/ 841802 h 893213"/>
                <a:gd name="connsiteX7" fmla="*/ 0 w 3957800"/>
                <a:gd name="connsiteY7" fmla="*/ 290286 h 893213"/>
                <a:gd name="connsiteX8" fmla="*/ 274514 w 3957800"/>
                <a:gd name="connsiteY8" fmla="*/ 0 h 8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893213">
                  <a:moveTo>
                    <a:pt x="274514" y="0"/>
                  </a:moveTo>
                  <a:cubicBezTo>
                    <a:pt x="3683286" y="0"/>
                    <a:pt x="3683286" y="0"/>
                    <a:pt x="3683286" y="0"/>
                  </a:cubicBezTo>
                  <a:cubicBezTo>
                    <a:pt x="3827206" y="0"/>
                    <a:pt x="3957800" y="130496"/>
                    <a:pt x="3957800" y="290286"/>
                  </a:cubicBezTo>
                  <a:cubicBezTo>
                    <a:pt x="3957800" y="496099"/>
                    <a:pt x="3957800" y="695481"/>
                    <a:pt x="3957800" y="888633"/>
                  </a:cubicBezTo>
                  <a:lnTo>
                    <a:pt x="3957800" y="893213"/>
                  </a:lnTo>
                  <a:lnTo>
                    <a:pt x="0" y="893213"/>
                  </a:lnTo>
                  <a:lnTo>
                    <a:pt x="0" y="841802"/>
                  </a:lnTo>
                  <a:cubicBezTo>
                    <a:pt x="0" y="290286"/>
                    <a:pt x="0" y="290286"/>
                    <a:pt x="0" y="290286"/>
                  </a:cubicBezTo>
                  <a:cubicBezTo>
                    <a:pt x="0" y="130496"/>
                    <a:pt x="114603" y="0"/>
                    <a:pt x="274514" y="0"/>
                  </a:cubicBezTo>
                  <a:close/>
                </a:path>
              </a:pathLst>
            </a:custGeom>
            <a:grpFill/>
            <a:ln>
              <a:noFill/>
            </a:ln>
            <a:effectLst/>
          </p:spPr>
          <p:txBody>
            <a:bodyPr anchor="ctr"/>
            <a:lstStyle/>
            <a:p>
              <a:pPr defTabSz="914355">
                <a:defRPr/>
              </a:pPr>
              <a:endParaRPr lang="en-US" sz="8300">
                <a:solidFill>
                  <a:schemeClr val="bg1">
                    <a:lumMod val="85000"/>
                  </a:schemeClr>
                </a:solidFill>
              </a:endParaRPr>
            </a:p>
          </p:txBody>
        </p:sp>
        <p:sp>
          <p:nvSpPr>
            <p:cNvPr id="49" name="Freeform 6">
              <a:extLst>
                <a:ext uri="{FF2B5EF4-FFF2-40B4-BE49-F238E27FC236}">
                  <a16:creationId xmlns:a16="http://schemas.microsoft.com/office/drawing/2014/main" id="{4A5F92E5-B541-4194-A909-72BF6AA05FBB}"/>
                </a:ext>
              </a:extLst>
            </p:cNvPr>
            <p:cNvSpPr>
              <a:spLocks noChangeArrowheads="1"/>
            </p:cNvSpPr>
            <p:nvPr/>
          </p:nvSpPr>
          <p:spPr bwMode="auto">
            <a:xfrm>
              <a:off x="1861875" y="7947066"/>
              <a:ext cx="3957801" cy="3690445"/>
            </a:xfrm>
            <a:custGeom>
              <a:avLst/>
              <a:gdLst>
                <a:gd name="connsiteX0" fmla="*/ 0 w 3957800"/>
                <a:gd name="connsiteY0" fmla="*/ 0 h 3690421"/>
                <a:gd name="connsiteX1" fmla="*/ 3957800 w 3957800"/>
                <a:gd name="connsiteY1" fmla="*/ 0 h 3690421"/>
                <a:gd name="connsiteX2" fmla="*/ 3957800 w 3957800"/>
                <a:gd name="connsiteY2" fmla="*/ 67447 h 3690421"/>
                <a:gd name="connsiteX3" fmla="*/ 3957800 w 3957800"/>
                <a:gd name="connsiteY3" fmla="*/ 3400135 h 3690421"/>
                <a:gd name="connsiteX4" fmla="*/ 3683286 w 3957800"/>
                <a:gd name="connsiteY4" fmla="*/ 3690421 h 3690421"/>
                <a:gd name="connsiteX5" fmla="*/ 274514 w 3957800"/>
                <a:gd name="connsiteY5" fmla="*/ 3690421 h 3690421"/>
                <a:gd name="connsiteX6" fmla="*/ 0 w 3957800"/>
                <a:gd name="connsiteY6" fmla="*/ 3400135 h 3690421"/>
                <a:gd name="connsiteX7" fmla="*/ 0 w 3957800"/>
                <a:gd name="connsiteY7" fmla="*/ 146788 h 3690421"/>
                <a:gd name="connsiteX8" fmla="*/ 0 w 3957800"/>
                <a:gd name="connsiteY8" fmla="*/ 0 h 369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7800" h="3690421">
                  <a:moveTo>
                    <a:pt x="0" y="0"/>
                  </a:moveTo>
                  <a:lnTo>
                    <a:pt x="3957800" y="0"/>
                  </a:lnTo>
                  <a:lnTo>
                    <a:pt x="3957800" y="67447"/>
                  </a:lnTo>
                  <a:cubicBezTo>
                    <a:pt x="3957800" y="3400135"/>
                    <a:pt x="3957800" y="3400135"/>
                    <a:pt x="3957800" y="3400135"/>
                  </a:cubicBezTo>
                  <a:cubicBezTo>
                    <a:pt x="3957800" y="3559925"/>
                    <a:pt x="3827206" y="3690421"/>
                    <a:pt x="3683286" y="3690421"/>
                  </a:cubicBezTo>
                  <a:cubicBezTo>
                    <a:pt x="274514" y="3690421"/>
                    <a:pt x="274514" y="3690421"/>
                    <a:pt x="274514" y="3690421"/>
                  </a:cubicBezTo>
                  <a:cubicBezTo>
                    <a:pt x="114603" y="3690421"/>
                    <a:pt x="0" y="3559925"/>
                    <a:pt x="0" y="3400135"/>
                  </a:cubicBezTo>
                  <a:cubicBezTo>
                    <a:pt x="0" y="2062347"/>
                    <a:pt x="0" y="996297"/>
                    <a:pt x="0" y="146788"/>
                  </a:cubicBezTo>
                  <a:lnTo>
                    <a:pt x="0" y="0"/>
                  </a:lnTo>
                  <a:close/>
                </a:path>
              </a:pathLst>
            </a:custGeom>
            <a:grpFill/>
            <a:ln>
              <a:noFill/>
            </a:ln>
            <a:effectLst/>
          </p:spPr>
          <p:txBody>
            <a:bodyPr anchor="ctr"/>
            <a:lstStyle/>
            <a:p>
              <a:pPr defTabSz="914355">
                <a:defRPr/>
              </a:pPr>
              <a:endParaRPr lang="en-US" sz="8300">
                <a:solidFill>
                  <a:schemeClr val="bg1">
                    <a:lumMod val="85000"/>
                  </a:schemeClr>
                </a:solidFill>
              </a:endParaRPr>
            </a:p>
          </p:txBody>
        </p:sp>
      </p:grpSp>
      <p:sp>
        <p:nvSpPr>
          <p:cNvPr id="50" name="TextBox 26">
            <a:extLst>
              <a:ext uri="{FF2B5EF4-FFF2-40B4-BE49-F238E27FC236}">
                <a16:creationId xmlns:a16="http://schemas.microsoft.com/office/drawing/2014/main" id="{1FDBFE8C-8B1B-4403-B7F3-B3426E5D246A}"/>
              </a:ext>
            </a:extLst>
          </p:cNvPr>
          <p:cNvSpPr txBox="1"/>
          <p:nvPr/>
        </p:nvSpPr>
        <p:spPr>
          <a:xfrm>
            <a:off x="10031333" y="3726862"/>
            <a:ext cx="1953752" cy="830997"/>
          </a:xfrm>
          <a:prstGeom prst="rect">
            <a:avLst/>
          </a:prstGeom>
          <a:noFill/>
        </p:spPr>
        <p:txBody>
          <a:bodyPr wrap="square" rtlCol="0">
            <a:spAutoFit/>
          </a:bodyPr>
          <a:lstStyle/>
          <a:p>
            <a:r>
              <a:rPr lang="en-US" sz="1600" b="1" dirty="0">
                <a:solidFill>
                  <a:schemeClr val="bg1"/>
                </a:solidFill>
                <a:latin typeface="Lato Black" charset="0"/>
                <a:ea typeface="Lato Black" charset="0"/>
                <a:cs typeface="Lato Black" charset="0"/>
              </a:rPr>
              <a:t>EDUCATIONAL INSTITUTIONS &amp; PROGRAMMES</a:t>
            </a:r>
          </a:p>
        </p:txBody>
      </p:sp>
      <p:sp>
        <p:nvSpPr>
          <p:cNvPr id="52" name="Title 1">
            <a:extLst>
              <a:ext uri="{FF2B5EF4-FFF2-40B4-BE49-F238E27FC236}">
                <a16:creationId xmlns:a16="http://schemas.microsoft.com/office/drawing/2014/main" id="{0CC22E38-F388-4C58-814F-773DEF234829}"/>
              </a:ext>
            </a:extLst>
          </p:cNvPr>
          <p:cNvSpPr txBox="1">
            <a:spLocks/>
          </p:cNvSpPr>
          <p:nvPr/>
        </p:nvSpPr>
        <p:spPr>
          <a:xfrm>
            <a:off x="1981200" y="274638"/>
            <a:ext cx="8229600" cy="922114"/>
          </a:xfrm>
          <a:prstGeom prst="rect">
            <a:avLst/>
          </a:prstGeom>
        </p:spPr>
        <p:txBody>
          <a:bodyP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IE" b="1" dirty="0"/>
              <a:t>tools</a:t>
            </a:r>
          </a:p>
        </p:txBody>
      </p:sp>
    </p:spTree>
    <p:extLst>
      <p:ext uri="{BB962C8B-B14F-4D97-AF65-F5344CB8AC3E}">
        <p14:creationId xmlns:p14="http://schemas.microsoft.com/office/powerpoint/2010/main" val="764436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1" grpId="0"/>
      <p:bldP spid="27"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9752-6089-435E-B3A0-4924F1A06263}"/>
              </a:ext>
            </a:extLst>
          </p:cNvPr>
          <p:cNvSpPr>
            <a:spLocks noGrp="1"/>
          </p:cNvSpPr>
          <p:nvPr>
            <p:ph type="ctrTitle"/>
          </p:nvPr>
        </p:nvSpPr>
        <p:spPr>
          <a:xfrm>
            <a:off x="6096000" y="1869897"/>
            <a:ext cx="4571999" cy="2752903"/>
          </a:xfrm>
        </p:spPr>
        <p:txBody>
          <a:bodyPr>
            <a:norm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4) The learning cycle (8 principles of connected learning)</a:t>
            </a:r>
            <a:endParaRPr lang="en-US" sz="4400" dirty="0"/>
          </a:p>
        </p:txBody>
      </p:sp>
      <p:pic>
        <p:nvPicPr>
          <p:cNvPr id="4" name="Image 3">
            <a:extLst>
              <a:ext uri="{FF2B5EF4-FFF2-40B4-BE49-F238E27FC236}">
                <a16:creationId xmlns:a16="http://schemas.microsoft.com/office/drawing/2014/main" id="{2D068B12-79B9-455A-BAEA-0D520FE71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81" y="1869897"/>
            <a:ext cx="5313805" cy="2752904"/>
          </a:xfrm>
          <a:prstGeom prst="rect">
            <a:avLst/>
          </a:prstGeom>
        </p:spPr>
      </p:pic>
    </p:spTree>
    <p:extLst>
      <p:ext uri="{BB962C8B-B14F-4D97-AF65-F5344CB8AC3E}">
        <p14:creationId xmlns:p14="http://schemas.microsoft.com/office/powerpoint/2010/main" val="24028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5">
            <a:extLst>
              <a:ext uri="{FF2B5EF4-FFF2-40B4-BE49-F238E27FC236}">
                <a16:creationId xmlns:a16="http://schemas.microsoft.com/office/drawing/2014/main" id="{BD2E023D-359B-4572-831D-44775C406601}"/>
              </a:ext>
            </a:extLst>
          </p:cNvPr>
          <p:cNvGrpSpPr/>
          <p:nvPr/>
        </p:nvGrpSpPr>
        <p:grpSpPr>
          <a:xfrm>
            <a:off x="6129476" y="1195129"/>
            <a:ext cx="5852169" cy="1075881"/>
            <a:chOff x="9367692" y="5209460"/>
            <a:chExt cx="12600826" cy="2708853"/>
          </a:xfrm>
        </p:grpSpPr>
        <p:sp>
          <p:nvSpPr>
            <p:cNvPr id="6" name="Freeform 6">
              <a:extLst>
                <a:ext uri="{FF2B5EF4-FFF2-40B4-BE49-F238E27FC236}">
                  <a16:creationId xmlns:a16="http://schemas.microsoft.com/office/drawing/2014/main" id="{75E5D489-CC20-448E-8B83-92D52796497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7" name="Picture 57">
              <a:extLst>
                <a:ext uri="{FF2B5EF4-FFF2-40B4-BE49-F238E27FC236}">
                  <a16:creationId xmlns:a16="http://schemas.microsoft.com/office/drawing/2014/main" id="{224DE2AB-1401-4FDC-A7D0-7C3F72502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8" name="Group 58">
            <a:extLst>
              <a:ext uri="{FF2B5EF4-FFF2-40B4-BE49-F238E27FC236}">
                <a16:creationId xmlns:a16="http://schemas.microsoft.com/office/drawing/2014/main" id="{7828CE41-2E57-4043-86DC-CDECE294631F}"/>
              </a:ext>
            </a:extLst>
          </p:cNvPr>
          <p:cNvGrpSpPr/>
          <p:nvPr/>
        </p:nvGrpSpPr>
        <p:grpSpPr>
          <a:xfrm>
            <a:off x="6136786" y="2240808"/>
            <a:ext cx="5852170" cy="1075881"/>
            <a:chOff x="9367691" y="5209460"/>
            <a:chExt cx="12600827" cy="2708853"/>
          </a:xfrm>
        </p:grpSpPr>
        <p:sp>
          <p:nvSpPr>
            <p:cNvPr id="9" name="Freeform 6">
              <a:extLst>
                <a:ext uri="{FF2B5EF4-FFF2-40B4-BE49-F238E27FC236}">
                  <a16:creationId xmlns:a16="http://schemas.microsoft.com/office/drawing/2014/main" id="{B3E8A265-1623-48B9-BD64-5017720857A1}"/>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10" name="Picture 60">
              <a:extLst>
                <a:ext uri="{FF2B5EF4-FFF2-40B4-BE49-F238E27FC236}">
                  <a16:creationId xmlns:a16="http://schemas.microsoft.com/office/drawing/2014/main" id="{D85A0A59-457F-4397-A628-0B815BE71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11" name="Group 61">
            <a:extLst>
              <a:ext uri="{FF2B5EF4-FFF2-40B4-BE49-F238E27FC236}">
                <a16:creationId xmlns:a16="http://schemas.microsoft.com/office/drawing/2014/main" id="{69C6CAD3-8993-4C74-B411-DA67C2041C8F}"/>
              </a:ext>
            </a:extLst>
          </p:cNvPr>
          <p:cNvGrpSpPr/>
          <p:nvPr/>
        </p:nvGrpSpPr>
        <p:grpSpPr>
          <a:xfrm>
            <a:off x="6128132" y="3295762"/>
            <a:ext cx="5852169" cy="1075881"/>
            <a:chOff x="9367692" y="5209460"/>
            <a:chExt cx="12600826" cy="2708853"/>
          </a:xfrm>
        </p:grpSpPr>
        <p:sp>
          <p:nvSpPr>
            <p:cNvPr id="12" name="Freeform 6">
              <a:extLst>
                <a:ext uri="{FF2B5EF4-FFF2-40B4-BE49-F238E27FC236}">
                  <a16:creationId xmlns:a16="http://schemas.microsoft.com/office/drawing/2014/main" id="{454DB641-1D1D-4FC5-AA58-594D41BC51C2}"/>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13" name="Picture 63">
              <a:extLst>
                <a:ext uri="{FF2B5EF4-FFF2-40B4-BE49-F238E27FC236}">
                  <a16:creationId xmlns:a16="http://schemas.microsoft.com/office/drawing/2014/main" id="{709A2FC8-AC39-4B05-AFFF-82CC8310A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grpSp>
        <p:nvGrpSpPr>
          <p:cNvPr id="14" name="Group 64">
            <a:extLst>
              <a:ext uri="{FF2B5EF4-FFF2-40B4-BE49-F238E27FC236}">
                <a16:creationId xmlns:a16="http://schemas.microsoft.com/office/drawing/2014/main" id="{BEB639AF-9892-4DF9-B0EC-5AFE296D1B05}"/>
              </a:ext>
            </a:extLst>
          </p:cNvPr>
          <p:cNvGrpSpPr/>
          <p:nvPr/>
        </p:nvGrpSpPr>
        <p:grpSpPr>
          <a:xfrm>
            <a:off x="6126436" y="4350717"/>
            <a:ext cx="5848054" cy="1075881"/>
            <a:chOff x="9367692" y="5209460"/>
            <a:chExt cx="12600826" cy="2708853"/>
          </a:xfrm>
          <a:solidFill>
            <a:schemeClr val="accent2"/>
          </a:solidFill>
        </p:grpSpPr>
        <p:sp>
          <p:nvSpPr>
            <p:cNvPr id="15" name="Freeform 6">
              <a:extLst>
                <a:ext uri="{FF2B5EF4-FFF2-40B4-BE49-F238E27FC236}">
                  <a16:creationId xmlns:a16="http://schemas.microsoft.com/office/drawing/2014/main" id="{1D9669FB-DF5A-4883-A261-4F2205E82B9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pic>
          <p:nvPicPr>
            <p:cNvPr id="16" name="Picture 66">
              <a:extLst>
                <a:ext uri="{FF2B5EF4-FFF2-40B4-BE49-F238E27FC236}">
                  <a16:creationId xmlns:a16="http://schemas.microsoft.com/office/drawing/2014/main" id="{60F1B70B-D527-421B-857F-68708015E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17" name="TextBox 69">
            <a:extLst>
              <a:ext uri="{FF2B5EF4-FFF2-40B4-BE49-F238E27FC236}">
                <a16:creationId xmlns:a16="http://schemas.microsoft.com/office/drawing/2014/main" id="{6B92C7C0-D79F-4593-904C-B02051985689}"/>
              </a:ext>
            </a:extLst>
          </p:cNvPr>
          <p:cNvSpPr txBox="1"/>
          <p:nvPr/>
        </p:nvSpPr>
        <p:spPr>
          <a:xfrm>
            <a:off x="6143746" y="1406043"/>
            <a:ext cx="5830744" cy="523202"/>
          </a:xfrm>
          <a:prstGeom prst="rect">
            <a:avLst/>
          </a:prstGeom>
          <a:noFill/>
        </p:spPr>
        <p:txBody>
          <a:bodyPr wrap="square" lIns="91422" tIns="45711" rIns="91422" bIns="45711" rtlCol="0">
            <a:spAutoFit/>
          </a:bodyPr>
          <a:lstStyle/>
          <a:p>
            <a:pPr lvl="1"/>
            <a:r>
              <a:rPr lang="en-US" sz="2800" dirty="0">
                <a:latin typeface="Segoe UI" panose="020B0502040204020203" pitchFamily="34" charset="0"/>
              </a:rPr>
              <a:t>Interaction, collaboration</a:t>
            </a:r>
          </a:p>
        </p:txBody>
      </p:sp>
      <p:sp>
        <p:nvSpPr>
          <p:cNvPr id="18" name="TextBox 72">
            <a:extLst>
              <a:ext uri="{FF2B5EF4-FFF2-40B4-BE49-F238E27FC236}">
                <a16:creationId xmlns:a16="http://schemas.microsoft.com/office/drawing/2014/main" id="{446CC2C0-6E3A-4616-8EC1-E401676BB122}"/>
              </a:ext>
            </a:extLst>
          </p:cNvPr>
          <p:cNvSpPr txBox="1"/>
          <p:nvPr/>
        </p:nvSpPr>
        <p:spPr>
          <a:xfrm>
            <a:off x="6143745" y="2499787"/>
            <a:ext cx="5837699" cy="523202"/>
          </a:xfrm>
          <a:prstGeom prst="rect">
            <a:avLst/>
          </a:prstGeom>
          <a:noFill/>
        </p:spPr>
        <p:txBody>
          <a:bodyPr wrap="square" lIns="91422" tIns="45711" rIns="91422" bIns="45711" rtlCol="0">
            <a:spAutoFit/>
          </a:bodyPr>
          <a:lstStyle/>
          <a:p>
            <a:pPr lvl="1"/>
            <a:r>
              <a:rPr lang="en-US" sz="2800" b="0" i="0" dirty="0">
                <a:effectLst/>
                <a:latin typeface="Segoe UI" panose="020B0502040204020203" pitchFamily="34" charset="0"/>
              </a:rPr>
              <a:t>The learner is not alone</a:t>
            </a:r>
          </a:p>
        </p:txBody>
      </p:sp>
      <p:sp>
        <p:nvSpPr>
          <p:cNvPr id="19" name="TextBox 75">
            <a:extLst>
              <a:ext uri="{FF2B5EF4-FFF2-40B4-BE49-F238E27FC236}">
                <a16:creationId xmlns:a16="http://schemas.microsoft.com/office/drawing/2014/main" id="{4586D283-BB26-4EDC-A043-39A734695F2F}"/>
              </a:ext>
            </a:extLst>
          </p:cNvPr>
          <p:cNvSpPr txBox="1"/>
          <p:nvPr/>
        </p:nvSpPr>
        <p:spPr>
          <a:xfrm>
            <a:off x="6133392" y="3560611"/>
            <a:ext cx="5901030" cy="523202"/>
          </a:xfrm>
          <a:prstGeom prst="rect">
            <a:avLst/>
          </a:prstGeom>
          <a:noFill/>
        </p:spPr>
        <p:txBody>
          <a:bodyPr wrap="square" lIns="91422" tIns="45711" rIns="91422" bIns="45711" rtlCol="0">
            <a:spAutoFit/>
          </a:bodyPr>
          <a:lstStyle/>
          <a:p>
            <a:pPr lvl="1"/>
            <a:r>
              <a:rPr lang="en-US" sz="2800" dirty="0">
                <a:latin typeface="Segoe UI" panose="020B0502040204020203" pitchFamily="34" charset="0"/>
              </a:rPr>
              <a:t>Practical, make and take ideas</a:t>
            </a:r>
          </a:p>
        </p:txBody>
      </p:sp>
      <p:sp>
        <p:nvSpPr>
          <p:cNvPr id="20" name="TextBox 78">
            <a:extLst>
              <a:ext uri="{FF2B5EF4-FFF2-40B4-BE49-F238E27FC236}">
                <a16:creationId xmlns:a16="http://schemas.microsoft.com/office/drawing/2014/main" id="{B843603B-391B-409A-90E5-585627ECAD03}"/>
              </a:ext>
            </a:extLst>
          </p:cNvPr>
          <p:cNvSpPr txBox="1"/>
          <p:nvPr/>
        </p:nvSpPr>
        <p:spPr>
          <a:xfrm>
            <a:off x="6118925" y="4628534"/>
            <a:ext cx="5862520" cy="523202"/>
          </a:xfrm>
          <a:prstGeom prst="rect">
            <a:avLst/>
          </a:prstGeom>
          <a:noFill/>
        </p:spPr>
        <p:txBody>
          <a:bodyPr wrap="square" lIns="91422" tIns="45711" rIns="91422" bIns="45711" rtlCol="0">
            <a:spAutoFit/>
          </a:bodyPr>
          <a:lstStyle/>
          <a:p>
            <a:pPr lvl="1"/>
            <a:r>
              <a:rPr lang="en-US" sz="2800" b="0" i="0" dirty="0">
                <a:effectLst/>
                <a:latin typeface="Segoe UI" panose="020B0502040204020203" pitchFamily="34" charset="0"/>
              </a:rPr>
              <a:t>Coached action s</a:t>
            </a:r>
            <a:r>
              <a:rPr lang="en-US" sz="2800" dirty="0">
                <a:latin typeface="Segoe UI" panose="020B0502040204020203" pitchFamily="34" charset="0"/>
              </a:rPr>
              <a:t>teps</a:t>
            </a:r>
          </a:p>
        </p:txBody>
      </p:sp>
      <p:grpSp>
        <p:nvGrpSpPr>
          <p:cNvPr id="21" name="Group 55">
            <a:extLst>
              <a:ext uri="{FF2B5EF4-FFF2-40B4-BE49-F238E27FC236}">
                <a16:creationId xmlns:a16="http://schemas.microsoft.com/office/drawing/2014/main" id="{A401DD7C-2338-43BE-9B76-A6E6AB38CAE1}"/>
              </a:ext>
            </a:extLst>
          </p:cNvPr>
          <p:cNvGrpSpPr/>
          <p:nvPr/>
        </p:nvGrpSpPr>
        <p:grpSpPr>
          <a:xfrm>
            <a:off x="243831" y="1184782"/>
            <a:ext cx="5852169" cy="1075881"/>
            <a:chOff x="9367692" y="5209460"/>
            <a:chExt cx="12600826" cy="2708853"/>
          </a:xfrm>
        </p:grpSpPr>
        <p:sp>
          <p:nvSpPr>
            <p:cNvPr id="22" name="Freeform 6">
              <a:extLst>
                <a:ext uri="{FF2B5EF4-FFF2-40B4-BE49-F238E27FC236}">
                  <a16:creationId xmlns:a16="http://schemas.microsoft.com/office/drawing/2014/main" id="{52C9B9A5-C330-4C4F-B941-9618966E8D35}"/>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23" name="Picture 57">
              <a:extLst>
                <a:ext uri="{FF2B5EF4-FFF2-40B4-BE49-F238E27FC236}">
                  <a16:creationId xmlns:a16="http://schemas.microsoft.com/office/drawing/2014/main" id="{35E3FECF-074C-427D-A680-6A137456E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24" name="Group 58">
            <a:extLst>
              <a:ext uri="{FF2B5EF4-FFF2-40B4-BE49-F238E27FC236}">
                <a16:creationId xmlns:a16="http://schemas.microsoft.com/office/drawing/2014/main" id="{EF10B98B-353B-4AAA-8BD7-E9D2F1B95885}"/>
              </a:ext>
            </a:extLst>
          </p:cNvPr>
          <p:cNvGrpSpPr/>
          <p:nvPr/>
        </p:nvGrpSpPr>
        <p:grpSpPr>
          <a:xfrm>
            <a:off x="251141" y="2230461"/>
            <a:ext cx="5852170" cy="1075881"/>
            <a:chOff x="9367691" y="5209460"/>
            <a:chExt cx="12600827" cy="2708853"/>
          </a:xfrm>
        </p:grpSpPr>
        <p:sp>
          <p:nvSpPr>
            <p:cNvPr id="25" name="Freeform 6">
              <a:extLst>
                <a:ext uri="{FF2B5EF4-FFF2-40B4-BE49-F238E27FC236}">
                  <a16:creationId xmlns:a16="http://schemas.microsoft.com/office/drawing/2014/main" id="{61A3F0A1-C4D7-4449-A60B-755A520D7CDE}"/>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26" name="Picture 60">
              <a:extLst>
                <a:ext uri="{FF2B5EF4-FFF2-40B4-BE49-F238E27FC236}">
                  <a16:creationId xmlns:a16="http://schemas.microsoft.com/office/drawing/2014/main" id="{B4714C92-84A9-4CD3-A9A9-AD213B057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27" name="Group 61">
            <a:extLst>
              <a:ext uri="{FF2B5EF4-FFF2-40B4-BE49-F238E27FC236}">
                <a16:creationId xmlns:a16="http://schemas.microsoft.com/office/drawing/2014/main" id="{BD89ED8A-9BD1-4F90-A9D8-9B6C441E748B}"/>
              </a:ext>
            </a:extLst>
          </p:cNvPr>
          <p:cNvGrpSpPr/>
          <p:nvPr/>
        </p:nvGrpSpPr>
        <p:grpSpPr>
          <a:xfrm>
            <a:off x="242487" y="3285415"/>
            <a:ext cx="5852169" cy="1075881"/>
            <a:chOff x="9367692" y="5209460"/>
            <a:chExt cx="12600826" cy="2708853"/>
          </a:xfrm>
        </p:grpSpPr>
        <p:sp>
          <p:nvSpPr>
            <p:cNvPr id="28" name="Freeform 6">
              <a:extLst>
                <a:ext uri="{FF2B5EF4-FFF2-40B4-BE49-F238E27FC236}">
                  <a16:creationId xmlns:a16="http://schemas.microsoft.com/office/drawing/2014/main" id="{4617C764-EA16-4AA1-800D-67B28001FAEC}"/>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29" name="Picture 63">
              <a:extLst>
                <a:ext uri="{FF2B5EF4-FFF2-40B4-BE49-F238E27FC236}">
                  <a16:creationId xmlns:a16="http://schemas.microsoft.com/office/drawing/2014/main" id="{34BDEDF4-18E0-46F5-974B-9B1F5C2ED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grpSp>
        <p:nvGrpSpPr>
          <p:cNvPr id="30" name="Group 64">
            <a:extLst>
              <a:ext uri="{FF2B5EF4-FFF2-40B4-BE49-F238E27FC236}">
                <a16:creationId xmlns:a16="http://schemas.microsoft.com/office/drawing/2014/main" id="{B60DE613-CBBE-4CBB-BB27-4EF59E286341}"/>
              </a:ext>
            </a:extLst>
          </p:cNvPr>
          <p:cNvGrpSpPr/>
          <p:nvPr/>
        </p:nvGrpSpPr>
        <p:grpSpPr>
          <a:xfrm>
            <a:off x="240791" y="4340370"/>
            <a:ext cx="5848054" cy="1075881"/>
            <a:chOff x="9367692" y="5209460"/>
            <a:chExt cx="12600826" cy="2708853"/>
          </a:xfrm>
          <a:solidFill>
            <a:schemeClr val="accent2"/>
          </a:solidFill>
        </p:grpSpPr>
        <p:sp>
          <p:nvSpPr>
            <p:cNvPr id="31" name="Freeform 6">
              <a:extLst>
                <a:ext uri="{FF2B5EF4-FFF2-40B4-BE49-F238E27FC236}">
                  <a16:creationId xmlns:a16="http://schemas.microsoft.com/office/drawing/2014/main" id="{59664CA7-2537-4E90-8296-562DEBF28BA8}"/>
                </a:ext>
              </a:extLst>
            </p:cNvPr>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pic>
          <p:nvPicPr>
            <p:cNvPr id="32" name="Picture 66">
              <a:extLst>
                <a:ext uri="{FF2B5EF4-FFF2-40B4-BE49-F238E27FC236}">
                  <a16:creationId xmlns:a16="http://schemas.microsoft.com/office/drawing/2014/main" id="{F04AB376-C666-4CD7-9338-1FE17CD8D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a:grpFill/>
          </p:spPr>
        </p:pic>
      </p:grpSp>
      <p:sp>
        <p:nvSpPr>
          <p:cNvPr id="33" name="TextBox 69">
            <a:extLst>
              <a:ext uri="{FF2B5EF4-FFF2-40B4-BE49-F238E27FC236}">
                <a16:creationId xmlns:a16="http://schemas.microsoft.com/office/drawing/2014/main" id="{553EE462-FA1C-49A6-8E85-5A2ED40D9B40}"/>
              </a:ext>
            </a:extLst>
          </p:cNvPr>
          <p:cNvSpPr txBox="1"/>
          <p:nvPr/>
        </p:nvSpPr>
        <p:spPr>
          <a:xfrm>
            <a:off x="258101" y="1395696"/>
            <a:ext cx="5830744" cy="523202"/>
          </a:xfrm>
          <a:prstGeom prst="rect">
            <a:avLst/>
          </a:prstGeom>
          <a:noFill/>
        </p:spPr>
        <p:txBody>
          <a:bodyPr wrap="square" lIns="91422" tIns="45711" rIns="91422" bIns="45711" rtlCol="0">
            <a:spAutoFit/>
          </a:bodyPr>
          <a:lstStyle/>
          <a:p>
            <a:pPr lvl="1"/>
            <a:r>
              <a:rPr lang="en-US" sz="2800" dirty="0">
                <a:latin typeface="Segoe UI" panose="020B0502040204020203" pitchFamily="34" charset="0"/>
              </a:rPr>
              <a:t>Interaction, collaboration</a:t>
            </a:r>
          </a:p>
        </p:txBody>
      </p:sp>
      <p:sp>
        <p:nvSpPr>
          <p:cNvPr id="34" name="TextBox 72">
            <a:extLst>
              <a:ext uri="{FF2B5EF4-FFF2-40B4-BE49-F238E27FC236}">
                <a16:creationId xmlns:a16="http://schemas.microsoft.com/office/drawing/2014/main" id="{EDE1D895-13E1-4CE8-A8D7-A23A34015B81}"/>
              </a:ext>
            </a:extLst>
          </p:cNvPr>
          <p:cNvSpPr txBox="1"/>
          <p:nvPr/>
        </p:nvSpPr>
        <p:spPr>
          <a:xfrm>
            <a:off x="258100" y="2489440"/>
            <a:ext cx="5837699" cy="523202"/>
          </a:xfrm>
          <a:prstGeom prst="rect">
            <a:avLst/>
          </a:prstGeom>
          <a:noFill/>
        </p:spPr>
        <p:txBody>
          <a:bodyPr wrap="square" lIns="91422" tIns="45711" rIns="91422" bIns="45711" rtlCol="0">
            <a:spAutoFit/>
          </a:bodyPr>
          <a:lstStyle/>
          <a:p>
            <a:pPr lvl="1"/>
            <a:r>
              <a:rPr lang="en-US" sz="2800" b="0" i="0" dirty="0">
                <a:effectLst/>
                <a:latin typeface="Segoe UI" panose="020B0502040204020203" pitchFamily="34" charset="0"/>
              </a:rPr>
              <a:t>The learner is not alone</a:t>
            </a:r>
          </a:p>
        </p:txBody>
      </p:sp>
      <p:sp>
        <p:nvSpPr>
          <p:cNvPr id="35" name="TextBox 75">
            <a:extLst>
              <a:ext uri="{FF2B5EF4-FFF2-40B4-BE49-F238E27FC236}">
                <a16:creationId xmlns:a16="http://schemas.microsoft.com/office/drawing/2014/main" id="{33C5F968-6666-4AC0-AE95-C63F13EFF3E4}"/>
              </a:ext>
            </a:extLst>
          </p:cNvPr>
          <p:cNvSpPr txBox="1"/>
          <p:nvPr/>
        </p:nvSpPr>
        <p:spPr>
          <a:xfrm>
            <a:off x="247747" y="3550264"/>
            <a:ext cx="5901030" cy="523202"/>
          </a:xfrm>
          <a:prstGeom prst="rect">
            <a:avLst/>
          </a:prstGeom>
          <a:noFill/>
        </p:spPr>
        <p:txBody>
          <a:bodyPr wrap="square" lIns="91422" tIns="45711" rIns="91422" bIns="45711" rtlCol="0">
            <a:spAutoFit/>
          </a:bodyPr>
          <a:lstStyle/>
          <a:p>
            <a:pPr lvl="1"/>
            <a:r>
              <a:rPr lang="en-US" sz="2800" dirty="0">
                <a:latin typeface="Segoe UI" panose="020B0502040204020203" pitchFamily="34" charset="0"/>
              </a:rPr>
              <a:t>Practical, make and take ideas</a:t>
            </a:r>
          </a:p>
        </p:txBody>
      </p:sp>
      <p:sp>
        <p:nvSpPr>
          <p:cNvPr id="36" name="TextBox 78">
            <a:extLst>
              <a:ext uri="{FF2B5EF4-FFF2-40B4-BE49-F238E27FC236}">
                <a16:creationId xmlns:a16="http://schemas.microsoft.com/office/drawing/2014/main" id="{0CB23A39-9BAF-4408-9E77-DB49E4F07B50}"/>
              </a:ext>
            </a:extLst>
          </p:cNvPr>
          <p:cNvSpPr txBox="1"/>
          <p:nvPr/>
        </p:nvSpPr>
        <p:spPr>
          <a:xfrm>
            <a:off x="233280" y="4618187"/>
            <a:ext cx="5862520" cy="523202"/>
          </a:xfrm>
          <a:prstGeom prst="rect">
            <a:avLst/>
          </a:prstGeom>
          <a:noFill/>
        </p:spPr>
        <p:txBody>
          <a:bodyPr wrap="square" lIns="91422" tIns="45711" rIns="91422" bIns="45711" rtlCol="0">
            <a:spAutoFit/>
          </a:bodyPr>
          <a:lstStyle/>
          <a:p>
            <a:pPr lvl="1"/>
            <a:r>
              <a:rPr lang="en-US" sz="2800" b="0" i="0" dirty="0">
                <a:effectLst/>
                <a:latin typeface="Segoe UI" panose="020B0502040204020203" pitchFamily="34" charset="0"/>
              </a:rPr>
              <a:t>Coached action s</a:t>
            </a:r>
            <a:r>
              <a:rPr lang="en-US" sz="2800" dirty="0">
                <a:latin typeface="Segoe UI" panose="020B0502040204020203" pitchFamily="34" charset="0"/>
              </a:rPr>
              <a:t>teps</a:t>
            </a:r>
          </a:p>
        </p:txBody>
      </p:sp>
    </p:spTree>
    <p:extLst>
      <p:ext uri="{BB962C8B-B14F-4D97-AF65-F5344CB8AC3E}">
        <p14:creationId xmlns:p14="http://schemas.microsoft.com/office/powerpoint/2010/main" val="81405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EFC6-33C3-4B45-B8F6-8CD5FBC9721B}"/>
              </a:ext>
            </a:extLst>
          </p:cNvPr>
          <p:cNvSpPr>
            <a:spLocks noGrp="1"/>
          </p:cNvSpPr>
          <p:nvPr>
            <p:ph type="ctrTitle"/>
          </p:nvPr>
        </p:nvSpPr>
        <p:spPr>
          <a:xfrm>
            <a:off x="6852864" y="1903200"/>
            <a:ext cx="4482956" cy="2387600"/>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5) Themes and topics (5 thematic areas)</a:t>
            </a:r>
            <a:endParaRPr lang="en-US" dirty="0"/>
          </a:p>
        </p:txBody>
      </p:sp>
      <p:pic>
        <p:nvPicPr>
          <p:cNvPr id="5" name="Image 4" descr="Une image contenant graphiques vectoriels&#10;&#10;Description générée automatiquement">
            <a:extLst>
              <a:ext uri="{FF2B5EF4-FFF2-40B4-BE49-F238E27FC236}">
                <a16:creationId xmlns:a16="http://schemas.microsoft.com/office/drawing/2014/main" id="{D9D84797-E0BB-4ABB-8E9A-267DB1E78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33" y="1447800"/>
            <a:ext cx="6369550" cy="3810000"/>
          </a:xfrm>
          <a:prstGeom prst="rect">
            <a:avLst/>
          </a:prstGeom>
        </p:spPr>
      </p:pic>
    </p:spTree>
    <p:extLst>
      <p:ext uri="{BB962C8B-B14F-4D97-AF65-F5344CB8AC3E}">
        <p14:creationId xmlns:p14="http://schemas.microsoft.com/office/powerpoint/2010/main" val="260592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981200" y="274638"/>
            <a:ext cx="8229600" cy="922114"/>
          </a:xfrm>
        </p:spPr>
        <p:txBody>
          <a:bodyPr>
            <a:normAutofit/>
          </a:bodyPr>
          <a:lstStyle/>
          <a:p>
            <a:r>
              <a:rPr lang="en-IE" sz="3600" b="1"/>
              <a:t>The themes</a:t>
            </a:r>
          </a:p>
        </p:txBody>
      </p:sp>
      <p:graphicFrame>
        <p:nvGraphicFramePr>
          <p:cNvPr id="4" name="Diagramme 3">
            <a:extLst>
              <a:ext uri="{FF2B5EF4-FFF2-40B4-BE49-F238E27FC236}">
                <a16:creationId xmlns:a16="http://schemas.microsoft.com/office/drawing/2014/main" id="{27B1D3E9-F2D1-4D9C-B782-8D68EE75EA6E}"/>
              </a:ext>
            </a:extLst>
          </p:cNvPr>
          <p:cNvGraphicFramePr/>
          <p:nvPr>
            <p:extLst>
              <p:ext uri="{D42A27DB-BD31-4B8C-83A1-F6EECF244321}">
                <p14:modId xmlns:p14="http://schemas.microsoft.com/office/powerpoint/2010/main" val="461658988"/>
              </p:ext>
            </p:extLst>
          </p:nvPr>
        </p:nvGraphicFramePr>
        <p:xfrm>
          <a:off x="1981200" y="116469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03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6687-047F-4A41-9390-BF8A2356CA7C}"/>
              </a:ext>
            </a:extLst>
          </p:cNvPr>
          <p:cNvSpPr>
            <a:spLocks noGrp="1"/>
          </p:cNvSpPr>
          <p:nvPr>
            <p:ph type="ctrTitle"/>
          </p:nvPr>
        </p:nvSpPr>
        <p:spPr>
          <a:xfrm>
            <a:off x="5137078" y="1779909"/>
            <a:ext cx="5489824" cy="2387600"/>
          </a:xfrm>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6) Roles and goals of facilitators</a:t>
            </a:r>
            <a:endParaRPr lang="en-US" dirty="0"/>
          </a:p>
        </p:txBody>
      </p:sp>
      <p:grpSp>
        <p:nvGrpSpPr>
          <p:cNvPr id="55" name="กลุ่ม 933">
            <a:extLst>
              <a:ext uri="{FF2B5EF4-FFF2-40B4-BE49-F238E27FC236}">
                <a16:creationId xmlns:a16="http://schemas.microsoft.com/office/drawing/2014/main" id="{438B5E3D-031B-4157-9250-81B6F491F747}"/>
              </a:ext>
            </a:extLst>
          </p:cNvPr>
          <p:cNvGrpSpPr/>
          <p:nvPr/>
        </p:nvGrpSpPr>
        <p:grpSpPr>
          <a:xfrm flipH="1">
            <a:off x="2079782" y="657799"/>
            <a:ext cx="1875274" cy="5542401"/>
            <a:chOff x="17711739" y="5992813"/>
            <a:chExt cx="676275" cy="1966912"/>
          </a:xfrm>
        </p:grpSpPr>
        <p:sp>
          <p:nvSpPr>
            <p:cNvPr id="56" name="Freeform 479">
              <a:extLst>
                <a:ext uri="{FF2B5EF4-FFF2-40B4-BE49-F238E27FC236}">
                  <a16:creationId xmlns:a16="http://schemas.microsoft.com/office/drawing/2014/main" id="{004FD855-25E4-441C-BF2C-3C2BD2551FE3}"/>
                </a:ext>
              </a:extLst>
            </p:cNvPr>
            <p:cNvSpPr>
              <a:spLocks/>
            </p:cNvSpPr>
            <p:nvPr/>
          </p:nvSpPr>
          <p:spPr bwMode="auto">
            <a:xfrm>
              <a:off x="17897476" y="6281738"/>
              <a:ext cx="371475" cy="231775"/>
            </a:xfrm>
            <a:custGeom>
              <a:avLst/>
              <a:gdLst>
                <a:gd name="T0" fmla="*/ 93 w 112"/>
                <a:gd name="T1" fmla="*/ 12 h 70"/>
                <a:gd name="T2" fmla="*/ 88 w 112"/>
                <a:gd name="T3" fmla="*/ 57 h 70"/>
                <a:gd name="T4" fmla="*/ 87 w 112"/>
                <a:gd name="T5" fmla="*/ 46 h 70"/>
                <a:gd name="T6" fmla="*/ 77 w 112"/>
                <a:gd name="T7" fmla="*/ 60 h 70"/>
                <a:gd name="T8" fmla="*/ 65 w 112"/>
                <a:gd name="T9" fmla="*/ 64 h 70"/>
                <a:gd name="T10" fmla="*/ 58 w 112"/>
                <a:gd name="T11" fmla="*/ 70 h 70"/>
                <a:gd name="T12" fmla="*/ 61 w 112"/>
                <a:gd name="T13" fmla="*/ 49 h 70"/>
                <a:gd name="T14" fmla="*/ 49 w 112"/>
                <a:gd name="T15" fmla="*/ 69 h 70"/>
                <a:gd name="T16" fmla="*/ 38 w 112"/>
                <a:gd name="T17" fmla="*/ 51 h 70"/>
                <a:gd name="T18" fmla="*/ 39 w 112"/>
                <a:gd name="T19" fmla="*/ 69 h 70"/>
                <a:gd name="T20" fmla="*/ 29 w 112"/>
                <a:gd name="T21" fmla="*/ 62 h 70"/>
                <a:gd name="T22" fmla="*/ 16 w 112"/>
                <a:gd name="T23" fmla="*/ 47 h 70"/>
                <a:gd name="T24" fmla="*/ 15 w 112"/>
                <a:gd name="T25" fmla="*/ 57 h 70"/>
                <a:gd name="T26" fmla="*/ 5 w 112"/>
                <a:gd name="T27" fmla="*/ 40 h 70"/>
                <a:gd name="T28" fmla="*/ 11 w 112"/>
                <a:gd name="T29" fmla="*/ 7 h 70"/>
                <a:gd name="T30" fmla="*/ 24 w 112"/>
                <a:gd name="T31" fmla="*/ 12 h 70"/>
                <a:gd name="T32" fmla="*/ 93 w 112"/>
                <a:gd name="T33"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70">
                  <a:moveTo>
                    <a:pt x="93" y="12"/>
                  </a:moveTo>
                  <a:cubicBezTo>
                    <a:pt x="93" y="12"/>
                    <a:pt x="112" y="41"/>
                    <a:pt x="88" y="57"/>
                  </a:cubicBezTo>
                  <a:cubicBezTo>
                    <a:pt x="87" y="55"/>
                    <a:pt x="89" y="49"/>
                    <a:pt x="87" y="46"/>
                  </a:cubicBezTo>
                  <a:cubicBezTo>
                    <a:pt x="86" y="48"/>
                    <a:pt x="87" y="56"/>
                    <a:pt x="77" y="60"/>
                  </a:cubicBezTo>
                  <a:cubicBezTo>
                    <a:pt x="68" y="63"/>
                    <a:pt x="65" y="64"/>
                    <a:pt x="65" y="64"/>
                  </a:cubicBezTo>
                  <a:cubicBezTo>
                    <a:pt x="58" y="70"/>
                    <a:pt x="58" y="70"/>
                    <a:pt x="58" y="70"/>
                  </a:cubicBezTo>
                  <a:cubicBezTo>
                    <a:pt x="61" y="49"/>
                    <a:pt x="61" y="49"/>
                    <a:pt x="61" y="49"/>
                  </a:cubicBezTo>
                  <a:cubicBezTo>
                    <a:pt x="61" y="49"/>
                    <a:pt x="54" y="66"/>
                    <a:pt x="49" y="69"/>
                  </a:cubicBezTo>
                  <a:cubicBezTo>
                    <a:pt x="46" y="68"/>
                    <a:pt x="38" y="53"/>
                    <a:pt x="38" y="51"/>
                  </a:cubicBezTo>
                  <a:cubicBezTo>
                    <a:pt x="39" y="56"/>
                    <a:pt x="39" y="69"/>
                    <a:pt x="39" y="69"/>
                  </a:cubicBezTo>
                  <a:cubicBezTo>
                    <a:pt x="39" y="69"/>
                    <a:pt x="35" y="63"/>
                    <a:pt x="29" y="62"/>
                  </a:cubicBezTo>
                  <a:cubicBezTo>
                    <a:pt x="24" y="60"/>
                    <a:pt x="19" y="55"/>
                    <a:pt x="16" y="47"/>
                  </a:cubicBezTo>
                  <a:cubicBezTo>
                    <a:pt x="14" y="50"/>
                    <a:pt x="15" y="57"/>
                    <a:pt x="15" y="57"/>
                  </a:cubicBezTo>
                  <a:cubicBezTo>
                    <a:pt x="15" y="57"/>
                    <a:pt x="9" y="51"/>
                    <a:pt x="5" y="40"/>
                  </a:cubicBezTo>
                  <a:cubicBezTo>
                    <a:pt x="0" y="28"/>
                    <a:pt x="10" y="14"/>
                    <a:pt x="11" y="7"/>
                  </a:cubicBezTo>
                  <a:cubicBezTo>
                    <a:pt x="11" y="0"/>
                    <a:pt x="24" y="12"/>
                    <a:pt x="24" y="12"/>
                  </a:cubicBezTo>
                  <a:lnTo>
                    <a:pt x="93" y="12"/>
                  </a:ln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480">
              <a:extLst>
                <a:ext uri="{FF2B5EF4-FFF2-40B4-BE49-F238E27FC236}">
                  <a16:creationId xmlns:a16="http://schemas.microsoft.com/office/drawing/2014/main" id="{51FAF36A-05DC-4DE9-A12B-3C8C3B5D27EB}"/>
                </a:ext>
              </a:extLst>
            </p:cNvPr>
            <p:cNvSpPr>
              <a:spLocks/>
            </p:cNvSpPr>
            <p:nvPr/>
          </p:nvSpPr>
          <p:spPr bwMode="auto">
            <a:xfrm>
              <a:off x="17884776" y="6940550"/>
              <a:ext cx="357188" cy="985838"/>
            </a:xfrm>
            <a:custGeom>
              <a:avLst/>
              <a:gdLst>
                <a:gd name="T0" fmla="*/ 86 w 108"/>
                <a:gd name="T1" fmla="*/ 265 h 298"/>
                <a:gd name="T2" fmla="*/ 105 w 108"/>
                <a:gd name="T3" fmla="*/ 269 h 298"/>
                <a:gd name="T4" fmla="*/ 108 w 108"/>
                <a:gd name="T5" fmla="*/ 265 h 298"/>
                <a:gd name="T6" fmla="*/ 94 w 108"/>
                <a:gd name="T7" fmla="*/ 251 h 298"/>
                <a:gd name="T8" fmla="*/ 85 w 108"/>
                <a:gd name="T9" fmla="*/ 222 h 298"/>
                <a:gd name="T10" fmla="*/ 88 w 108"/>
                <a:gd name="T11" fmla="*/ 137 h 298"/>
                <a:gd name="T12" fmla="*/ 93 w 108"/>
                <a:gd name="T13" fmla="*/ 105 h 298"/>
                <a:gd name="T14" fmla="*/ 98 w 108"/>
                <a:gd name="T15" fmla="*/ 70 h 298"/>
                <a:gd name="T16" fmla="*/ 99 w 108"/>
                <a:gd name="T17" fmla="*/ 5 h 298"/>
                <a:gd name="T18" fmla="*/ 96 w 108"/>
                <a:gd name="T19" fmla="*/ 0 h 298"/>
                <a:gd name="T20" fmla="*/ 2 w 108"/>
                <a:gd name="T21" fmla="*/ 14 h 298"/>
                <a:gd name="T22" fmla="*/ 2 w 108"/>
                <a:gd name="T23" fmla="*/ 74 h 298"/>
                <a:gd name="T24" fmla="*/ 12 w 108"/>
                <a:gd name="T25" fmla="*/ 126 h 298"/>
                <a:gd name="T26" fmla="*/ 7 w 108"/>
                <a:gd name="T27" fmla="*/ 187 h 298"/>
                <a:gd name="T28" fmla="*/ 19 w 108"/>
                <a:gd name="T29" fmla="*/ 248 h 298"/>
                <a:gd name="T30" fmla="*/ 21 w 108"/>
                <a:gd name="T31" fmla="*/ 264 h 298"/>
                <a:gd name="T32" fmla="*/ 36 w 108"/>
                <a:gd name="T33" fmla="*/ 286 h 298"/>
                <a:gd name="T34" fmla="*/ 54 w 108"/>
                <a:gd name="T35" fmla="*/ 296 h 298"/>
                <a:gd name="T36" fmla="*/ 57 w 108"/>
                <a:gd name="T37" fmla="*/ 291 h 298"/>
                <a:gd name="T38" fmla="*/ 49 w 108"/>
                <a:gd name="T39" fmla="*/ 278 h 298"/>
                <a:gd name="T40" fmla="*/ 39 w 108"/>
                <a:gd name="T41" fmla="*/ 252 h 298"/>
                <a:gd name="T42" fmla="*/ 39 w 108"/>
                <a:gd name="T43" fmla="*/ 166 h 298"/>
                <a:gd name="T44" fmla="*/ 43 w 108"/>
                <a:gd name="T45" fmla="*/ 86 h 298"/>
                <a:gd name="T46" fmla="*/ 47 w 108"/>
                <a:gd name="T47" fmla="*/ 33 h 298"/>
                <a:gd name="T48" fmla="*/ 55 w 108"/>
                <a:gd name="T49" fmla="*/ 42 h 298"/>
                <a:gd name="T50" fmla="*/ 57 w 108"/>
                <a:gd name="T51" fmla="*/ 64 h 298"/>
                <a:gd name="T52" fmla="*/ 62 w 108"/>
                <a:gd name="T53" fmla="*/ 105 h 298"/>
                <a:gd name="T54" fmla="*/ 62 w 108"/>
                <a:gd name="T55" fmla="*/ 139 h 298"/>
                <a:gd name="T56" fmla="*/ 59 w 108"/>
                <a:gd name="T57" fmla="*/ 179 h 298"/>
                <a:gd name="T58" fmla="*/ 70 w 108"/>
                <a:gd name="T59" fmla="*/ 231 h 298"/>
                <a:gd name="T60" fmla="*/ 68 w 108"/>
                <a:gd name="T61" fmla="*/ 248 h 298"/>
                <a:gd name="T62" fmla="*/ 86 w 108"/>
                <a:gd name="T63" fmla="*/ 26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298">
                  <a:moveTo>
                    <a:pt x="86" y="265"/>
                  </a:moveTo>
                  <a:cubicBezTo>
                    <a:pt x="91" y="267"/>
                    <a:pt x="101" y="271"/>
                    <a:pt x="105" y="269"/>
                  </a:cubicBezTo>
                  <a:cubicBezTo>
                    <a:pt x="107" y="269"/>
                    <a:pt x="108" y="267"/>
                    <a:pt x="108" y="265"/>
                  </a:cubicBezTo>
                  <a:cubicBezTo>
                    <a:pt x="103" y="261"/>
                    <a:pt x="98" y="256"/>
                    <a:pt x="94" y="251"/>
                  </a:cubicBezTo>
                  <a:cubicBezTo>
                    <a:pt x="86" y="241"/>
                    <a:pt x="85" y="235"/>
                    <a:pt x="85" y="222"/>
                  </a:cubicBezTo>
                  <a:cubicBezTo>
                    <a:pt x="85" y="194"/>
                    <a:pt x="86" y="166"/>
                    <a:pt x="88" y="137"/>
                  </a:cubicBezTo>
                  <a:cubicBezTo>
                    <a:pt x="89" y="127"/>
                    <a:pt x="91" y="116"/>
                    <a:pt x="93" y="105"/>
                  </a:cubicBezTo>
                  <a:cubicBezTo>
                    <a:pt x="95" y="93"/>
                    <a:pt x="95" y="81"/>
                    <a:pt x="98" y="70"/>
                  </a:cubicBezTo>
                  <a:cubicBezTo>
                    <a:pt x="102" y="50"/>
                    <a:pt x="106" y="24"/>
                    <a:pt x="99" y="5"/>
                  </a:cubicBezTo>
                  <a:cubicBezTo>
                    <a:pt x="98" y="3"/>
                    <a:pt x="97" y="1"/>
                    <a:pt x="96" y="0"/>
                  </a:cubicBezTo>
                  <a:cubicBezTo>
                    <a:pt x="2" y="14"/>
                    <a:pt x="2" y="14"/>
                    <a:pt x="2" y="14"/>
                  </a:cubicBezTo>
                  <a:cubicBezTo>
                    <a:pt x="1" y="31"/>
                    <a:pt x="0" y="58"/>
                    <a:pt x="2" y="74"/>
                  </a:cubicBezTo>
                  <a:cubicBezTo>
                    <a:pt x="3" y="89"/>
                    <a:pt x="11" y="109"/>
                    <a:pt x="12" y="126"/>
                  </a:cubicBezTo>
                  <a:cubicBezTo>
                    <a:pt x="14" y="150"/>
                    <a:pt x="5" y="159"/>
                    <a:pt x="7" y="187"/>
                  </a:cubicBezTo>
                  <a:cubicBezTo>
                    <a:pt x="9" y="203"/>
                    <a:pt x="15" y="232"/>
                    <a:pt x="19" y="248"/>
                  </a:cubicBezTo>
                  <a:cubicBezTo>
                    <a:pt x="19" y="253"/>
                    <a:pt x="20" y="259"/>
                    <a:pt x="21" y="264"/>
                  </a:cubicBezTo>
                  <a:cubicBezTo>
                    <a:pt x="25" y="273"/>
                    <a:pt x="31" y="281"/>
                    <a:pt x="36" y="286"/>
                  </a:cubicBezTo>
                  <a:cubicBezTo>
                    <a:pt x="39" y="289"/>
                    <a:pt x="48" y="298"/>
                    <a:pt x="54" y="296"/>
                  </a:cubicBezTo>
                  <a:cubicBezTo>
                    <a:pt x="56" y="295"/>
                    <a:pt x="57" y="294"/>
                    <a:pt x="57" y="291"/>
                  </a:cubicBezTo>
                  <a:cubicBezTo>
                    <a:pt x="54" y="286"/>
                    <a:pt x="51" y="281"/>
                    <a:pt x="49" y="278"/>
                  </a:cubicBezTo>
                  <a:cubicBezTo>
                    <a:pt x="45" y="269"/>
                    <a:pt x="41" y="262"/>
                    <a:pt x="39" y="252"/>
                  </a:cubicBezTo>
                  <a:cubicBezTo>
                    <a:pt x="34" y="225"/>
                    <a:pt x="39" y="193"/>
                    <a:pt x="39" y="166"/>
                  </a:cubicBezTo>
                  <a:cubicBezTo>
                    <a:pt x="39" y="139"/>
                    <a:pt x="41" y="112"/>
                    <a:pt x="43" y="86"/>
                  </a:cubicBezTo>
                  <a:cubicBezTo>
                    <a:pt x="44" y="69"/>
                    <a:pt x="44" y="51"/>
                    <a:pt x="47" y="33"/>
                  </a:cubicBezTo>
                  <a:cubicBezTo>
                    <a:pt x="54" y="33"/>
                    <a:pt x="54" y="35"/>
                    <a:pt x="55" y="42"/>
                  </a:cubicBezTo>
                  <a:cubicBezTo>
                    <a:pt x="56" y="51"/>
                    <a:pt x="57" y="55"/>
                    <a:pt x="57" y="64"/>
                  </a:cubicBezTo>
                  <a:cubicBezTo>
                    <a:pt x="58" y="78"/>
                    <a:pt x="60" y="91"/>
                    <a:pt x="62" y="105"/>
                  </a:cubicBezTo>
                  <a:cubicBezTo>
                    <a:pt x="63" y="117"/>
                    <a:pt x="62" y="128"/>
                    <a:pt x="62" y="139"/>
                  </a:cubicBezTo>
                  <a:cubicBezTo>
                    <a:pt x="61" y="150"/>
                    <a:pt x="59" y="168"/>
                    <a:pt x="59" y="179"/>
                  </a:cubicBezTo>
                  <a:cubicBezTo>
                    <a:pt x="59" y="198"/>
                    <a:pt x="68" y="212"/>
                    <a:pt x="70" y="231"/>
                  </a:cubicBezTo>
                  <a:cubicBezTo>
                    <a:pt x="70" y="240"/>
                    <a:pt x="68" y="243"/>
                    <a:pt x="68" y="248"/>
                  </a:cubicBezTo>
                  <a:cubicBezTo>
                    <a:pt x="71" y="254"/>
                    <a:pt x="79" y="261"/>
                    <a:pt x="86" y="26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481">
              <a:extLst>
                <a:ext uri="{FF2B5EF4-FFF2-40B4-BE49-F238E27FC236}">
                  <a16:creationId xmlns:a16="http://schemas.microsoft.com/office/drawing/2014/main" id="{E03712A4-D814-437C-9E5C-8AEC66161093}"/>
                </a:ext>
              </a:extLst>
            </p:cNvPr>
            <p:cNvSpPr>
              <a:spLocks/>
            </p:cNvSpPr>
            <p:nvPr/>
          </p:nvSpPr>
          <p:spPr bwMode="auto">
            <a:xfrm>
              <a:off x="18222914" y="6810375"/>
              <a:ext cx="69850" cy="82550"/>
            </a:xfrm>
            <a:custGeom>
              <a:avLst/>
              <a:gdLst>
                <a:gd name="T0" fmla="*/ 3 w 21"/>
                <a:gd name="T1" fmla="*/ 0 h 25"/>
                <a:gd name="T2" fmla="*/ 2 w 21"/>
                <a:gd name="T3" fmla="*/ 6 h 25"/>
                <a:gd name="T4" fmla="*/ 12 w 21"/>
                <a:gd name="T5" fmla="*/ 20 h 25"/>
                <a:gd name="T6" fmla="*/ 17 w 21"/>
                <a:gd name="T7" fmla="*/ 24 h 25"/>
                <a:gd name="T8" fmla="*/ 21 w 21"/>
                <a:gd name="T9" fmla="*/ 22 h 25"/>
                <a:gd name="T10" fmla="*/ 15 w 21"/>
                <a:gd name="T11" fmla="*/ 10 h 25"/>
                <a:gd name="T12" fmla="*/ 9 w 21"/>
                <a:gd name="T13" fmla="*/ 2 h 25"/>
                <a:gd name="T14" fmla="*/ 3 w 2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3" y="0"/>
                  </a:moveTo>
                  <a:cubicBezTo>
                    <a:pt x="0" y="0"/>
                    <a:pt x="1" y="4"/>
                    <a:pt x="2" y="6"/>
                  </a:cubicBezTo>
                  <a:cubicBezTo>
                    <a:pt x="5" y="11"/>
                    <a:pt x="9" y="16"/>
                    <a:pt x="12" y="20"/>
                  </a:cubicBezTo>
                  <a:cubicBezTo>
                    <a:pt x="14" y="21"/>
                    <a:pt x="16" y="23"/>
                    <a:pt x="17" y="24"/>
                  </a:cubicBezTo>
                  <a:cubicBezTo>
                    <a:pt x="20" y="25"/>
                    <a:pt x="21" y="25"/>
                    <a:pt x="21" y="22"/>
                  </a:cubicBezTo>
                  <a:cubicBezTo>
                    <a:pt x="21" y="17"/>
                    <a:pt x="17" y="13"/>
                    <a:pt x="15" y="10"/>
                  </a:cubicBezTo>
                  <a:cubicBezTo>
                    <a:pt x="14" y="7"/>
                    <a:pt x="11" y="5"/>
                    <a:pt x="9" y="2"/>
                  </a:cubicBezTo>
                  <a:lnTo>
                    <a:pt x="3" y="0"/>
                  </a:lnTo>
                  <a:close/>
                </a:path>
              </a:pathLst>
            </a:custGeom>
            <a:solidFill>
              <a:srgbClr val="32B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482">
              <a:extLst>
                <a:ext uri="{FF2B5EF4-FFF2-40B4-BE49-F238E27FC236}">
                  <a16:creationId xmlns:a16="http://schemas.microsoft.com/office/drawing/2014/main" id="{6E471566-1209-4504-8064-66008D3A65A8}"/>
                </a:ext>
              </a:extLst>
            </p:cNvPr>
            <p:cNvSpPr>
              <a:spLocks/>
            </p:cNvSpPr>
            <p:nvPr/>
          </p:nvSpPr>
          <p:spPr bwMode="auto">
            <a:xfrm>
              <a:off x="17954626" y="7813675"/>
              <a:ext cx="146050" cy="146050"/>
            </a:xfrm>
            <a:custGeom>
              <a:avLst/>
              <a:gdLst>
                <a:gd name="T0" fmla="*/ 33 w 44"/>
                <a:gd name="T1" fmla="*/ 32 h 44"/>
                <a:gd name="T2" fmla="*/ 15 w 44"/>
                <a:gd name="T3" fmla="*/ 22 h 44"/>
                <a:gd name="T4" fmla="*/ 0 w 44"/>
                <a:gd name="T5" fmla="*/ 0 h 44"/>
                <a:gd name="T6" fmla="*/ 0 w 44"/>
                <a:gd name="T7" fmla="*/ 5 h 44"/>
                <a:gd name="T8" fmla="*/ 4 w 44"/>
                <a:gd name="T9" fmla="*/ 24 h 44"/>
                <a:gd name="T10" fmla="*/ 7 w 44"/>
                <a:gd name="T11" fmla="*/ 20 h 44"/>
                <a:gd name="T12" fmla="*/ 15 w 44"/>
                <a:gd name="T13" fmla="*/ 32 h 44"/>
                <a:gd name="T14" fmla="*/ 40 w 44"/>
                <a:gd name="T15" fmla="*/ 43 h 44"/>
                <a:gd name="T16" fmla="*/ 36 w 44"/>
                <a:gd name="T17" fmla="*/ 27 h 44"/>
                <a:gd name="T18" fmla="*/ 33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33" y="32"/>
                  </a:moveTo>
                  <a:cubicBezTo>
                    <a:pt x="27" y="34"/>
                    <a:pt x="18" y="25"/>
                    <a:pt x="15" y="22"/>
                  </a:cubicBezTo>
                  <a:cubicBezTo>
                    <a:pt x="10" y="17"/>
                    <a:pt x="4" y="9"/>
                    <a:pt x="0" y="0"/>
                  </a:cubicBezTo>
                  <a:cubicBezTo>
                    <a:pt x="0" y="2"/>
                    <a:pt x="0" y="4"/>
                    <a:pt x="0" y="5"/>
                  </a:cubicBezTo>
                  <a:cubicBezTo>
                    <a:pt x="1" y="11"/>
                    <a:pt x="2" y="14"/>
                    <a:pt x="4" y="24"/>
                  </a:cubicBezTo>
                  <a:cubicBezTo>
                    <a:pt x="6" y="28"/>
                    <a:pt x="6" y="20"/>
                    <a:pt x="7" y="20"/>
                  </a:cubicBezTo>
                  <a:cubicBezTo>
                    <a:pt x="10" y="19"/>
                    <a:pt x="14" y="30"/>
                    <a:pt x="15" y="32"/>
                  </a:cubicBezTo>
                  <a:cubicBezTo>
                    <a:pt x="21" y="39"/>
                    <a:pt x="30" y="44"/>
                    <a:pt x="40" y="43"/>
                  </a:cubicBezTo>
                  <a:cubicBezTo>
                    <a:pt x="44" y="43"/>
                    <a:pt x="40" y="35"/>
                    <a:pt x="36" y="27"/>
                  </a:cubicBezTo>
                  <a:cubicBezTo>
                    <a:pt x="36" y="30"/>
                    <a:pt x="35" y="31"/>
                    <a:pt x="33" y="32"/>
                  </a:cubicBezTo>
                  <a:close/>
                </a:path>
              </a:pathLst>
            </a:custGeom>
            <a:solidFill>
              <a:srgbClr val="3F6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483">
              <a:extLst>
                <a:ext uri="{FF2B5EF4-FFF2-40B4-BE49-F238E27FC236}">
                  <a16:creationId xmlns:a16="http://schemas.microsoft.com/office/drawing/2014/main" id="{E3DBB1C7-7DB5-468F-B86B-8DD49B201B19}"/>
                </a:ext>
              </a:extLst>
            </p:cNvPr>
            <p:cNvSpPr>
              <a:spLocks/>
            </p:cNvSpPr>
            <p:nvPr/>
          </p:nvSpPr>
          <p:spPr bwMode="auto">
            <a:xfrm>
              <a:off x="18107026" y="7761288"/>
              <a:ext cx="207963" cy="131763"/>
            </a:xfrm>
            <a:custGeom>
              <a:avLst/>
              <a:gdLst>
                <a:gd name="T0" fmla="*/ 54 w 63"/>
                <a:gd name="T1" fmla="*/ 30 h 40"/>
                <a:gd name="T2" fmla="*/ 41 w 63"/>
                <a:gd name="T3" fmla="*/ 17 h 40"/>
                <a:gd name="T4" fmla="*/ 38 w 63"/>
                <a:gd name="T5" fmla="*/ 21 h 40"/>
                <a:gd name="T6" fmla="*/ 19 w 63"/>
                <a:gd name="T7" fmla="*/ 17 h 40"/>
                <a:gd name="T8" fmla="*/ 1 w 63"/>
                <a:gd name="T9" fmla="*/ 0 h 40"/>
                <a:gd name="T10" fmla="*/ 6 w 63"/>
                <a:gd name="T11" fmla="*/ 27 h 40"/>
                <a:gd name="T12" fmla="*/ 9 w 63"/>
                <a:gd name="T13" fmla="*/ 27 h 40"/>
                <a:gd name="T14" fmla="*/ 11 w 63"/>
                <a:gd name="T15" fmla="*/ 18 h 40"/>
                <a:gd name="T16" fmla="*/ 23 w 63"/>
                <a:gd name="T17" fmla="*/ 29 h 40"/>
                <a:gd name="T18" fmla="*/ 54 w 63"/>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40">
                  <a:moveTo>
                    <a:pt x="54" y="30"/>
                  </a:moveTo>
                  <a:cubicBezTo>
                    <a:pt x="50" y="25"/>
                    <a:pt x="45" y="21"/>
                    <a:pt x="41" y="17"/>
                  </a:cubicBezTo>
                  <a:cubicBezTo>
                    <a:pt x="41" y="19"/>
                    <a:pt x="40" y="21"/>
                    <a:pt x="38" y="21"/>
                  </a:cubicBezTo>
                  <a:cubicBezTo>
                    <a:pt x="34" y="23"/>
                    <a:pt x="24" y="19"/>
                    <a:pt x="19" y="17"/>
                  </a:cubicBezTo>
                  <a:cubicBezTo>
                    <a:pt x="12" y="13"/>
                    <a:pt x="4" y="6"/>
                    <a:pt x="1" y="0"/>
                  </a:cubicBezTo>
                  <a:cubicBezTo>
                    <a:pt x="0" y="5"/>
                    <a:pt x="1" y="12"/>
                    <a:pt x="6" y="27"/>
                  </a:cubicBezTo>
                  <a:cubicBezTo>
                    <a:pt x="7" y="28"/>
                    <a:pt x="9" y="29"/>
                    <a:pt x="9" y="27"/>
                  </a:cubicBezTo>
                  <a:cubicBezTo>
                    <a:pt x="9" y="24"/>
                    <a:pt x="9" y="18"/>
                    <a:pt x="11" y="18"/>
                  </a:cubicBezTo>
                  <a:cubicBezTo>
                    <a:pt x="12" y="18"/>
                    <a:pt x="20" y="27"/>
                    <a:pt x="23" y="29"/>
                  </a:cubicBezTo>
                  <a:cubicBezTo>
                    <a:pt x="30" y="33"/>
                    <a:pt x="63" y="40"/>
                    <a:pt x="54" y="30"/>
                  </a:cubicBezTo>
                  <a:close/>
                </a:path>
              </a:pathLst>
            </a:custGeom>
            <a:solidFill>
              <a:srgbClr val="3F6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484">
              <a:extLst>
                <a:ext uri="{FF2B5EF4-FFF2-40B4-BE49-F238E27FC236}">
                  <a16:creationId xmlns:a16="http://schemas.microsoft.com/office/drawing/2014/main" id="{E58CEDF6-F5C7-4D02-95BB-7F79F7C99470}"/>
                </a:ext>
              </a:extLst>
            </p:cNvPr>
            <p:cNvSpPr>
              <a:spLocks/>
            </p:cNvSpPr>
            <p:nvPr/>
          </p:nvSpPr>
          <p:spPr bwMode="auto">
            <a:xfrm>
              <a:off x="17757776" y="6694488"/>
              <a:ext cx="188913" cy="195263"/>
            </a:xfrm>
            <a:custGeom>
              <a:avLst/>
              <a:gdLst>
                <a:gd name="T0" fmla="*/ 0 w 57"/>
                <a:gd name="T1" fmla="*/ 15 h 59"/>
                <a:gd name="T2" fmla="*/ 23 w 57"/>
                <a:gd name="T3" fmla="*/ 42 h 59"/>
                <a:gd name="T4" fmla="*/ 35 w 57"/>
                <a:gd name="T5" fmla="*/ 51 h 59"/>
                <a:gd name="T6" fmla="*/ 41 w 57"/>
                <a:gd name="T7" fmla="*/ 55 h 59"/>
                <a:gd name="T8" fmla="*/ 50 w 57"/>
                <a:gd name="T9" fmla="*/ 58 h 59"/>
                <a:gd name="T10" fmla="*/ 52 w 57"/>
                <a:gd name="T11" fmla="*/ 55 h 59"/>
                <a:gd name="T12" fmla="*/ 56 w 57"/>
                <a:gd name="T13" fmla="*/ 45 h 59"/>
                <a:gd name="T14" fmla="*/ 51 w 57"/>
                <a:gd name="T15" fmla="*/ 37 h 59"/>
                <a:gd name="T16" fmla="*/ 49 w 57"/>
                <a:gd name="T17" fmla="*/ 41 h 59"/>
                <a:gd name="T18" fmla="*/ 46 w 57"/>
                <a:gd name="T19" fmla="*/ 43 h 59"/>
                <a:gd name="T20" fmla="*/ 42 w 57"/>
                <a:gd name="T21" fmla="*/ 39 h 59"/>
                <a:gd name="T22" fmla="*/ 34 w 57"/>
                <a:gd name="T23" fmla="*/ 32 h 59"/>
                <a:gd name="T24" fmla="*/ 19 w 57"/>
                <a:gd name="T25" fmla="*/ 14 h 59"/>
                <a:gd name="T26" fmla="*/ 7 w 57"/>
                <a:gd name="T27" fmla="*/ 0 h 59"/>
                <a:gd name="T28" fmla="*/ 0 w 57"/>
                <a:gd name="T29" fmla="*/ 11 h 59"/>
                <a:gd name="T30" fmla="*/ 0 w 57"/>
                <a:gd name="T31"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9">
                  <a:moveTo>
                    <a:pt x="0" y="15"/>
                  </a:moveTo>
                  <a:cubicBezTo>
                    <a:pt x="11" y="25"/>
                    <a:pt x="12" y="32"/>
                    <a:pt x="23" y="42"/>
                  </a:cubicBezTo>
                  <a:cubicBezTo>
                    <a:pt x="27" y="46"/>
                    <a:pt x="31" y="49"/>
                    <a:pt x="35" y="51"/>
                  </a:cubicBezTo>
                  <a:cubicBezTo>
                    <a:pt x="37" y="53"/>
                    <a:pt x="39" y="53"/>
                    <a:pt x="41" y="55"/>
                  </a:cubicBezTo>
                  <a:cubicBezTo>
                    <a:pt x="43" y="56"/>
                    <a:pt x="47" y="59"/>
                    <a:pt x="50" y="58"/>
                  </a:cubicBezTo>
                  <a:cubicBezTo>
                    <a:pt x="51" y="57"/>
                    <a:pt x="51" y="56"/>
                    <a:pt x="52" y="55"/>
                  </a:cubicBezTo>
                  <a:cubicBezTo>
                    <a:pt x="55" y="52"/>
                    <a:pt x="56" y="49"/>
                    <a:pt x="56" y="45"/>
                  </a:cubicBezTo>
                  <a:cubicBezTo>
                    <a:pt x="57" y="42"/>
                    <a:pt x="55" y="32"/>
                    <a:pt x="51" y="37"/>
                  </a:cubicBezTo>
                  <a:cubicBezTo>
                    <a:pt x="50" y="38"/>
                    <a:pt x="49" y="40"/>
                    <a:pt x="49" y="41"/>
                  </a:cubicBezTo>
                  <a:cubicBezTo>
                    <a:pt x="48" y="43"/>
                    <a:pt x="48" y="44"/>
                    <a:pt x="46" y="43"/>
                  </a:cubicBezTo>
                  <a:cubicBezTo>
                    <a:pt x="45" y="41"/>
                    <a:pt x="44" y="40"/>
                    <a:pt x="42" y="39"/>
                  </a:cubicBezTo>
                  <a:cubicBezTo>
                    <a:pt x="39" y="37"/>
                    <a:pt x="37" y="35"/>
                    <a:pt x="34" y="32"/>
                  </a:cubicBezTo>
                  <a:cubicBezTo>
                    <a:pt x="28" y="26"/>
                    <a:pt x="23" y="20"/>
                    <a:pt x="19" y="14"/>
                  </a:cubicBezTo>
                  <a:cubicBezTo>
                    <a:pt x="16" y="9"/>
                    <a:pt x="12" y="0"/>
                    <a:pt x="7" y="0"/>
                  </a:cubicBezTo>
                  <a:cubicBezTo>
                    <a:pt x="4" y="0"/>
                    <a:pt x="3" y="10"/>
                    <a:pt x="0" y="11"/>
                  </a:cubicBezTo>
                  <a:lnTo>
                    <a:pt x="0" y="15"/>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485">
              <a:extLst>
                <a:ext uri="{FF2B5EF4-FFF2-40B4-BE49-F238E27FC236}">
                  <a16:creationId xmlns:a16="http://schemas.microsoft.com/office/drawing/2014/main" id="{F2FD72B0-8998-4F14-B3AE-01BD52215C44}"/>
                </a:ext>
              </a:extLst>
            </p:cNvPr>
            <p:cNvSpPr>
              <a:spLocks/>
            </p:cNvSpPr>
            <p:nvPr/>
          </p:nvSpPr>
          <p:spPr bwMode="auto">
            <a:xfrm>
              <a:off x="18192751" y="6731000"/>
              <a:ext cx="182563" cy="201613"/>
            </a:xfrm>
            <a:custGeom>
              <a:avLst/>
              <a:gdLst>
                <a:gd name="T0" fmla="*/ 25 w 55"/>
                <a:gd name="T1" fmla="*/ 40 h 61"/>
                <a:gd name="T2" fmla="*/ 34 w 55"/>
                <a:gd name="T3" fmla="*/ 30 h 61"/>
                <a:gd name="T4" fmla="*/ 55 w 55"/>
                <a:gd name="T5" fmla="*/ 5 h 61"/>
                <a:gd name="T6" fmla="*/ 37 w 55"/>
                <a:gd name="T7" fmla="*/ 0 h 61"/>
                <a:gd name="T8" fmla="*/ 18 w 55"/>
                <a:gd name="T9" fmla="*/ 24 h 61"/>
                <a:gd name="T10" fmla="*/ 10 w 55"/>
                <a:gd name="T11" fmla="*/ 31 h 61"/>
                <a:gd name="T12" fmla="*/ 3 w 55"/>
                <a:gd name="T13" fmla="*/ 38 h 61"/>
                <a:gd name="T14" fmla="*/ 1 w 55"/>
                <a:gd name="T15" fmla="*/ 45 h 61"/>
                <a:gd name="T16" fmla="*/ 3 w 55"/>
                <a:gd name="T17" fmla="*/ 57 h 61"/>
                <a:gd name="T18" fmla="*/ 6 w 55"/>
                <a:gd name="T19" fmla="*/ 61 h 61"/>
                <a:gd name="T20" fmla="*/ 9 w 55"/>
                <a:gd name="T21" fmla="*/ 61 h 61"/>
                <a:gd name="T22" fmla="*/ 15 w 55"/>
                <a:gd name="T23" fmla="*/ 56 h 61"/>
                <a:gd name="T24" fmla="*/ 17 w 55"/>
                <a:gd name="T25" fmla="*/ 51 h 61"/>
                <a:gd name="T26" fmla="*/ 20 w 55"/>
                <a:gd name="T27" fmla="*/ 45 h 61"/>
                <a:gd name="T28" fmla="*/ 25 w 55"/>
                <a:gd name="T2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1">
                  <a:moveTo>
                    <a:pt x="25" y="40"/>
                  </a:moveTo>
                  <a:cubicBezTo>
                    <a:pt x="28" y="37"/>
                    <a:pt x="31" y="33"/>
                    <a:pt x="34" y="30"/>
                  </a:cubicBezTo>
                  <a:cubicBezTo>
                    <a:pt x="41" y="24"/>
                    <a:pt x="55" y="14"/>
                    <a:pt x="55" y="5"/>
                  </a:cubicBezTo>
                  <a:cubicBezTo>
                    <a:pt x="37" y="0"/>
                    <a:pt x="37" y="0"/>
                    <a:pt x="37" y="0"/>
                  </a:cubicBezTo>
                  <a:cubicBezTo>
                    <a:pt x="34" y="9"/>
                    <a:pt x="25" y="18"/>
                    <a:pt x="18" y="24"/>
                  </a:cubicBezTo>
                  <a:cubicBezTo>
                    <a:pt x="15" y="27"/>
                    <a:pt x="12" y="29"/>
                    <a:pt x="10" y="31"/>
                  </a:cubicBezTo>
                  <a:cubicBezTo>
                    <a:pt x="7" y="33"/>
                    <a:pt x="5" y="36"/>
                    <a:pt x="3" y="38"/>
                  </a:cubicBezTo>
                  <a:cubicBezTo>
                    <a:pt x="2" y="40"/>
                    <a:pt x="1" y="43"/>
                    <a:pt x="1" y="45"/>
                  </a:cubicBezTo>
                  <a:cubicBezTo>
                    <a:pt x="0" y="50"/>
                    <a:pt x="2" y="53"/>
                    <a:pt x="3" y="57"/>
                  </a:cubicBezTo>
                  <a:cubicBezTo>
                    <a:pt x="4" y="58"/>
                    <a:pt x="5" y="60"/>
                    <a:pt x="6" y="61"/>
                  </a:cubicBezTo>
                  <a:cubicBezTo>
                    <a:pt x="7" y="61"/>
                    <a:pt x="8" y="61"/>
                    <a:pt x="9" y="61"/>
                  </a:cubicBezTo>
                  <a:cubicBezTo>
                    <a:pt x="12" y="60"/>
                    <a:pt x="14" y="58"/>
                    <a:pt x="15" y="56"/>
                  </a:cubicBezTo>
                  <a:cubicBezTo>
                    <a:pt x="16" y="55"/>
                    <a:pt x="17" y="53"/>
                    <a:pt x="17" y="51"/>
                  </a:cubicBezTo>
                  <a:cubicBezTo>
                    <a:pt x="18" y="49"/>
                    <a:pt x="18" y="47"/>
                    <a:pt x="20" y="45"/>
                  </a:cubicBezTo>
                  <a:cubicBezTo>
                    <a:pt x="21" y="43"/>
                    <a:pt x="23" y="42"/>
                    <a:pt x="25" y="40"/>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486">
              <a:extLst>
                <a:ext uri="{FF2B5EF4-FFF2-40B4-BE49-F238E27FC236}">
                  <a16:creationId xmlns:a16="http://schemas.microsoft.com/office/drawing/2014/main" id="{DD96600E-1F4A-4324-A307-265BA898D06C}"/>
                </a:ext>
              </a:extLst>
            </p:cNvPr>
            <p:cNvSpPr>
              <a:spLocks/>
            </p:cNvSpPr>
            <p:nvPr/>
          </p:nvSpPr>
          <p:spPr bwMode="auto">
            <a:xfrm>
              <a:off x="17878426" y="6797675"/>
              <a:ext cx="357188" cy="446088"/>
            </a:xfrm>
            <a:custGeom>
              <a:avLst/>
              <a:gdLst>
                <a:gd name="T0" fmla="*/ 17 w 108"/>
                <a:gd name="T1" fmla="*/ 7 h 135"/>
                <a:gd name="T2" fmla="*/ 1 w 108"/>
                <a:gd name="T3" fmla="*/ 59 h 135"/>
                <a:gd name="T4" fmla="*/ 0 w 108"/>
                <a:gd name="T5" fmla="*/ 92 h 135"/>
                <a:gd name="T6" fmla="*/ 2 w 108"/>
                <a:gd name="T7" fmla="*/ 123 h 135"/>
                <a:gd name="T8" fmla="*/ 11 w 108"/>
                <a:gd name="T9" fmla="*/ 126 h 135"/>
                <a:gd name="T10" fmla="*/ 18 w 108"/>
                <a:gd name="T11" fmla="*/ 80 h 135"/>
                <a:gd name="T12" fmla="*/ 24 w 108"/>
                <a:gd name="T13" fmla="*/ 130 h 135"/>
                <a:gd name="T14" fmla="*/ 82 w 108"/>
                <a:gd name="T15" fmla="*/ 133 h 135"/>
                <a:gd name="T16" fmla="*/ 106 w 108"/>
                <a:gd name="T17" fmla="*/ 119 h 135"/>
                <a:gd name="T18" fmla="*/ 108 w 108"/>
                <a:gd name="T19" fmla="*/ 88 h 135"/>
                <a:gd name="T20" fmla="*/ 105 w 108"/>
                <a:gd name="T21" fmla="*/ 43 h 135"/>
                <a:gd name="T22" fmla="*/ 95 w 108"/>
                <a:gd name="T23" fmla="*/ 0 h 135"/>
                <a:gd name="T24" fmla="*/ 17 w 108"/>
                <a:gd name="T25"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35">
                  <a:moveTo>
                    <a:pt x="17" y="7"/>
                  </a:moveTo>
                  <a:cubicBezTo>
                    <a:pt x="13" y="23"/>
                    <a:pt x="2" y="41"/>
                    <a:pt x="1" y="59"/>
                  </a:cubicBezTo>
                  <a:cubicBezTo>
                    <a:pt x="0" y="70"/>
                    <a:pt x="1" y="81"/>
                    <a:pt x="0" y="92"/>
                  </a:cubicBezTo>
                  <a:cubicBezTo>
                    <a:pt x="0" y="102"/>
                    <a:pt x="0" y="109"/>
                    <a:pt x="2" y="123"/>
                  </a:cubicBezTo>
                  <a:cubicBezTo>
                    <a:pt x="5" y="123"/>
                    <a:pt x="8" y="125"/>
                    <a:pt x="11" y="126"/>
                  </a:cubicBezTo>
                  <a:cubicBezTo>
                    <a:pt x="15" y="108"/>
                    <a:pt x="15" y="94"/>
                    <a:pt x="18" y="80"/>
                  </a:cubicBezTo>
                  <a:cubicBezTo>
                    <a:pt x="21" y="96"/>
                    <a:pt x="22" y="111"/>
                    <a:pt x="24" y="130"/>
                  </a:cubicBezTo>
                  <a:cubicBezTo>
                    <a:pt x="45" y="133"/>
                    <a:pt x="62" y="135"/>
                    <a:pt x="82" y="133"/>
                  </a:cubicBezTo>
                  <a:cubicBezTo>
                    <a:pt x="94" y="132"/>
                    <a:pt x="104" y="132"/>
                    <a:pt x="106" y="119"/>
                  </a:cubicBezTo>
                  <a:cubicBezTo>
                    <a:pt x="108" y="109"/>
                    <a:pt x="108" y="98"/>
                    <a:pt x="108" y="88"/>
                  </a:cubicBezTo>
                  <a:cubicBezTo>
                    <a:pt x="108" y="73"/>
                    <a:pt x="108" y="58"/>
                    <a:pt x="105" y="43"/>
                  </a:cubicBezTo>
                  <a:cubicBezTo>
                    <a:pt x="103" y="31"/>
                    <a:pt x="103" y="10"/>
                    <a:pt x="95" y="0"/>
                  </a:cubicBezTo>
                  <a:lnTo>
                    <a:pt x="17" y="7"/>
                  </a:lnTo>
                  <a:close/>
                </a:path>
              </a:pathLst>
            </a:custGeom>
            <a:solidFill>
              <a:srgbClr val="FBB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487">
              <a:extLst>
                <a:ext uri="{FF2B5EF4-FFF2-40B4-BE49-F238E27FC236}">
                  <a16:creationId xmlns:a16="http://schemas.microsoft.com/office/drawing/2014/main" id="{9803EF50-F818-455E-82EE-73BD6F9539EA}"/>
                </a:ext>
              </a:extLst>
            </p:cNvPr>
            <p:cNvSpPr>
              <a:spLocks/>
            </p:cNvSpPr>
            <p:nvPr/>
          </p:nvSpPr>
          <p:spPr bwMode="auto">
            <a:xfrm>
              <a:off x="17814926" y="6777038"/>
              <a:ext cx="103188" cy="106363"/>
            </a:xfrm>
            <a:custGeom>
              <a:avLst/>
              <a:gdLst>
                <a:gd name="T0" fmla="*/ 0 w 31"/>
                <a:gd name="T1" fmla="*/ 16 h 32"/>
                <a:gd name="T2" fmla="*/ 18 w 31"/>
                <a:gd name="T3" fmla="*/ 32 h 32"/>
                <a:gd name="T4" fmla="*/ 31 w 31"/>
                <a:gd name="T5" fmla="*/ 14 h 32"/>
                <a:gd name="T6" fmla="*/ 17 w 31"/>
                <a:gd name="T7" fmla="*/ 0 h 32"/>
                <a:gd name="T8" fmla="*/ 0 w 31"/>
                <a:gd name="T9" fmla="*/ 16 h 32"/>
              </a:gdLst>
              <a:ahLst/>
              <a:cxnLst>
                <a:cxn ang="0">
                  <a:pos x="T0" y="T1"/>
                </a:cxn>
                <a:cxn ang="0">
                  <a:pos x="T2" y="T3"/>
                </a:cxn>
                <a:cxn ang="0">
                  <a:pos x="T4" y="T5"/>
                </a:cxn>
                <a:cxn ang="0">
                  <a:pos x="T6" y="T7"/>
                </a:cxn>
                <a:cxn ang="0">
                  <a:pos x="T8" y="T9"/>
                </a:cxn>
              </a:cxnLst>
              <a:rect l="0" t="0" r="r" b="b"/>
              <a:pathLst>
                <a:path w="31" h="32">
                  <a:moveTo>
                    <a:pt x="0" y="16"/>
                  </a:moveTo>
                  <a:cubicBezTo>
                    <a:pt x="5" y="22"/>
                    <a:pt x="13" y="26"/>
                    <a:pt x="18" y="32"/>
                  </a:cubicBezTo>
                  <a:cubicBezTo>
                    <a:pt x="22" y="25"/>
                    <a:pt x="27" y="17"/>
                    <a:pt x="31" y="14"/>
                  </a:cubicBezTo>
                  <a:cubicBezTo>
                    <a:pt x="25" y="9"/>
                    <a:pt x="23" y="6"/>
                    <a:pt x="17" y="0"/>
                  </a:cubicBez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488">
              <a:extLst>
                <a:ext uri="{FF2B5EF4-FFF2-40B4-BE49-F238E27FC236}">
                  <a16:creationId xmlns:a16="http://schemas.microsoft.com/office/drawing/2014/main" id="{60DD420C-582F-42C2-8E1B-5A90271A5DFF}"/>
                </a:ext>
              </a:extLst>
            </p:cNvPr>
            <p:cNvSpPr>
              <a:spLocks/>
            </p:cNvSpPr>
            <p:nvPr/>
          </p:nvSpPr>
          <p:spPr bwMode="auto">
            <a:xfrm>
              <a:off x="18222914" y="6797675"/>
              <a:ext cx="92075" cy="92075"/>
            </a:xfrm>
            <a:custGeom>
              <a:avLst/>
              <a:gdLst>
                <a:gd name="T0" fmla="*/ 0 w 28"/>
                <a:gd name="T1" fmla="*/ 10 h 28"/>
                <a:gd name="T2" fmla="*/ 15 w 28"/>
                <a:gd name="T3" fmla="*/ 28 h 28"/>
                <a:gd name="T4" fmla="*/ 28 w 28"/>
                <a:gd name="T5" fmla="*/ 12 h 28"/>
                <a:gd name="T6" fmla="*/ 11 w 28"/>
                <a:gd name="T7" fmla="*/ 0 h 28"/>
                <a:gd name="T8" fmla="*/ 0 w 28"/>
                <a:gd name="T9" fmla="*/ 10 h 28"/>
              </a:gdLst>
              <a:ahLst/>
              <a:cxnLst>
                <a:cxn ang="0">
                  <a:pos x="T0" y="T1"/>
                </a:cxn>
                <a:cxn ang="0">
                  <a:pos x="T2" y="T3"/>
                </a:cxn>
                <a:cxn ang="0">
                  <a:pos x="T4" y="T5"/>
                </a:cxn>
                <a:cxn ang="0">
                  <a:pos x="T6" y="T7"/>
                </a:cxn>
                <a:cxn ang="0">
                  <a:pos x="T8" y="T9"/>
                </a:cxn>
              </a:cxnLst>
              <a:rect l="0" t="0" r="r" b="b"/>
              <a:pathLst>
                <a:path w="28" h="28">
                  <a:moveTo>
                    <a:pt x="0" y="10"/>
                  </a:moveTo>
                  <a:cubicBezTo>
                    <a:pt x="9" y="16"/>
                    <a:pt x="9" y="20"/>
                    <a:pt x="15" y="28"/>
                  </a:cubicBezTo>
                  <a:cubicBezTo>
                    <a:pt x="20" y="22"/>
                    <a:pt x="24" y="18"/>
                    <a:pt x="28" y="12"/>
                  </a:cubicBezTo>
                  <a:cubicBezTo>
                    <a:pt x="23" y="7"/>
                    <a:pt x="16" y="4"/>
                    <a:pt x="11" y="0"/>
                  </a:cubicBez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489">
              <a:extLst>
                <a:ext uri="{FF2B5EF4-FFF2-40B4-BE49-F238E27FC236}">
                  <a16:creationId xmlns:a16="http://schemas.microsoft.com/office/drawing/2014/main" id="{CBEF5736-4ECE-478C-9173-441C810BA52A}"/>
                </a:ext>
              </a:extLst>
            </p:cNvPr>
            <p:cNvSpPr>
              <a:spLocks/>
            </p:cNvSpPr>
            <p:nvPr/>
          </p:nvSpPr>
          <p:spPr bwMode="auto">
            <a:xfrm>
              <a:off x="17711739" y="6443663"/>
              <a:ext cx="676275" cy="463550"/>
            </a:xfrm>
            <a:custGeom>
              <a:avLst/>
              <a:gdLst>
                <a:gd name="T0" fmla="*/ 3 w 204"/>
                <a:gd name="T1" fmla="*/ 80 h 140"/>
                <a:gd name="T2" fmla="*/ 44 w 204"/>
                <a:gd name="T3" fmla="*/ 132 h 140"/>
                <a:gd name="T4" fmla="*/ 60 w 204"/>
                <a:gd name="T5" fmla="*/ 111 h 140"/>
                <a:gd name="T6" fmla="*/ 40 w 204"/>
                <a:gd name="T7" fmla="*/ 82 h 140"/>
                <a:gd name="T8" fmla="*/ 38 w 204"/>
                <a:gd name="T9" fmla="*/ 77 h 140"/>
                <a:gd name="T10" fmla="*/ 70 w 204"/>
                <a:gd name="T11" fmla="*/ 47 h 140"/>
                <a:gd name="T12" fmla="*/ 74 w 204"/>
                <a:gd name="T13" fmla="*/ 59 h 140"/>
                <a:gd name="T14" fmla="*/ 79 w 204"/>
                <a:gd name="T15" fmla="*/ 71 h 140"/>
                <a:gd name="T16" fmla="*/ 80 w 204"/>
                <a:gd name="T17" fmla="*/ 86 h 140"/>
                <a:gd name="T18" fmla="*/ 70 w 204"/>
                <a:gd name="T19" fmla="*/ 100 h 140"/>
                <a:gd name="T20" fmla="*/ 64 w 204"/>
                <a:gd name="T21" fmla="*/ 119 h 140"/>
                <a:gd name="T22" fmla="*/ 101 w 204"/>
                <a:gd name="T23" fmla="*/ 138 h 140"/>
                <a:gd name="T24" fmla="*/ 124 w 204"/>
                <a:gd name="T25" fmla="*/ 118 h 140"/>
                <a:gd name="T26" fmla="*/ 141 w 204"/>
                <a:gd name="T27" fmla="*/ 140 h 140"/>
                <a:gd name="T28" fmla="*/ 153 w 204"/>
                <a:gd name="T29" fmla="*/ 123 h 140"/>
                <a:gd name="T30" fmla="*/ 148 w 204"/>
                <a:gd name="T31" fmla="*/ 104 h 140"/>
                <a:gd name="T32" fmla="*/ 149 w 204"/>
                <a:gd name="T33" fmla="*/ 84 h 140"/>
                <a:gd name="T34" fmla="*/ 153 w 204"/>
                <a:gd name="T35" fmla="*/ 67 h 140"/>
                <a:gd name="T36" fmla="*/ 174 w 204"/>
                <a:gd name="T37" fmla="*/ 87 h 140"/>
                <a:gd name="T38" fmla="*/ 156 w 204"/>
                <a:gd name="T39" fmla="*/ 112 h 140"/>
                <a:gd name="T40" fmla="*/ 174 w 204"/>
                <a:gd name="T41" fmla="*/ 135 h 140"/>
                <a:gd name="T42" fmla="*/ 198 w 204"/>
                <a:gd name="T43" fmla="*/ 105 h 140"/>
                <a:gd name="T44" fmla="*/ 203 w 204"/>
                <a:gd name="T45" fmla="*/ 88 h 140"/>
                <a:gd name="T46" fmla="*/ 194 w 204"/>
                <a:gd name="T47" fmla="*/ 71 h 140"/>
                <a:gd name="T48" fmla="*/ 160 w 204"/>
                <a:gd name="T49" fmla="*/ 18 h 140"/>
                <a:gd name="T50" fmla="*/ 136 w 204"/>
                <a:gd name="T51" fmla="*/ 4 h 140"/>
                <a:gd name="T52" fmla="*/ 109 w 204"/>
                <a:gd name="T53" fmla="*/ 2 h 140"/>
                <a:gd name="T54" fmla="*/ 90 w 204"/>
                <a:gd name="T55" fmla="*/ 4 h 140"/>
                <a:gd name="T56" fmla="*/ 73 w 204"/>
                <a:gd name="T57" fmla="*/ 1 h 140"/>
                <a:gd name="T58" fmla="*/ 60 w 204"/>
                <a:gd name="T59" fmla="*/ 15 h 140"/>
                <a:gd name="T60" fmla="*/ 53 w 204"/>
                <a:gd name="T61" fmla="*/ 20 h 140"/>
                <a:gd name="T62" fmla="*/ 50 w 204"/>
                <a:gd name="T63" fmla="*/ 27 h 140"/>
                <a:gd name="T64" fmla="*/ 3 w 204"/>
                <a:gd name="T65"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40">
                  <a:moveTo>
                    <a:pt x="3" y="80"/>
                  </a:moveTo>
                  <a:cubicBezTo>
                    <a:pt x="0" y="88"/>
                    <a:pt x="31" y="121"/>
                    <a:pt x="44" y="132"/>
                  </a:cubicBezTo>
                  <a:cubicBezTo>
                    <a:pt x="50" y="124"/>
                    <a:pt x="54" y="118"/>
                    <a:pt x="60" y="111"/>
                  </a:cubicBezTo>
                  <a:cubicBezTo>
                    <a:pt x="48" y="97"/>
                    <a:pt x="34" y="84"/>
                    <a:pt x="40" y="82"/>
                  </a:cubicBezTo>
                  <a:cubicBezTo>
                    <a:pt x="44" y="81"/>
                    <a:pt x="37" y="77"/>
                    <a:pt x="38" y="77"/>
                  </a:cubicBezTo>
                  <a:cubicBezTo>
                    <a:pt x="41" y="75"/>
                    <a:pt x="69" y="46"/>
                    <a:pt x="70" y="47"/>
                  </a:cubicBezTo>
                  <a:cubicBezTo>
                    <a:pt x="72" y="47"/>
                    <a:pt x="73" y="55"/>
                    <a:pt x="74" y="59"/>
                  </a:cubicBezTo>
                  <a:cubicBezTo>
                    <a:pt x="77" y="65"/>
                    <a:pt x="77" y="65"/>
                    <a:pt x="79" y="71"/>
                  </a:cubicBezTo>
                  <a:cubicBezTo>
                    <a:pt x="81" y="77"/>
                    <a:pt x="83" y="80"/>
                    <a:pt x="80" y="86"/>
                  </a:cubicBezTo>
                  <a:cubicBezTo>
                    <a:pt x="77" y="91"/>
                    <a:pt x="73" y="95"/>
                    <a:pt x="70" y="100"/>
                  </a:cubicBezTo>
                  <a:cubicBezTo>
                    <a:pt x="68" y="104"/>
                    <a:pt x="63" y="117"/>
                    <a:pt x="64" y="119"/>
                  </a:cubicBezTo>
                  <a:cubicBezTo>
                    <a:pt x="66" y="123"/>
                    <a:pt x="100" y="138"/>
                    <a:pt x="101" y="138"/>
                  </a:cubicBezTo>
                  <a:cubicBezTo>
                    <a:pt x="102" y="138"/>
                    <a:pt x="117" y="123"/>
                    <a:pt x="124" y="118"/>
                  </a:cubicBezTo>
                  <a:cubicBezTo>
                    <a:pt x="131" y="125"/>
                    <a:pt x="135" y="133"/>
                    <a:pt x="141" y="140"/>
                  </a:cubicBezTo>
                  <a:cubicBezTo>
                    <a:pt x="144" y="135"/>
                    <a:pt x="155" y="129"/>
                    <a:pt x="153" y="123"/>
                  </a:cubicBezTo>
                  <a:cubicBezTo>
                    <a:pt x="151" y="119"/>
                    <a:pt x="150" y="110"/>
                    <a:pt x="148" y="104"/>
                  </a:cubicBezTo>
                  <a:cubicBezTo>
                    <a:pt x="147" y="97"/>
                    <a:pt x="147" y="91"/>
                    <a:pt x="149" y="84"/>
                  </a:cubicBezTo>
                  <a:cubicBezTo>
                    <a:pt x="151" y="77"/>
                    <a:pt x="153" y="75"/>
                    <a:pt x="153" y="67"/>
                  </a:cubicBezTo>
                  <a:cubicBezTo>
                    <a:pt x="160" y="73"/>
                    <a:pt x="174" y="84"/>
                    <a:pt x="174" y="87"/>
                  </a:cubicBezTo>
                  <a:cubicBezTo>
                    <a:pt x="174" y="89"/>
                    <a:pt x="162" y="104"/>
                    <a:pt x="156" y="112"/>
                  </a:cubicBezTo>
                  <a:cubicBezTo>
                    <a:pt x="165" y="118"/>
                    <a:pt x="170" y="124"/>
                    <a:pt x="174" y="135"/>
                  </a:cubicBezTo>
                  <a:cubicBezTo>
                    <a:pt x="183" y="128"/>
                    <a:pt x="193" y="115"/>
                    <a:pt x="198" y="105"/>
                  </a:cubicBezTo>
                  <a:cubicBezTo>
                    <a:pt x="201" y="99"/>
                    <a:pt x="204" y="94"/>
                    <a:pt x="203" y="88"/>
                  </a:cubicBezTo>
                  <a:cubicBezTo>
                    <a:pt x="201" y="83"/>
                    <a:pt x="197" y="76"/>
                    <a:pt x="194" y="71"/>
                  </a:cubicBezTo>
                  <a:cubicBezTo>
                    <a:pt x="183" y="53"/>
                    <a:pt x="172" y="35"/>
                    <a:pt x="160" y="18"/>
                  </a:cubicBezTo>
                  <a:cubicBezTo>
                    <a:pt x="153" y="6"/>
                    <a:pt x="149" y="4"/>
                    <a:pt x="136" y="4"/>
                  </a:cubicBezTo>
                  <a:cubicBezTo>
                    <a:pt x="124" y="4"/>
                    <a:pt x="120" y="3"/>
                    <a:pt x="109" y="2"/>
                  </a:cubicBezTo>
                  <a:cubicBezTo>
                    <a:pt x="104" y="2"/>
                    <a:pt x="95" y="4"/>
                    <a:pt x="90" y="4"/>
                  </a:cubicBezTo>
                  <a:cubicBezTo>
                    <a:pt x="85" y="3"/>
                    <a:pt x="79" y="0"/>
                    <a:pt x="73" y="1"/>
                  </a:cubicBezTo>
                  <a:cubicBezTo>
                    <a:pt x="64" y="3"/>
                    <a:pt x="64" y="9"/>
                    <a:pt x="60" y="15"/>
                  </a:cubicBezTo>
                  <a:cubicBezTo>
                    <a:pt x="57" y="20"/>
                    <a:pt x="57" y="15"/>
                    <a:pt x="53" y="20"/>
                  </a:cubicBezTo>
                  <a:cubicBezTo>
                    <a:pt x="52" y="21"/>
                    <a:pt x="51" y="27"/>
                    <a:pt x="50" y="27"/>
                  </a:cubicBezTo>
                  <a:cubicBezTo>
                    <a:pt x="49" y="29"/>
                    <a:pt x="3" y="80"/>
                    <a:pt x="3" y="80"/>
                  </a:cubicBezTo>
                  <a:close/>
                </a:path>
              </a:pathLst>
            </a:custGeom>
            <a:solidFill>
              <a:srgbClr val="3FC2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490">
              <a:extLst>
                <a:ext uri="{FF2B5EF4-FFF2-40B4-BE49-F238E27FC236}">
                  <a16:creationId xmlns:a16="http://schemas.microsoft.com/office/drawing/2014/main" id="{FD6F9C14-1CB3-481F-831C-0ECD0FCF4D63}"/>
                </a:ext>
              </a:extLst>
            </p:cNvPr>
            <p:cNvSpPr>
              <a:spLocks/>
            </p:cNvSpPr>
            <p:nvPr/>
          </p:nvSpPr>
          <p:spPr bwMode="auto">
            <a:xfrm>
              <a:off x="18067339" y="6407150"/>
              <a:ext cx="65088" cy="66675"/>
            </a:xfrm>
            <a:custGeom>
              <a:avLst/>
              <a:gdLst>
                <a:gd name="T0" fmla="*/ 10 w 20"/>
                <a:gd name="T1" fmla="*/ 2 h 20"/>
                <a:gd name="T2" fmla="*/ 20 w 20"/>
                <a:gd name="T3" fmla="*/ 0 h 20"/>
                <a:gd name="T4" fmla="*/ 0 w 20"/>
                <a:gd name="T5" fmla="*/ 0 h 20"/>
                <a:gd name="T6" fmla="*/ 1 w 20"/>
                <a:gd name="T7" fmla="*/ 3 h 20"/>
                <a:gd name="T8" fmla="*/ 1 w 20"/>
                <a:gd name="T9" fmla="*/ 14 h 20"/>
                <a:gd name="T10" fmla="*/ 1 w 20"/>
                <a:gd name="T11" fmla="*/ 16 h 20"/>
                <a:gd name="T12" fmla="*/ 11 w 20"/>
                <a:gd name="T13" fmla="*/ 18 h 20"/>
                <a:gd name="T14" fmla="*/ 11 w 20"/>
                <a:gd name="T15" fmla="*/ 14 h 20"/>
                <a:gd name="T16" fmla="*/ 10 w 20"/>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0" y="2"/>
                  </a:moveTo>
                  <a:cubicBezTo>
                    <a:pt x="14" y="1"/>
                    <a:pt x="17" y="1"/>
                    <a:pt x="20" y="0"/>
                  </a:cubicBezTo>
                  <a:cubicBezTo>
                    <a:pt x="0" y="0"/>
                    <a:pt x="0" y="0"/>
                    <a:pt x="0" y="0"/>
                  </a:cubicBezTo>
                  <a:cubicBezTo>
                    <a:pt x="0" y="1"/>
                    <a:pt x="1" y="2"/>
                    <a:pt x="1" y="3"/>
                  </a:cubicBezTo>
                  <a:cubicBezTo>
                    <a:pt x="1" y="7"/>
                    <a:pt x="1" y="10"/>
                    <a:pt x="1" y="14"/>
                  </a:cubicBezTo>
                  <a:cubicBezTo>
                    <a:pt x="1" y="14"/>
                    <a:pt x="1" y="15"/>
                    <a:pt x="1" y="16"/>
                  </a:cubicBezTo>
                  <a:cubicBezTo>
                    <a:pt x="4" y="19"/>
                    <a:pt x="7" y="20"/>
                    <a:pt x="11" y="18"/>
                  </a:cubicBezTo>
                  <a:cubicBezTo>
                    <a:pt x="11" y="17"/>
                    <a:pt x="11" y="16"/>
                    <a:pt x="11" y="14"/>
                  </a:cubicBezTo>
                  <a:cubicBezTo>
                    <a:pt x="11" y="10"/>
                    <a:pt x="10" y="9"/>
                    <a:pt x="10" y="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491">
              <a:extLst>
                <a:ext uri="{FF2B5EF4-FFF2-40B4-BE49-F238E27FC236}">
                  <a16:creationId xmlns:a16="http://schemas.microsoft.com/office/drawing/2014/main" id="{08BE883F-EBCB-4D03-B50D-D068BCF8537A}"/>
                </a:ext>
              </a:extLst>
            </p:cNvPr>
            <p:cNvSpPr>
              <a:spLocks/>
            </p:cNvSpPr>
            <p:nvPr/>
          </p:nvSpPr>
          <p:spPr bwMode="auto">
            <a:xfrm>
              <a:off x="18027651" y="6453188"/>
              <a:ext cx="125413" cy="95250"/>
            </a:xfrm>
            <a:custGeom>
              <a:avLst/>
              <a:gdLst>
                <a:gd name="T0" fmla="*/ 20 w 38"/>
                <a:gd name="T1" fmla="*/ 5 h 29"/>
                <a:gd name="T2" fmla="*/ 35 w 38"/>
                <a:gd name="T3" fmla="*/ 26 h 29"/>
                <a:gd name="T4" fmla="*/ 35 w 38"/>
                <a:gd name="T5" fmla="*/ 2 h 29"/>
                <a:gd name="T6" fmla="*/ 23 w 38"/>
                <a:gd name="T7" fmla="*/ 0 h 29"/>
                <a:gd name="T8" fmla="*/ 23 w 38"/>
                <a:gd name="T9" fmla="*/ 4 h 29"/>
                <a:gd name="T10" fmla="*/ 13 w 38"/>
                <a:gd name="T11" fmla="*/ 2 h 29"/>
                <a:gd name="T12" fmla="*/ 13 w 38"/>
                <a:gd name="T13" fmla="*/ 0 h 29"/>
                <a:gd name="T14" fmla="*/ 11 w 38"/>
                <a:gd name="T15" fmla="*/ 0 h 29"/>
                <a:gd name="T16" fmla="*/ 5 w 38"/>
                <a:gd name="T17" fmla="*/ 14 h 29"/>
                <a:gd name="T18" fmla="*/ 12 w 38"/>
                <a:gd name="T19" fmla="*/ 29 h 29"/>
                <a:gd name="T20" fmla="*/ 16 w 38"/>
                <a:gd name="T21" fmla="*/ 17 h 29"/>
                <a:gd name="T22" fmla="*/ 20 w 38"/>
                <a:gd name="T2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9">
                  <a:moveTo>
                    <a:pt x="20" y="5"/>
                  </a:moveTo>
                  <a:cubicBezTo>
                    <a:pt x="25" y="12"/>
                    <a:pt x="30" y="20"/>
                    <a:pt x="35" y="26"/>
                  </a:cubicBezTo>
                  <a:cubicBezTo>
                    <a:pt x="36" y="19"/>
                    <a:pt x="38" y="9"/>
                    <a:pt x="35" y="2"/>
                  </a:cubicBezTo>
                  <a:cubicBezTo>
                    <a:pt x="23" y="0"/>
                    <a:pt x="23" y="0"/>
                    <a:pt x="23" y="0"/>
                  </a:cubicBezTo>
                  <a:cubicBezTo>
                    <a:pt x="23" y="2"/>
                    <a:pt x="23" y="3"/>
                    <a:pt x="23" y="4"/>
                  </a:cubicBezTo>
                  <a:cubicBezTo>
                    <a:pt x="19" y="6"/>
                    <a:pt x="16" y="5"/>
                    <a:pt x="13" y="2"/>
                  </a:cubicBezTo>
                  <a:cubicBezTo>
                    <a:pt x="13" y="1"/>
                    <a:pt x="13" y="0"/>
                    <a:pt x="13" y="0"/>
                  </a:cubicBezTo>
                  <a:cubicBezTo>
                    <a:pt x="12" y="0"/>
                    <a:pt x="12" y="0"/>
                    <a:pt x="11" y="0"/>
                  </a:cubicBezTo>
                  <a:cubicBezTo>
                    <a:pt x="0" y="1"/>
                    <a:pt x="0" y="4"/>
                    <a:pt x="5" y="14"/>
                  </a:cubicBezTo>
                  <a:cubicBezTo>
                    <a:pt x="8" y="19"/>
                    <a:pt x="10" y="24"/>
                    <a:pt x="12" y="29"/>
                  </a:cubicBezTo>
                  <a:cubicBezTo>
                    <a:pt x="14" y="25"/>
                    <a:pt x="15" y="21"/>
                    <a:pt x="16" y="17"/>
                  </a:cubicBezTo>
                  <a:cubicBezTo>
                    <a:pt x="18" y="13"/>
                    <a:pt x="18" y="9"/>
                    <a:pt x="2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492">
              <a:extLst>
                <a:ext uri="{FF2B5EF4-FFF2-40B4-BE49-F238E27FC236}">
                  <a16:creationId xmlns:a16="http://schemas.microsoft.com/office/drawing/2014/main" id="{61D46B80-A5AA-411E-B756-A7D207299EED}"/>
                </a:ext>
              </a:extLst>
            </p:cNvPr>
            <p:cNvSpPr>
              <a:spLocks/>
            </p:cNvSpPr>
            <p:nvPr/>
          </p:nvSpPr>
          <p:spPr bwMode="auto">
            <a:xfrm>
              <a:off x="18067339" y="6469063"/>
              <a:ext cx="76200" cy="185738"/>
            </a:xfrm>
            <a:custGeom>
              <a:avLst/>
              <a:gdLst>
                <a:gd name="T0" fmla="*/ 8 w 23"/>
                <a:gd name="T1" fmla="*/ 0 h 56"/>
                <a:gd name="T2" fmla="*/ 4 w 23"/>
                <a:gd name="T3" fmla="*/ 12 h 56"/>
                <a:gd name="T4" fmla="*/ 0 w 23"/>
                <a:gd name="T5" fmla="*/ 24 h 56"/>
                <a:gd name="T6" fmla="*/ 18 w 23"/>
                <a:gd name="T7" fmla="*/ 56 h 56"/>
                <a:gd name="T8" fmla="*/ 23 w 23"/>
                <a:gd name="T9" fmla="*/ 23 h 56"/>
                <a:gd name="T10" fmla="*/ 23 w 23"/>
                <a:gd name="T11" fmla="*/ 21 h 56"/>
                <a:gd name="T12" fmla="*/ 8 w 2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23" h="56">
                  <a:moveTo>
                    <a:pt x="8" y="0"/>
                  </a:moveTo>
                  <a:cubicBezTo>
                    <a:pt x="6" y="4"/>
                    <a:pt x="6" y="8"/>
                    <a:pt x="4" y="12"/>
                  </a:cubicBezTo>
                  <a:cubicBezTo>
                    <a:pt x="3" y="16"/>
                    <a:pt x="2" y="20"/>
                    <a:pt x="0" y="24"/>
                  </a:cubicBezTo>
                  <a:cubicBezTo>
                    <a:pt x="6" y="35"/>
                    <a:pt x="11" y="46"/>
                    <a:pt x="18" y="56"/>
                  </a:cubicBezTo>
                  <a:cubicBezTo>
                    <a:pt x="23" y="46"/>
                    <a:pt x="23" y="33"/>
                    <a:pt x="23" y="23"/>
                  </a:cubicBezTo>
                  <a:cubicBezTo>
                    <a:pt x="23" y="22"/>
                    <a:pt x="23" y="22"/>
                    <a:pt x="23" y="21"/>
                  </a:cubicBezTo>
                  <a:cubicBezTo>
                    <a:pt x="18" y="15"/>
                    <a:pt x="13" y="7"/>
                    <a:pt x="8" y="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493">
              <a:extLst>
                <a:ext uri="{FF2B5EF4-FFF2-40B4-BE49-F238E27FC236}">
                  <a16:creationId xmlns:a16="http://schemas.microsoft.com/office/drawing/2014/main" id="{34A7B12F-4E8B-4F16-90B4-37F92C00ADF0}"/>
                </a:ext>
              </a:extLst>
            </p:cNvPr>
            <p:cNvSpPr>
              <a:spLocks/>
            </p:cNvSpPr>
            <p:nvPr/>
          </p:nvSpPr>
          <p:spPr bwMode="auto">
            <a:xfrm>
              <a:off x="18095914" y="6669088"/>
              <a:ext cx="23813" cy="22225"/>
            </a:xfrm>
            <a:custGeom>
              <a:avLst/>
              <a:gdLst>
                <a:gd name="T0" fmla="*/ 2 w 7"/>
                <a:gd name="T1" fmla="*/ 1 h 7"/>
                <a:gd name="T2" fmla="*/ 0 w 7"/>
                <a:gd name="T3" fmla="*/ 4 h 7"/>
                <a:gd name="T4" fmla="*/ 3 w 7"/>
                <a:gd name="T5" fmla="*/ 7 h 7"/>
                <a:gd name="T6" fmla="*/ 7 w 7"/>
                <a:gd name="T7" fmla="*/ 3 h 7"/>
                <a:gd name="T8" fmla="*/ 2 w 7"/>
                <a:gd name="T9" fmla="*/ 1 h 7"/>
              </a:gdLst>
              <a:ahLst/>
              <a:cxnLst>
                <a:cxn ang="0">
                  <a:pos x="T0" y="T1"/>
                </a:cxn>
                <a:cxn ang="0">
                  <a:pos x="T2" y="T3"/>
                </a:cxn>
                <a:cxn ang="0">
                  <a:pos x="T4" y="T5"/>
                </a:cxn>
                <a:cxn ang="0">
                  <a:pos x="T6" y="T7"/>
                </a:cxn>
                <a:cxn ang="0">
                  <a:pos x="T8" y="T9"/>
                </a:cxn>
              </a:cxnLst>
              <a:rect l="0" t="0" r="r" b="b"/>
              <a:pathLst>
                <a:path w="7" h="7">
                  <a:moveTo>
                    <a:pt x="2" y="1"/>
                  </a:moveTo>
                  <a:cubicBezTo>
                    <a:pt x="1" y="1"/>
                    <a:pt x="0" y="3"/>
                    <a:pt x="0" y="4"/>
                  </a:cubicBezTo>
                  <a:cubicBezTo>
                    <a:pt x="0" y="6"/>
                    <a:pt x="2" y="7"/>
                    <a:pt x="3" y="7"/>
                  </a:cubicBezTo>
                  <a:cubicBezTo>
                    <a:pt x="6" y="7"/>
                    <a:pt x="7" y="5"/>
                    <a:pt x="7" y="3"/>
                  </a:cubicBezTo>
                  <a:cubicBezTo>
                    <a:pt x="6" y="0"/>
                    <a:pt x="3" y="0"/>
                    <a:pt x="2" y="1"/>
                  </a:cubicBezTo>
                  <a:close/>
                </a:path>
              </a:pathLst>
            </a:custGeom>
            <a:solidFill>
              <a:srgbClr val="26A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494">
              <a:extLst>
                <a:ext uri="{FF2B5EF4-FFF2-40B4-BE49-F238E27FC236}">
                  <a16:creationId xmlns:a16="http://schemas.microsoft.com/office/drawing/2014/main" id="{B66901A0-6B91-46CC-928D-95CFD4B5DE07}"/>
                </a:ext>
              </a:extLst>
            </p:cNvPr>
            <p:cNvSpPr>
              <a:spLocks/>
            </p:cNvSpPr>
            <p:nvPr/>
          </p:nvSpPr>
          <p:spPr bwMode="auto">
            <a:xfrm>
              <a:off x="18089564" y="6751638"/>
              <a:ext cx="30163" cy="25400"/>
            </a:xfrm>
            <a:custGeom>
              <a:avLst/>
              <a:gdLst>
                <a:gd name="T0" fmla="*/ 3 w 9"/>
                <a:gd name="T1" fmla="*/ 1 h 8"/>
                <a:gd name="T2" fmla="*/ 5 w 9"/>
                <a:gd name="T3" fmla="*/ 7 h 8"/>
                <a:gd name="T4" fmla="*/ 4 w 9"/>
                <a:gd name="T5" fmla="*/ 0 h 8"/>
                <a:gd name="T6" fmla="*/ 3 w 9"/>
                <a:gd name="T7" fmla="*/ 1 h 8"/>
              </a:gdLst>
              <a:ahLst/>
              <a:cxnLst>
                <a:cxn ang="0">
                  <a:pos x="T0" y="T1"/>
                </a:cxn>
                <a:cxn ang="0">
                  <a:pos x="T2" y="T3"/>
                </a:cxn>
                <a:cxn ang="0">
                  <a:pos x="T4" y="T5"/>
                </a:cxn>
                <a:cxn ang="0">
                  <a:pos x="T6" y="T7"/>
                </a:cxn>
              </a:cxnLst>
              <a:rect l="0" t="0" r="r" b="b"/>
              <a:pathLst>
                <a:path w="9" h="8">
                  <a:moveTo>
                    <a:pt x="3" y="1"/>
                  </a:moveTo>
                  <a:cubicBezTo>
                    <a:pt x="0" y="3"/>
                    <a:pt x="2" y="8"/>
                    <a:pt x="5" y="7"/>
                  </a:cubicBezTo>
                  <a:cubicBezTo>
                    <a:pt x="9" y="6"/>
                    <a:pt x="8" y="0"/>
                    <a:pt x="4" y="0"/>
                  </a:cubicBezTo>
                  <a:cubicBezTo>
                    <a:pt x="3" y="0"/>
                    <a:pt x="3" y="1"/>
                    <a:pt x="3" y="1"/>
                  </a:cubicBezTo>
                  <a:close/>
                </a:path>
              </a:pathLst>
            </a:custGeom>
            <a:solidFill>
              <a:srgbClr val="26A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495">
              <a:extLst>
                <a:ext uri="{FF2B5EF4-FFF2-40B4-BE49-F238E27FC236}">
                  <a16:creationId xmlns:a16="http://schemas.microsoft.com/office/drawing/2014/main" id="{44281C9A-9124-4734-BC94-297773CC25F8}"/>
                </a:ext>
              </a:extLst>
            </p:cNvPr>
            <p:cNvSpPr>
              <a:spLocks/>
            </p:cNvSpPr>
            <p:nvPr/>
          </p:nvSpPr>
          <p:spPr bwMode="auto">
            <a:xfrm>
              <a:off x="18284826" y="6718300"/>
              <a:ext cx="60325" cy="22225"/>
            </a:xfrm>
            <a:custGeom>
              <a:avLst/>
              <a:gdLst>
                <a:gd name="T0" fmla="*/ 0 w 18"/>
                <a:gd name="T1" fmla="*/ 7 h 7"/>
                <a:gd name="T2" fmla="*/ 0 w 18"/>
                <a:gd name="T3" fmla="*/ 6 h 7"/>
                <a:gd name="T4" fmla="*/ 1 w 18"/>
                <a:gd name="T5" fmla="*/ 5 h 7"/>
                <a:gd name="T6" fmla="*/ 2 w 18"/>
                <a:gd name="T7" fmla="*/ 4 h 7"/>
                <a:gd name="T8" fmla="*/ 3 w 18"/>
                <a:gd name="T9" fmla="*/ 2 h 7"/>
                <a:gd name="T10" fmla="*/ 4 w 18"/>
                <a:gd name="T11" fmla="*/ 1 h 7"/>
                <a:gd name="T12" fmla="*/ 6 w 18"/>
                <a:gd name="T13" fmla="*/ 1 h 7"/>
                <a:gd name="T14" fmla="*/ 8 w 18"/>
                <a:gd name="T15" fmla="*/ 0 h 7"/>
                <a:gd name="T16" fmla="*/ 10 w 18"/>
                <a:gd name="T17" fmla="*/ 0 h 7"/>
                <a:gd name="T18" fmla="*/ 12 w 18"/>
                <a:gd name="T19" fmla="*/ 0 h 7"/>
                <a:gd name="T20" fmla="*/ 15 w 18"/>
                <a:gd name="T21" fmla="*/ 0 h 7"/>
                <a:gd name="T22" fmla="*/ 18 w 18"/>
                <a:gd name="T23" fmla="*/ 2 h 7"/>
                <a:gd name="T24" fmla="*/ 15 w 18"/>
                <a:gd name="T25" fmla="*/ 1 h 7"/>
                <a:gd name="T26" fmla="*/ 14 w 18"/>
                <a:gd name="T27" fmla="*/ 1 h 7"/>
                <a:gd name="T28" fmla="*/ 12 w 18"/>
                <a:gd name="T29" fmla="*/ 1 h 7"/>
                <a:gd name="T30" fmla="*/ 8 w 18"/>
                <a:gd name="T31" fmla="*/ 2 h 7"/>
                <a:gd name="T32" fmla="*/ 7 w 18"/>
                <a:gd name="T33" fmla="*/ 2 h 7"/>
                <a:gd name="T34" fmla="*/ 5 w 18"/>
                <a:gd name="T35" fmla="*/ 3 h 7"/>
                <a:gd name="T36" fmla="*/ 4 w 18"/>
                <a:gd name="T37" fmla="*/ 4 h 7"/>
                <a:gd name="T38" fmla="*/ 2 w 18"/>
                <a:gd name="T39" fmla="*/ 4 h 7"/>
                <a:gd name="T40" fmla="*/ 1 w 18"/>
                <a:gd name="T41" fmla="*/ 6 h 7"/>
                <a:gd name="T42" fmla="*/ 0 w 18"/>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7">
                  <a:moveTo>
                    <a:pt x="0" y="7"/>
                  </a:moveTo>
                  <a:cubicBezTo>
                    <a:pt x="0" y="7"/>
                    <a:pt x="0" y="6"/>
                    <a:pt x="0" y="6"/>
                  </a:cubicBezTo>
                  <a:cubicBezTo>
                    <a:pt x="0" y="5"/>
                    <a:pt x="1" y="5"/>
                    <a:pt x="1" y="5"/>
                  </a:cubicBezTo>
                  <a:cubicBezTo>
                    <a:pt x="1" y="4"/>
                    <a:pt x="1" y="4"/>
                    <a:pt x="2" y="4"/>
                  </a:cubicBezTo>
                  <a:cubicBezTo>
                    <a:pt x="2" y="3"/>
                    <a:pt x="2" y="3"/>
                    <a:pt x="3" y="2"/>
                  </a:cubicBezTo>
                  <a:cubicBezTo>
                    <a:pt x="3" y="2"/>
                    <a:pt x="4" y="2"/>
                    <a:pt x="4" y="1"/>
                  </a:cubicBezTo>
                  <a:cubicBezTo>
                    <a:pt x="5" y="1"/>
                    <a:pt x="5" y="1"/>
                    <a:pt x="6" y="1"/>
                  </a:cubicBezTo>
                  <a:cubicBezTo>
                    <a:pt x="7" y="0"/>
                    <a:pt x="7" y="0"/>
                    <a:pt x="8" y="0"/>
                  </a:cubicBezTo>
                  <a:cubicBezTo>
                    <a:pt x="9" y="0"/>
                    <a:pt x="9" y="0"/>
                    <a:pt x="10" y="0"/>
                  </a:cubicBezTo>
                  <a:cubicBezTo>
                    <a:pt x="11" y="0"/>
                    <a:pt x="11" y="0"/>
                    <a:pt x="12" y="0"/>
                  </a:cubicBezTo>
                  <a:cubicBezTo>
                    <a:pt x="13" y="0"/>
                    <a:pt x="14" y="0"/>
                    <a:pt x="15" y="0"/>
                  </a:cubicBezTo>
                  <a:cubicBezTo>
                    <a:pt x="17" y="1"/>
                    <a:pt x="18" y="2"/>
                    <a:pt x="18" y="2"/>
                  </a:cubicBezTo>
                  <a:cubicBezTo>
                    <a:pt x="18" y="2"/>
                    <a:pt x="17" y="2"/>
                    <a:pt x="15" y="1"/>
                  </a:cubicBezTo>
                  <a:cubicBezTo>
                    <a:pt x="15" y="1"/>
                    <a:pt x="14" y="1"/>
                    <a:pt x="14" y="1"/>
                  </a:cubicBezTo>
                  <a:cubicBezTo>
                    <a:pt x="13" y="1"/>
                    <a:pt x="13" y="1"/>
                    <a:pt x="12" y="1"/>
                  </a:cubicBezTo>
                  <a:cubicBezTo>
                    <a:pt x="11" y="2"/>
                    <a:pt x="10" y="2"/>
                    <a:pt x="8" y="2"/>
                  </a:cubicBezTo>
                  <a:cubicBezTo>
                    <a:pt x="8" y="2"/>
                    <a:pt x="7" y="2"/>
                    <a:pt x="7" y="2"/>
                  </a:cubicBezTo>
                  <a:cubicBezTo>
                    <a:pt x="6" y="2"/>
                    <a:pt x="6" y="3"/>
                    <a:pt x="5" y="3"/>
                  </a:cubicBezTo>
                  <a:cubicBezTo>
                    <a:pt x="5" y="3"/>
                    <a:pt x="4" y="3"/>
                    <a:pt x="4" y="4"/>
                  </a:cubicBezTo>
                  <a:cubicBezTo>
                    <a:pt x="3" y="4"/>
                    <a:pt x="3" y="4"/>
                    <a:pt x="2" y="4"/>
                  </a:cubicBezTo>
                  <a:cubicBezTo>
                    <a:pt x="2" y="5"/>
                    <a:pt x="1" y="5"/>
                    <a:pt x="1" y="6"/>
                  </a:cubicBezTo>
                  <a:cubicBezTo>
                    <a:pt x="0" y="6"/>
                    <a:pt x="0" y="7"/>
                    <a:pt x="0" y="7"/>
                  </a:cubicBezTo>
                  <a:close/>
                </a:path>
              </a:pathLst>
            </a:custGeom>
            <a:solidFill>
              <a:srgbClr val="29B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Freeform 496">
              <a:extLst>
                <a:ext uri="{FF2B5EF4-FFF2-40B4-BE49-F238E27FC236}">
                  <a16:creationId xmlns:a16="http://schemas.microsoft.com/office/drawing/2014/main" id="{A4E56D19-FDEF-4013-AFC6-AD2D12A1DEEE}"/>
                </a:ext>
              </a:extLst>
            </p:cNvPr>
            <p:cNvSpPr>
              <a:spLocks/>
            </p:cNvSpPr>
            <p:nvPr/>
          </p:nvSpPr>
          <p:spPr bwMode="auto">
            <a:xfrm>
              <a:off x="17907001" y="6748463"/>
              <a:ext cx="112713" cy="161925"/>
            </a:xfrm>
            <a:custGeom>
              <a:avLst/>
              <a:gdLst>
                <a:gd name="T0" fmla="*/ 2 w 34"/>
                <a:gd name="T1" fmla="*/ 39 h 49"/>
                <a:gd name="T2" fmla="*/ 14 w 34"/>
                <a:gd name="T3" fmla="*/ 43 h 49"/>
                <a:gd name="T4" fmla="*/ 21 w 34"/>
                <a:gd name="T5" fmla="*/ 49 h 49"/>
                <a:gd name="T6" fmla="*/ 22 w 34"/>
                <a:gd name="T7" fmla="*/ 43 h 49"/>
                <a:gd name="T8" fmla="*/ 28 w 34"/>
                <a:gd name="T9" fmla="*/ 46 h 49"/>
                <a:gd name="T10" fmla="*/ 27 w 34"/>
                <a:gd name="T11" fmla="*/ 38 h 49"/>
                <a:gd name="T12" fmla="*/ 32 w 34"/>
                <a:gd name="T13" fmla="*/ 34 h 49"/>
                <a:gd name="T14" fmla="*/ 29 w 34"/>
                <a:gd name="T15" fmla="*/ 28 h 49"/>
                <a:gd name="T16" fmla="*/ 34 w 34"/>
                <a:gd name="T17" fmla="*/ 28 h 49"/>
                <a:gd name="T18" fmla="*/ 27 w 34"/>
                <a:gd name="T19" fmla="*/ 13 h 49"/>
                <a:gd name="T20" fmla="*/ 10 w 34"/>
                <a:gd name="T21" fmla="*/ 12 h 49"/>
                <a:gd name="T22" fmla="*/ 5 w 34"/>
                <a:gd name="T23" fmla="*/ 18 h 49"/>
                <a:gd name="T24" fmla="*/ 2 w 34"/>
                <a:gd name="T25" fmla="*/ 23 h 49"/>
                <a:gd name="T26" fmla="*/ 3 w 34"/>
                <a:gd name="T27" fmla="*/ 27 h 49"/>
                <a:gd name="T28" fmla="*/ 0 w 34"/>
                <a:gd name="T29" fmla="*/ 32 h 49"/>
                <a:gd name="T30" fmla="*/ 0 w 34"/>
                <a:gd name="T31" fmla="*/ 36 h 49"/>
                <a:gd name="T32" fmla="*/ 2 w 34"/>
                <a:gd name="T33"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9">
                  <a:moveTo>
                    <a:pt x="2" y="39"/>
                  </a:moveTo>
                  <a:cubicBezTo>
                    <a:pt x="6" y="35"/>
                    <a:pt x="12" y="41"/>
                    <a:pt x="14" y="43"/>
                  </a:cubicBezTo>
                  <a:cubicBezTo>
                    <a:pt x="16" y="45"/>
                    <a:pt x="18" y="49"/>
                    <a:pt x="21" y="49"/>
                  </a:cubicBezTo>
                  <a:cubicBezTo>
                    <a:pt x="23" y="49"/>
                    <a:pt x="24" y="44"/>
                    <a:pt x="22" y="43"/>
                  </a:cubicBezTo>
                  <a:cubicBezTo>
                    <a:pt x="24" y="44"/>
                    <a:pt x="26" y="47"/>
                    <a:pt x="28" y="46"/>
                  </a:cubicBezTo>
                  <a:cubicBezTo>
                    <a:pt x="31" y="44"/>
                    <a:pt x="28" y="40"/>
                    <a:pt x="27" y="38"/>
                  </a:cubicBezTo>
                  <a:cubicBezTo>
                    <a:pt x="29" y="42"/>
                    <a:pt x="33" y="39"/>
                    <a:pt x="32" y="34"/>
                  </a:cubicBezTo>
                  <a:cubicBezTo>
                    <a:pt x="31" y="32"/>
                    <a:pt x="30" y="30"/>
                    <a:pt x="29" y="28"/>
                  </a:cubicBezTo>
                  <a:cubicBezTo>
                    <a:pt x="31" y="30"/>
                    <a:pt x="34" y="34"/>
                    <a:pt x="34" y="28"/>
                  </a:cubicBezTo>
                  <a:cubicBezTo>
                    <a:pt x="34" y="23"/>
                    <a:pt x="31" y="18"/>
                    <a:pt x="27" y="13"/>
                  </a:cubicBezTo>
                  <a:cubicBezTo>
                    <a:pt x="24" y="9"/>
                    <a:pt x="10" y="0"/>
                    <a:pt x="10" y="12"/>
                  </a:cubicBezTo>
                  <a:cubicBezTo>
                    <a:pt x="6" y="12"/>
                    <a:pt x="4" y="15"/>
                    <a:pt x="5" y="18"/>
                  </a:cubicBezTo>
                  <a:cubicBezTo>
                    <a:pt x="3" y="19"/>
                    <a:pt x="2" y="21"/>
                    <a:pt x="2" y="23"/>
                  </a:cubicBezTo>
                  <a:cubicBezTo>
                    <a:pt x="2" y="24"/>
                    <a:pt x="3" y="27"/>
                    <a:pt x="3" y="27"/>
                  </a:cubicBezTo>
                  <a:cubicBezTo>
                    <a:pt x="2" y="27"/>
                    <a:pt x="1" y="30"/>
                    <a:pt x="0" y="32"/>
                  </a:cubicBezTo>
                  <a:cubicBezTo>
                    <a:pt x="0" y="33"/>
                    <a:pt x="0" y="35"/>
                    <a:pt x="0" y="36"/>
                  </a:cubicBezTo>
                  <a:lnTo>
                    <a:pt x="2" y="39"/>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Freeform 497">
              <a:extLst>
                <a:ext uri="{FF2B5EF4-FFF2-40B4-BE49-F238E27FC236}">
                  <a16:creationId xmlns:a16="http://schemas.microsoft.com/office/drawing/2014/main" id="{501143ED-F0CA-42EC-93DB-7EB7680E3C4F}"/>
                </a:ext>
              </a:extLst>
            </p:cNvPr>
            <p:cNvSpPr>
              <a:spLocks/>
            </p:cNvSpPr>
            <p:nvPr/>
          </p:nvSpPr>
          <p:spPr bwMode="auto">
            <a:xfrm>
              <a:off x="17927639" y="6843713"/>
              <a:ext cx="52388" cy="49213"/>
            </a:xfrm>
            <a:custGeom>
              <a:avLst/>
              <a:gdLst>
                <a:gd name="T0" fmla="*/ 16 w 16"/>
                <a:gd name="T1" fmla="*/ 15 h 15"/>
                <a:gd name="T2" fmla="*/ 16 w 16"/>
                <a:gd name="T3" fmla="*/ 14 h 15"/>
                <a:gd name="T4" fmla="*/ 14 w 16"/>
                <a:gd name="T5" fmla="*/ 12 h 15"/>
                <a:gd name="T6" fmla="*/ 12 w 16"/>
                <a:gd name="T7" fmla="*/ 10 h 15"/>
                <a:gd name="T8" fmla="*/ 9 w 16"/>
                <a:gd name="T9" fmla="*/ 7 h 15"/>
                <a:gd name="T10" fmla="*/ 3 w 16"/>
                <a:gd name="T11" fmla="*/ 2 h 15"/>
                <a:gd name="T12" fmla="*/ 0 w 16"/>
                <a:gd name="T13" fmla="*/ 0 h 15"/>
                <a:gd name="T14" fmla="*/ 3 w 16"/>
                <a:gd name="T15" fmla="*/ 1 h 15"/>
                <a:gd name="T16" fmla="*/ 10 w 16"/>
                <a:gd name="T17" fmla="*/ 6 h 15"/>
                <a:gd name="T18" fmla="*/ 13 w 16"/>
                <a:gd name="T19" fmla="*/ 8 h 15"/>
                <a:gd name="T20" fmla="*/ 15 w 16"/>
                <a:gd name="T21" fmla="*/ 11 h 15"/>
                <a:gd name="T22" fmla="*/ 16 w 16"/>
                <a:gd name="T23" fmla="*/ 13 h 15"/>
                <a:gd name="T24" fmla="*/ 16 w 16"/>
                <a:gd name="T25" fmla="*/ 14 h 15"/>
                <a:gd name="T26" fmla="*/ 16 w 16"/>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6" y="15"/>
                  </a:moveTo>
                  <a:cubicBezTo>
                    <a:pt x="16" y="15"/>
                    <a:pt x="16" y="14"/>
                    <a:pt x="16" y="14"/>
                  </a:cubicBezTo>
                  <a:cubicBezTo>
                    <a:pt x="16" y="13"/>
                    <a:pt x="15" y="13"/>
                    <a:pt x="14" y="12"/>
                  </a:cubicBezTo>
                  <a:cubicBezTo>
                    <a:pt x="14" y="11"/>
                    <a:pt x="13" y="10"/>
                    <a:pt x="12" y="10"/>
                  </a:cubicBezTo>
                  <a:cubicBezTo>
                    <a:pt x="11" y="9"/>
                    <a:pt x="10" y="8"/>
                    <a:pt x="9" y="7"/>
                  </a:cubicBezTo>
                  <a:cubicBezTo>
                    <a:pt x="7" y="5"/>
                    <a:pt x="4" y="4"/>
                    <a:pt x="3" y="2"/>
                  </a:cubicBezTo>
                  <a:cubicBezTo>
                    <a:pt x="1" y="1"/>
                    <a:pt x="0" y="0"/>
                    <a:pt x="0" y="0"/>
                  </a:cubicBezTo>
                  <a:cubicBezTo>
                    <a:pt x="0" y="0"/>
                    <a:pt x="2" y="0"/>
                    <a:pt x="3" y="1"/>
                  </a:cubicBezTo>
                  <a:cubicBezTo>
                    <a:pt x="5" y="3"/>
                    <a:pt x="8" y="4"/>
                    <a:pt x="10" y="6"/>
                  </a:cubicBezTo>
                  <a:cubicBezTo>
                    <a:pt x="11" y="7"/>
                    <a:pt x="12" y="7"/>
                    <a:pt x="13" y="8"/>
                  </a:cubicBezTo>
                  <a:cubicBezTo>
                    <a:pt x="14" y="9"/>
                    <a:pt x="15" y="10"/>
                    <a:pt x="15" y="11"/>
                  </a:cubicBezTo>
                  <a:cubicBezTo>
                    <a:pt x="16" y="12"/>
                    <a:pt x="16" y="12"/>
                    <a:pt x="16" y="13"/>
                  </a:cubicBezTo>
                  <a:cubicBezTo>
                    <a:pt x="16" y="13"/>
                    <a:pt x="16" y="13"/>
                    <a:pt x="16" y="14"/>
                  </a:cubicBezTo>
                  <a:cubicBezTo>
                    <a:pt x="16" y="14"/>
                    <a:pt x="16" y="15"/>
                    <a:pt x="16" y="15"/>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Freeform 498">
              <a:extLst>
                <a:ext uri="{FF2B5EF4-FFF2-40B4-BE49-F238E27FC236}">
                  <a16:creationId xmlns:a16="http://schemas.microsoft.com/office/drawing/2014/main" id="{3E2BB4BA-50DB-472B-90EB-9E8A0F99CF85}"/>
                </a:ext>
              </a:extLst>
            </p:cNvPr>
            <p:cNvSpPr>
              <a:spLocks/>
            </p:cNvSpPr>
            <p:nvPr/>
          </p:nvSpPr>
          <p:spPr bwMode="auto">
            <a:xfrm>
              <a:off x="17924464" y="6810375"/>
              <a:ext cx="76200" cy="66675"/>
            </a:xfrm>
            <a:custGeom>
              <a:avLst/>
              <a:gdLst>
                <a:gd name="T0" fmla="*/ 23 w 23"/>
                <a:gd name="T1" fmla="*/ 20 h 20"/>
                <a:gd name="T2" fmla="*/ 22 w 23"/>
                <a:gd name="T3" fmla="*/ 19 h 20"/>
                <a:gd name="T4" fmla="*/ 21 w 23"/>
                <a:gd name="T5" fmla="*/ 18 h 20"/>
                <a:gd name="T6" fmla="*/ 20 w 23"/>
                <a:gd name="T7" fmla="*/ 16 h 20"/>
                <a:gd name="T8" fmla="*/ 19 w 23"/>
                <a:gd name="T9" fmla="*/ 15 h 20"/>
                <a:gd name="T10" fmla="*/ 17 w 23"/>
                <a:gd name="T11" fmla="*/ 13 h 20"/>
                <a:gd name="T12" fmla="*/ 15 w 23"/>
                <a:gd name="T13" fmla="*/ 11 h 20"/>
                <a:gd name="T14" fmla="*/ 14 w 23"/>
                <a:gd name="T15" fmla="*/ 10 h 20"/>
                <a:gd name="T16" fmla="*/ 13 w 23"/>
                <a:gd name="T17" fmla="*/ 9 h 20"/>
                <a:gd name="T18" fmla="*/ 11 w 23"/>
                <a:gd name="T19" fmla="*/ 7 h 20"/>
                <a:gd name="T20" fmla="*/ 8 w 23"/>
                <a:gd name="T21" fmla="*/ 6 h 20"/>
                <a:gd name="T22" fmla="*/ 4 w 23"/>
                <a:gd name="T23" fmla="*/ 3 h 20"/>
                <a:gd name="T24" fmla="*/ 3 w 23"/>
                <a:gd name="T25" fmla="*/ 2 h 20"/>
                <a:gd name="T26" fmla="*/ 1 w 23"/>
                <a:gd name="T27" fmla="*/ 1 h 20"/>
                <a:gd name="T28" fmla="*/ 0 w 23"/>
                <a:gd name="T29" fmla="*/ 0 h 20"/>
                <a:gd name="T30" fmla="*/ 2 w 23"/>
                <a:gd name="T31" fmla="*/ 1 h 20"/>
                <a:gd name="T32" fmla="*/ 3 w 23"/>
                <a:gd name="T33" fmla="*/ 1 h 20"/>
                <a:gd name="T34" fmla="*/ 5 w 23"/>
                <a:gd name="T35" fmla="*/ 2 h 20"/>
                <a:gd name="T36" fmla="*/ 9 w 23"/>
                <a:gd name="T37" fmla="*/ 5 h 20"/>
                <a:gd name="T38" fmla="*/ 12 w 23"/>
                <a:gd name="T39" fmla="*/ 6 h 20"/>
                <a:gd name="T40" fmla="*/ 14 w 23"/>
                <a:gd name="T41" fmla="*/ 8 h 20"/>
                <a:gd name="T42" fmla="*/ 15 w 23"/>
                <a:gd name="T43" fmla="*/ 9 h 20"/>
                <a:gd name="T44" fmla="*/ 16 w 23"/>
                <a:gd name="T45" fmla="*/ 10 h 20"/>
                <a:gd name="T46" fmla="*/ 18 w 23"/>
                <a:gd name="T47" fmla="*/ 12 h 20"/>
                <a:gd name="T48" fmla="*/ 20 w 23"/>
                <a:gd name="T49" fmla="*/ 14 h 20"/>
                <a:gd name="T50" fmla="*/ 21 w 23"/>
                <a:gd name="T51" fmla="*/ 16 h 20"/>
                <a:gd name="T52" fmla="*/ 22 w 23"/>
                <a:gd name="T53" fmla="*/ 18 h 20"/>
                <a:gd name="T54" fmla="*/ 23 w 23"/>
                <a:gd name="T55" fmla="*/ 19 h 20"/>
                <a:gd name="T56" fmla="*/ 23 w 23"/>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0">
                  <a:moveTo>
                    <a:pt x="23" y="20"/>
                  </a:moveTo>
                  <a:cubicBezTo>
                    <a:pt x="23" y="20"/>
                    <a:pt x="23" y="20"/>
                    <a:pt x="22" y="19"/>
                  </a:cubicBezTo>
                  <a:cubicBezTo>
                    <a:pt x="22" y="19"/>
                    <a:pt x="22" y="19"/>
                    <a:pt x="21" y="18"/>
                  </a:cubicBezTo>
                  <a:cubicBezTo>
                    <a:pt x="21" y="18"/>
                    <a:pt x="21" y="17"/>
                    <a:pt x="20" y="16"/>
                  </a:cubicBezTo>
                  <a:cubicBezTo>
                    <a:pt x="20" y="16"/>
                    <a:pt x="19" y="15"/>
                    <a:pt x="19" y="15"/>
                  </a:cubicBezTo>
                  <a:cubicBezTo>
                    <a:pt x="18" y="14"/>
                    <a:pt x="18" y="13"/>
                    <a:pt x="17" y="13"/>
                  </a:cubicBezTo>
                  <a:cubicBezTo>
                    <a:pt x="16" y="12"/>
                    <a:pt x="16" y="11"/>
                    <a:pt x="15" y="11"/>
                  </a:cubicBezTo>
                  <a:cubicBezTo>
                    <a:pt x="15" y="11"/>
                    <a:pt x="14" y="10"/>
                    <a:pt x="14" y="10"/>
                  </a:cubicBezTo>
                  <a:cubicBezTo>
                    <a:pt x="13" y="9"/>
                    <a:pt x="13" y="9"/>
                    <a:pt x="13" y="9"/>
                  </a:cubicBezTo>
                  <a:cubicBezTo>
                    <a:pt x="12" y="8"/>
                    <a:pt x="11" y="8"/>
                    <a:pt x="11" y="7"/>
                  </a:cubicBezTo>
                  <a:cubicBezTo>
                    <a:pt x="10" y="7"/>
                    <a:pt x="9" y="6"/>
                    <a:pt x="8" y="6"/>
                  </a:cubicBezTo>
                  <a:cubicBezTo>
                    <a:pt x="7" y="5"/>
                    <a:pt x="5" y="4"/>
                    <a:pt x="4" y="3"/>
                  </a:cubicBezTo>
                  <a:cubicBezTo>
                    <a:pt x="3" y="3"/>
                    <a:pt x="3" y="2"/>
                    <a:pt x="3" y="2"/>
                  </a:cubicBezTo>
                  <a:cubicBezTo>
                    <a:pt x="2" y="2"/>
                    <a:pt x="2" y="1"/>
                    <a:pt x="1" y="1"/>
                  </a:cubicBezTo>
                  <a:cubicBezTo>
                    <a:pt x="1" y="0"/>
                    <a:pt x="0" y="0"/>
                    <a:pt x="0" y="0"/>
                  </a:cubicBezTo>
                  <a:cubicBezTo>
                    <a:pt x="0" y="0"/>
                    <a:pt x="1" y="0"/>
                    <a:pt x="2" y="1"/>
                  </a:cubicBezTo>
                  <a:cubicBezTo>
                    <a:pt x="2" y="1"/>
                    <a:pt x="2" y="1"/>
                    <a:pt x="3" y="1"/>
                  </a:cubicBezTo>
                  <a:cubicBezTo>
                    <a:pt x="3" y="2"/>
                    <a:pt x="4" y="2"/>
                    <a:pt x="5" y="2"/>
                  </a:cubicBezTo>
                  <a:cubicBezTo>
                    <a:pt x="6" y="3"/>
                    <a:pt x="7" y="4"/>
                    <a:pt x="9" y="5"/>
                  </a:cubicBezTo>
                  <a:cubicBezTo>
                    <a:pt x="10" y="5"/>
                    <a:pt x="11" y="5"/>
                    <a:pt x="12" y="6"/>
                  </a:cubicBezTo>
                  <a:cubicBezTo>
                    <a:pt x="12" y="6"/>
                    <a:pt x="13" y="7"/>
                    <a:pt x="14" y="8"/>
                  </a:cubicBezTo>
                  <a:cubicBezTo>
                    <a:pt x="15" y="9"/>
                    <a:pt x="15" y="9"/>
                    <a:pt x="15" y="9"/>
                  </a:cubicBezTo>
                  <a:cubicBezTo>
                    <a:pt x="16" y="9"/>
                    <a:pt x="16" y="9"/>
                    <a:pt x="16" y="10"/>
                  </a:cubicBezTo>
                  <a:cubicBezTo>
                    <a:pt x="17" y="10"/>
                    <a:pt x="18" y="11"/>
                    <a:pt x="18" y="12"/>
                  </a:cubicBezTo>
                  <a:cubicBezTo>
                    <a:pt x="19" y="12"/>
                    <a:pt x="19" y="13"/>
                    <a:pt x="20" y="14"/>
                  </a:cubicBezTo>
                  <a:cubicBezTo>
                    <a:pt x="20" y="15"/>
                    <a:pt x="21" y="15"/>
                    <a:pt x="21" y="16"/>
                  </a:cubicBezTo>
                  <a:cubicBezTo>
                    <a:pt x="21" y="17"/>
                    <a:pt x="22" y="17"/>
                    <a:pt x="22" y="18"/>
                  </a:cubicBezTo>
                  <a:cubicBezTo>
                    <a:pt x="22" y="18"/>
                    <a:pt x="22" y="19"/>
                    <a:pt x="23" y="19"/>
                  </a:cubicBezTo>
                  <a:cubicBezTo>
                    <a:pt x="23" y="20"/>
                    <a:pt x="23" y="20"/>
                    <a:pt x="23" y="20"/>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499">
              <a:extLst>
                <a:ext uri="{FF2B5EF4-FFF2-40B4-BE49-F238E27FC236}">
                  <a16:creationId xmlns:a16="http://schemas.microsoft.com/office/drawing/2014/main" id="{D6C09504-D2BA-4224-A3AA-4A575D0BB02A}"/>
                </a:ext>
              </a:extLst>
            </p:cNvPr>
            <p:cNvSpPr>
              <a:spLocks/>
            </p:cNvSpPr>
            <p:nvPr/>
          </p:nvSpPr>
          <p:spPr bwMode="auto">
            <a:xfrm>
              <a:off x="17940339" y="6788150"/>
              <a:ext cx="66675" cy="61913"/>
            </a:xfrm>
            <a:custGeom>
              <a:avLst/>
              <a:gdLst>
                <a:gd name="T0" fmla="*/ 0 w 20"/>
                <a:gd name="T1" fmla="*/ 0 h 19"/>
                <a:gd name="T2" fmla="*/ 1 w 20"/>
                <a:gd name="T3" fmla="*/ 1 h 19"/>
                <a:gd name="T4" fmla="*/ 4 w 20"/>
                <a:gd name="T5" fmla="*/ 2 h 19"/>
                <a:gd name="T6" fmla="*/ 6 w 20"/>
                <a:gd name="T7" fmla="*/ 3 h 19"/>
                <a:gd name="T8" fmla="*/ 8 w 20"/>
                <a:gd name="T9" fmla="*/ 5 h 19"/>
                <a:gd name="T10" fmla="*/ 12 w 20"/>
                <a:gd name="T11" fmla="*/ 8 h 19"/>
                <a:gd name="T12" fmla="*/ 15 w 20"/>
                <a:gd name="T13" fmla="*/ 11 h 19"/>
                <a:gd name="T14" fmla="*/ 17 w 20"/>
                <a:gd name="T15" fmla="*/ 13 h 19"/>
                <a:gd name="T16" fmla="*/ 18 w 20"/>
                <a:gd name="T17" fmla="*/ 15 h 19"/>
                <a:gd name="T18" fmla="*/ 20 w 20"/>
                <a:gd name="T19" fmla="*/ 18 h 19"/>
                <a:gd name="T20" fmla="*/ 20 w 20"/>
                <a:gd name="T21" fmla="*/ 19 h 19"/>
                <a:gd name="T22" fmla="*/ 19 w 20"/>
                <a:gd name="T23" fmla="*/ 18 h 19"/>
                <a:gd name="T24" fmla="*/ 17 w 20"/>
                <a:gd name="T25" fmla="*/ 16 h 19"/>
                <a:gd name="T26" fmla="*/ 16 w 20"/>
                <a:gd name="T27" fmla="*/ 14 h 19"/>
                <a:gd name="T28" fmla="*/ 14 w 20"/>
                <a:gd name="T29" fmla="*/ 13 h 19"/>
                <a:gd name="T30" fmla="*/ 11 w 20"/>
                <a:gd name="T31" fmla="*/ 9 h 19"/>
                <a:gd name="T32" fmla="*/ 7 w 20"/>
                <a:gd name="T33" fmla="*/ 6 h 19"/>
                <a:gd name="T34" fmla="*/ 5 w 20"/>
                <a:gd name="T35" fmla="*/ 4 h 19"/>
                <a:gd name="T36" fmla="*/ 3 w 20"/>
                <a:gd name="T37" fmla="*/ 3 h 19"/>
                <a:gd name="T38" fmla="*/ 1 w 20"/>
                <a:gd name="T39" fmla="*/ 1 h 19"/>
                <a:gd name="T40" fmla="*/ 0 w 20"/>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0" y="0"/>
                  </a:moveTo>
                  <a:cubicBezTo>
                    <a:pt x="0" y="0"/>
                    <a:pt x="0" y="0"/>
                    <a:pt x="1" y="1"/>
                  </a:cubicBezTo>
                  <a:cubicBezTo>
                    <a:pt x="2" y="1"/>
                    <a:pt x="3" y="2"/>
                    <a:pt x="4" y="2"/>
                  </a:cubicBezTo>
                  <a:cubicBezTo>
                    <a:pt x="4" y="2"/>
                    <a:pt x="5" y="3"/>
                    <a:pt x="6" y="3"/>
                  </a:cubicBezTo>
                  <a:cubicBezTo>
                    <a:pt x="6" y="4"/>
                    <a:pt x="7" y="4"/>
                    <a:pt x="8" y="5"/>
                  </a:cubicBezTo>
                  <a:cubicBezTo>
                    <a:pt x="9" y="6"/>
                    <a:pt x="10" y="7"/>
                    <a:pt x="12" y="8"/>
                  </a:cubicBezTo>
                  <a:cubicBezTo>
                    <a:pt x="13" y="9"/>
                    <a:pt x="14" y="10"/>
                    <a:pt x="15" y="11"/>
                  </a:cubicBezTo>
                  <a:cubicBezTo>
                    <a:pt x="16" y="12"/>
                    <a:pt x="16" y="13"/>
                    <a:pt x="17" y="13"/>
                  </a:cubicBezTo>
                  <a:cubicBezTo>
                    <a:pt x="17" y="14"/>
                    <a:pt x="18" y="15"/>
                    <a:pt x="18" y="15"/>
                  </a:cubicBezTo>
                  <a:cubicBezTo>
                    <a:pt x="19" y="16"/>
                    <a:pt x="19" y="17"/>
                    <a:pt x="20" y="18"/>
                  </a:cubicBezTo>
                  <a:cubicBezTo>
                    <a:pt x="20" y="18"/>
                    <a:pt x="20" y="19"/>
                    <a:pt x="20" y="19"/>
                  </a:cubicBezTo>
                  <a:cubicBezTo>
                    <a:pt x="20" y="19"/>
                    <a:pt x="20" y="18"/>
                    <a:pt x="19" y="18"/>
                  </a:cubicBezTo>
                  <a:cubicBezTo>
                    <a:pt x="19" y="17"/>
                    <a:pt x="18" y="17"/>
                    <a:pt x="17" y="16"/>
                  </a:cubicBezTo>
                  <a:cubicBezTo>
                    <a:pt x="17" y="15"/>
                    <a:pt x="16" y="15"/>
                    <a:pt x="16" y="14"/>
                  </a:cubicBezTo>
                  <a:cubicBezTo>
                    <a:pt x="15" y="14"/>
                    <a:pt x="15" y="13"/>
                    <a:pt x="14" y="13"/>
                  </a:cubicBezTo>
                  <a:cubicBezTo>
                    <a:pt x="13" y="11"/>
                    <a:pt x="12" y="10"/>
                    <a:pt x="11" y="9"/>
                  </a:cubicBezTo>
                  <a:cubicBezTo>
                    <a:pt x="9" y="8"/>
                    <a:pt x="8" y="7"/>
                    <a:pt x="7" y="6"/>
                  </a:cubicBezTo>
                  <a:cubicBezTo>
                    <a:pt x="6" y="5"/>
                    <a:pt x="6" y="5"/>
                    <a:pt x="5" y="4"/>
                  </a:cubicBezTo>
                  <a:cubicBezTo>
                    <a:pt x="4" y="4"/>
                    <a:pt x="4" y="3"/>
                    <a:pt x="3" y="3"/>
                  </a:cubicBezTo>
                  <a:cubicBezTo>
                    <a:pt x="2" y="2"/>
                    <a:pt x="1" y="1"/>
                    <a:pt x="1" y="1"/>
                  </a:cubicBezTo>
                  <a:cubicBezTo>
                    <a:pt x="0" y="0"/>
                    <a:pt x="0" y="0"/>
                    <a:pt x="0" y="0"/>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500">
              <a:extLst>
                <a:ext uri="{FF2B5EF4-FFF2-40B4-BE49-F238E27FC236}">
                  <a16:creationId xmlns:a16="http://schemas.microsoft.com/office/drawing/2014/main" id="{C20E7AFE-2B54-47D2-8544-8108B7AE26F4}"/>
                </a:ext>
              </a:extLst>
            </p:cNvPr>
            <p:cNvSpPr>
              <a:spLocks/>
            </p:cNvSpPr>
            <p:nvPr/>
          </p:nvSpPr>
          <p:spPr bwMode="auto">
            <a:xfrm>
              <a:off x="18149889" y="6821488"/>
              <a:ext cx="95250" cy="131763"/>
            </a:xfrm>
            <a:custGeom>
              <a:avLst/>
              <a:gdLst>
                <a:gd name="T0" fmla="*/ 20 w 29"/>
                <a:gd name="T1" fmla="*/ 7 h 40"/>
                <a:gd name="T2" fmla="*/ 17 w 29"/>
                <a:gd name="T3" fmla="*/ 6 h 40"/>
                <a:gd name="T4" fmla="*/ 16 w 29"/>
                <a:gd name="T5" fmla="*/ 2 h 40"/>
                <a:gd name="T6" fmla="*/ 10 w 29"/>
                <a:gd name="T7" fmla="*/ 2 h 40"/>
                <a:gd name="T8" fmla="*/ 4 w 29"/>
                <a:gd name="T9" fmla="*/ 9 h 40"/>
                <a:gd name="T10" fmla="*/ 1 w 29"/>
                <a:gd name="T11" fmla="*/ 14 h 40"/>
                <a:gd name="T12" fmla="*/ 1 w 29"/>
                <a:gd name="T13" fmla="*/ 21 h 40"/>
                <a:gd name="T14" fmla="*/ 4 w 29"/>
                <a:gd name="T15" fmla="*/ 21 h 40"/>
                <a:gd name="T16" fmla="*/ 4 w 29"/>
                <a:gd name="T17" fmla="*/ 26 h 40"/>
                <a:gd name="T18" fmla="*/ 6 w 29"/>
                <a:gd name="T19" fmla="*/ 28 h 40"/>
                <a:gd name="T20" fmla="*/ 9 w 29"/>
                <a:gd name="T21" fmla="*/ 27 h 40"/>
                <a:gd name="T22" fmla="*/ 14 w 29"/>
                <a:gd name="T23" fmla="*/ 32 h 40"/>
                <a:gd name="T24" fmla="*/ 18 w 29"/>
                <a:gd name="T25" fmla="*/ 37 h 40"/>
                <a:gd name="T26" fmla="*/ 23 w 29"/>
                <a:gd name="T27" fmla="*/ 32 h 40"/>
                <a:gd name="T28" fmla="*/ 28 w 29"/>
                <a:gd name="T29" fmla="*/ 24 h 40"/>
                <a:gd name="T30" fmla="*/ 26 w 29"/>
                <a:gd name="T31" fmla="*/ 18 h 40"/>
                <a:gd name="T32" fmla="*/ 26 w 29"/>
                <a:gd name="T33" fmla="*/ 16 h 40"/>
                <a:gd name="T34" fmla="*/ 24 w 29"/>
                <a:gd name="T35" fmla="*/ 12 h 40"/>
                <a:gd name="T36" fmla="*/ 22 w 29"/>
                <a:gd name="T37" fmla="*/ 11 h 40"/>
                <a:gd name="T38" fmla="*/ 21 w 29"/>
                <a:gd name="T39" fmla="*/ 8 h 40"/>
                <a:gd name="T40" fmla="*/ 20 w 29"/>
                <a:gd name="T41"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40">
                  <a:moveTo>
                    <a:pt x="20" y="7"/>
                  </a:moveTo>
                  <a:cubicBezTo>
                    <a:pt x="19" y="7"/>
                    <a:pt x="17" y="5"/>
                    <a:pt x="17" y="6"/>
                  </a:cubicBezTo>
                  <a:cubicBezTo>
                    <a:pt x="17" y="5"/>
                    <a:pt x="17" y="2"/>
                    <a:pt x="16" y="2"/>
                  </a:cubicBezTo>
                  <a:cubicBezTo>
                    <a:pt x="15" y="0"/>
                    <a:pt x="11" y="2"/>
                    <a:pt x="10" y="2"/>
                  </a:cubicBezTo>
                  <a:cubicBezTo>
                    <a:pt x="7" y="4"/>
                    <a:pt x="6" y="7"/>
                    <a:pt x="4" y="9"/>
                  </a:cubicBezTo>
                  <a:cubicBezTo>
                    <a:pt x="3" y="11"/>
                    <a:pt x="2" y="12"/>
                    <a:pt x="1" y="14"/>
                  </a:cubicBezTo>
                  <a:cubicBezTo>
                    <a:pt x="0" y="16"/>
                    <a:pt x="0" y="19"/>
                    <a:pt x="1" y="21"/>
                  </a:cubicBezTo>
                  <a:cubicBezTo>
                    <a:pt x="2" y="23"/>
                    <a:pt x="3" y="22"/>
                    <a:pt x="4" y="21"/>
                  </a:cubicBezTo>
                  <a:cubicBezTo>
                    <a:pt x="4" y="23"/>
                    <a:pt x="3" y="25"/>
                    <a:pt x="4" y="26"/>
                  </a:cubicBezTo>
                  <a:cubicBezTo>
                    <a:pt x="5" y="27"/>
                    <a:pt x="6" y="28"/>
                    <a:pt x="6" y="28"/>
                  </a:cubicBezTo>
                  <a:cubicBezTo>
                    <a:pt x="7" y="28"/>
                    <a:pt x="9" y="28"/>
                    <a:pt x="9" y="27"/>
                  </a:cubicBezTo>
                  <a:cubicBezTo>
                    <a:pt x="8" y="31"/>
                    <a:pt x="10" y="35"/>
                    <a:pt x="14" y="32"/>
                  </a:cubicBezTo>
                  <a:cubicBezTo>
                    <a:pt x="14" y="35"/>
                    <a:pt x="14" y="40"/>
                    <a:pt x="18" y="37"/>
                  </a:cubicBezTo>
                  <a:cubicBezTo>
                    <a:pt x="20" y="36"/>
                    <a:pt x="22" y="33"/>
                    <a:pt x="23" y="32"/>
                  </a:cubicBezTo>
                  <a:cubicBezTo>
                    <a:pt x="25" y="30"/>
                    <a:pt x="27" y="27"/>
                    <a:pt x="28" y="24"/>
                  </a:cubicBezTo>
                  <a:cubicBezTo>
                    <a:pt x="29" y="23"/>
                    <a:pt x="29" y="18"/>
                    <a:pt x="26" y="18"/>
                  </a:cubicBezTo>
                  <a:cubicBezTo>
                    <a:pt x="26" y="17"/>
                    <a:pt x="27" y="17"/>
                    <a:pt x="26" y="16"/>
                  </a:cubicBezTo>
                  <a:cubicBezTo>
                    <a:pt x="26" y="14"/>
                    <a:pt x="25" y="13"/>
                    <a:pt x="24" y="12"/>
                  </a:cubicBezTo>
                  <a:cubicBezTo>
                    <a:pt x="23" y="11"/>
                    <a:pt x="22" y="12"/>
                    <a:pt x="22" y="11"/>
                  </a:cubicBezTo>
                  <a:cubicBezTo>
                    <a:pt x="21" y="10"/>
                    <a:pt x="21" y="8"/>
                    <a:pt x="21" y="8"/>
                  </a:cubicBezTo>
                  <a:cubicBezTo>
                    <a:pt x="21" y="8"/>
                    <a:pt x="20" y="7"/>
                    <a:pt x="20" y="7"/>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501">
              <a:extLst>
                <a:ext uri="{FF2B5EF4-FFF2-40B4-BE49-F238E27FC236}">
                  <a16:creationId xmlns:a16="http://schemas.microsoft.com/office/drawing/2014/main" id="{64BC14A1-6CFD-466B-A231-F6A906208042}"/>
                </a:ext>
              </a:extLst>
            </p:cNvPr>
            <p:cNvSpPr>
              <a:spLocks/>
            </p:cNvSpPr>
            <p:nvPr/>
          </p:nvSpPr>
          <p:spPr bwMode="auto">
            <a:xfrm>
              <a:off x="18162589" y="6840538"/>
              <a:ext cx="42863" cy="52388"/>
            </a:xfrm>
            <a:custGeom>
              <a:avLst/>
              <a:gdLst>
                <a:gd name="T0" fmla="*/ 0 w 13"/>
                <a:gd name="T1" fmla="*/ 16 h 16"/>
                <a:gd name="T2" fmla="*/ 0 w 13"/>
                <a:gd name="T3" fmla="*/ 15 h 16"/>
                <a:gd name="T4" fmla="*/ 1 w 13"/>
                <a:gd name="T5" fmla="*/ 14 h 16"/>
                <a:gd name="T6" fmla="*/ 1 w 13"/>
                <a:gd name="T7" fmla="*/ 13 h 16"/>
                <a:gd name="T8" fmla="*/ 2 w 13"/>
                <a:gd name="T9" fmla="*/ 12 h 16"/>
                <a:gd name="T10" fmla="*/ 3 w 13"/>
                <a:gd name="T11" fmla="*/ 10 h 16"/>
                <a:gd name="T12" fmla="*/ 5 w 13"/>
                <a:gd name="T13" fmla="*/ 7 h 16"/>
                <a:gd name="T14" fmla="*/ 8 w 13"/>
                <a:gd name="T15" fmla="*/ 4 h 16"/>
                <a:gd name="T16" fmla="*/ 10 w 13"/>
                <a:gd name="T17" fmla="*/ 2 h 16"/>
                <a:gd name="T18" fmla="*/ 13 w 13"/>
                <a:gd name="T19" fmla="*/ 0 h 16"/>
                <a:gd name="T20" fmla="*/ 11 w 13"/>
                <a:gd name="T21" fmla="*/ 3 h 16"/>
                <a:gd name="T22" fmla="*/ 9 w 13"/>
                <a:gd name="T23" fmla="*/ 5 h 16"/>
                <a:gd name="T24" fmla="*/ 6 w 13"/>
                <a:gd name="T25" fmla="*/ 8 h 16"/>
                <a:gd name="T26" fmla="*/ 5 w 13"/>
                <a:gd name="T27" fmla="*/ 10 h 16"/>
                <a:gd name="T28" fmla="*/ 4 w 13"/>
                <a:gd name="T29" fmla="*/ 11 h 16"/>
                <a:gd name="T30" fmla="*/ 3 w 13"/>
                <a:gd name="T31" fmla="*/ 12 h 16"/>
                <a:gd name="T32" fmla="*/ 2 w 13"/>
                <a:gd name="T33" fmla="*/ 13 h 16"/>
                <a:gd name="T34" fmla="*/ 1 w 13"/>
                <a:gd name="T35" fmla="*/ 14 h 16"/>
                <a:gd name="T36" fmla="*/ 1 w 13"/>
                <a:gd name="T37" fmla="*/ 15 h 16"/>
                <a:gd name="T38" fmla="*/ 0 w 13"/>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6">
                  <a:moveTo>
                    <a:pt x="0" y="16"/>
                  </a:moveTo>
                  <a:cubicBezTo>
                    <a:pt x="0" y="16"/>
                    <a:pt x="0" y="16"/>
                    <a:pt x="0" y="15"/>
                  </a:cubicBezTo>
                  <a:cubicBezTo>
                    <a:pt x="1" y="15"/>
                    <a:pt x="1" y="15"/>
                    <a:pt x="1" y="14"/>
                  </a:cubicBezTo>
                  <a:cubicBezTo>
                    <a:pt x="1" y="14"/>
                    <a:pt x="1" y="13"/>
                    <a:pt x="1" y="13"/>
                  </a:cubicBezTo>
                  <a:cubicBezTo>
                    <a:pt x="1" y="13"/>
                    <a:pt x="2" y="12"/>
                    <a:pt x="2" y="12"/>
                  </a:cubicBezTo>
                  <a:cubicBezTo>
                    <a:pt x="2" y="11"/>
                    <a:pt x="3" y="11"/>
                    <a:pt x="3" y="10"/>
                  </a:cubicBezTo>
                  <a:cubicBezTo>
                    <a:pt x="3" y="9"/>
                    <a:pt x="4" y="8"/>
                    <a:pt x="5" y="7"/>
                  </a:cubicBezTo>
                  <a:cubicBezTo>
                    <a:pt x="6" y="6"/>
                    <a:pt x="7" y="5"/>
                    <a:pt x="8" y="4"/>
                  </a:cubicBezTo>
                  <a:cubicBezTo>
                    <a:pt x="8" y="3"/>
                    <a:pt x="9" y="3"/>
                    <a:pt x="10" y="2"/>
                  </a:cubicBezTo>
                  <a:cubicBezTo>
                    <a:pt x="11" y="1"/>
                    <a:pt x="13" y="0"/>
                    <a:pt x="13" y="0"/>
                  </a:cubicBezTo>
                  <a:cubicBezTo>
                    <a:pt x="13" y="0"/>
                    <a:pt x="12" y="1"/>
                    <a:pt x="11" y="3"/>
                  </a:cubicBezTo>
                  <a:cubicBezTo>
                    <a:pt x="10" y="4"/>
                    <a:pt x="9" y="4"/>
                    <a:pt x="9" y="5"/>
                  </a:cubicBezTo>
                  <a:cubicBezTo>
                    <a:pt x="8" y="6"/>
                    <a:pt x="7" y="7"/>
                    <a:pt x="6" y="8"/>
                  </a:cubicBezTo>
                  <a:cubicBezTo>
                    <a:pt x="6" y="9"/>
                    <a:pt x="6" y="9"/>
                    <a:pt x="5" y="10"/>
                  </a:cubicBezTo>
                  <a:cubicBezTo>
                    <a:pt x="5" y="10"/>
                    <a:pt x="4" y="11"/>
                    <a:pt x="4" y="11"/>
                  </a:cubicBezTo>
                  <a:cubicBezTo>
                    <a:pt x="4" y="11"/>
                    <a:pt x="3" y="12"/>
                    <a:pt x="3" y="12"/>
                  </a:cubicBezTo>
                  <a:cubicBezTo>
                    <a:pt x="3" y="13"/>
                    <a:pt x="2" y="13"/>
                    <a:pt x="2" y="13"/>
                  </a:cubicBezTo>
                  <a:cubicBezTo>
                    <a:pt x="2" y="14"/>
                    <a:pt x="2" y="14"/>
                    <a:pt x="1" y="14"/>
                  </a:cubicBezTo>
                  <a:cubicBezTo>
                    <a:pt x="1" y="15"/>
                    <a:pt x="1" y="15"/>
                    <a:pt x="1" y="15"/>
                  </a:cubicBezTo>
                  <a:cubicBezTo>
                    <a:pt x="0" y="16"/>
                    <a:pt x="0" y="16"/>
                    <a:pt x="0" y="16"/>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Freeform 502">
              <a:extLst>
                <a:ext uri="{FF2B5EF4-FFF2-40B4-BE49-F238E27FC236}">
                  <a16:creationId xmlns:a16="http://schemas.microsoft.com/office/drawing/2014/main" id="{8DBC3C61-6E21-48C4-B6BC-317E11BEC638}"/>
                </a:ext>
              </a:extLst>
            </p:cNvPr>
            <p:cNvSpPr>
              <a:spLocks/>
            </p:cNvSpPr>
            <p:nvPr/>
          </p:nvSpPr>
          <p:spPr bwMode="auto">
            <a:xfrm>
              <a:off x="18180051" y="6856413"/>
              <a:ext cx="42863" cy="57150"/>
            </a:xfrm>
            <a:custGeom>
              <a:avLst/>
              <a:gdLst>
                <a:gd name="T0" fmla="*/ 0 w 13"/>
                <a:gd name="T1" fmla="*/ 17 h 17"/>
                <a:gd name="T2" fmla="*/ 1 w 13"/>
                <a:gd name="T3" fmla="*/ 14 h 17"/>
                <a:gd name="T4" fmla="*/ 5 w 13"/>
                <a:gd name="T5" fmla="*/ 8 h 17"/>
                <a:gd name="T6" fmla="*/ 10 w 13"/>
                <a:gd name="T7" fmla="*/ 2 h 17"/>
                <a:gd name="T8" fmla="*/ 13 w 13"/>
                <a:gd name="T9" fmla="*/ 0 h 17"/>
                <a:gd name="T10" fmla="*/ 11 w 13"/>
                <a:gd name="T11" fmla="*/ 3 h 17"/>
                <a:gd name="T12" fmla="*/ 7 w 13"/>
                <a:gd name="T13" fmla="*/ 9 h 17"/>
                <a:gd name="T14" fmla="*/ 2 w 13"/>
                <a:gd name="T15" fmla="*/ 15 h 17"/>
                <a:gd name="T16" fmla="*/ 0 w 13"/>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
                  <a:moveTo>
                    <a:pt x="0" y="17"/>
                  </a:moveTo>
                  <a:cubicBezTo>
                    <a:pt x="0" y="17"/>
                    <a:pt x="0" y="16"/>
                    <a:pt x="1" y="14"/>
                  </a:cubicBezTo>
                  <a:cubicBezTo>
                    <a:pt x="2" y="12"/>
                    <a:pt x="4" y="10"/>
                    <a:pt x="5" y="8"/>
                  </a:cubicBezTo>
                  <a:cubicBezTo>
                    <a:pt x="7" y="6"/>
                    <a:pt x="9" y="4"/>
                    <a:pt x="10" y="2"/>
                  </a:cubicBezTo>
                  <a:cubicBezTo>
                    <a:pt x="12" y="1"/>
                    <a:pt x="13" y="0"/>
                    <a:pt x="13" y="0"/>
                  </a:cubicBezTo>
                  <a:cubicBezTo>
                    <a:pt x="13" y="0"/>
                    <a:pt x="12" y="1"/>
                    <a:pt x="11" y="3"/>
                  </a:cubicBezTo>
                  <a:cubicBezTo>
                    <a:pt x="10" y="5"/>
                    <a:pt x="8" y="7"/>
                    <a:pt x="7" y="9"/>
                  </a:cubicBezTo>
                  <a:cubicBezTo>
                    <a:pt x="5" y="11"/>
                    <a:pt x="3" y="13"/>
                    <a:pt x="2" y="15"/>
                  </a:cubicBezTo>
                  <a:cubicBezTo>
                    <a:pt x="1" y="16"/>
                    <a:pt x="0" y="17"/>
                    <a:pt x="0" y="17"/>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Freeform 503">
              <a:extLst>
                <a:ext uri="{FF2B5EF4-FFF2-40B4-BE49-F238E27FC236}">
                  <a16:creationId xmlns:a16="http://schemas.microsoft.com/office/drawing/2014/main" id="{7A6B4FE9-7E2B-48CB-9B36-07F41DB814F4}"/>
                </a:ext>
              </a:extLst>
            </p:cNvPr>
            <p:cNvSpPr>
              <a:spLocks/>
            </p:cNvSpPr>
            <p:nvPr/>
          </p:nvSpPr>
          <p:spPr bwMode="auto">
            <a:xfrm>
              <a:off x="18192751" y="6880225"/>
              <a:ext cx="42863" cy="49213"/>
            </a:xfrm>
            <a:custGeom>
              <a:avLst/>
              <a:gdLst>
                <a:gd name="T0" fmla="*/ 0 w 13"/>
                <a:gd name="T1" fmla="*/ 15 h 15"/>
                <a:gd name="T2" fmla="*/ 2 w 13"/>
                <a:gd name="T3" fmla="*/ 12 h 15"/>
                <a:gd name="T4" fmla="*/ 3 w 13"/>
                <a:gd name="T5" fmla="*/ 10 h 15"/>
                <a:gd name="T6" fmla="*/ 5 w 13"/>
                <a:gd name="T7" fmla="*/ 7 h 15"/>
                <a:gd name="T8" fmla="*/ 8 w 13"/>
                <a:gd name="T9" fmla="*/ 4 h 15"/>
                <a:gd name="T10" fmla="*/ 9 w 13"/>
                <a:gd name="T11" fmla="*/ 3 h 15"/>
                <a:gd name="T12" fmla="*/ 11 w 13"/>
                <a:gd name="T13" fmla="*/ 2 h 15"/>
                <a:gd name="T14" fmla="*/ 13 w 13"/>
                <a:gd name="T15" fmla="*/ 0 h 15"/>
                <a:gd name="T16" fmla="*/ 11 w 13"/>
                <a:gd name="T17" fmla="*/ 3 h 15"/>
                <a:gd name="T18" fmla="*/ 10 w 13"/>
                <a:gd name="T19" fmla="*/ 4 h 15"/>
                <a:gd name="T20" fmla="*/ 9 w 13"/>
                <a:gd name="T21" fmla="*/ 5 h 15"/>
                <a:gd name="T22" fmla="*/ 7 w 13"/>
                <a:gd name="T23" fmla="*/ 8 h 15"/>
                <a:gd name="T24" fmla="*/ 5 w 13"/>
                <a:gd name="T25" fmla="*/ 10 h 15"/>
                <a:gd name="T26" fmla="*/ 3 w 13"/>
                <a:gd name="T27" fmla="*/ 12 h 15"/>
                <a:gd name="T28" fmla="*/ 3 w 13"/>
                <a:gd name="T29" fmla="*/ 13 h 15"/>
                <a:gd name="T30" fmla="*/ 0 w 13"/>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0" y="15"/>
                  </a:moveTo>
                  <a:cubicBezTo>
                    <a:pt x="0" y="15"/>
                    <a:pt x="1" y="14"/>
                    <a:pt x="2" y="12"/>
                  </a:cubicBezTo>
                  <a:cubicBezTo>
                    <a:pt x="2" y="11"/>
                    <a:pt x="3" y="10"/>
                    <a:pt x="3" y="10"/>
                  </a:cubicBezTo>
                  <a:cubicBezTo>
                    <a:pt x="4" y="9"/>
                    <a:pt x="5" y="8"/>
                    <a:pt x="5" y="7"/>
                  </a:cubicBezTo>
                  <a:cubicBezTo>
                    <a:pt x="6" y="6"/>
                    <a:pt x="7" y="5"/>
                    <a:pt x="8" y="4"/>
                  </a:cubicBezTo>
                  <a:cubicBezTo>
                    <a:pt x="8" y="4"/>
                    <a:pt x="9" y="3"/>
                    <a:pt x="9" y="3"/>
                  </a:cubicBezTo>
                  <a:cubicBezTo>
                    <a:pt x="10" y="3"/>
                    <a:pt x="10" y="2"/>
                    <a:pt x="11" y="2"/>
                  </a:cubicBezTo>
                  <a:cubicBezTo>
                    <a:pt x="12" y="1"/>
                    <a:pt x="13" y="0"/>
                    <a:pt x="13" y="0"/>
                  </a:cubicBezTo>
                  <a:cubicBezTo>
                    <a:pt x="13" y="0"/>
                    <a:pt x="12" y="1"/>
                    <a:pt x="11" y="3"/>
                  </a:cubicBezTo>
                  <a:cubicBezTo>
                    <a:pt x="11" y="3"/>
                    <a:pt x="11" y="3"/>
                    <a:pt x="10" y="4"/>
                  </a:cubicBezTo>
                  <a:cubicBezTo>
                    <a:pt x="10" y="4"/>
                    <a:pt x="10" y="5"/>
                    <a:pt x="9" y="5"/>
                  </a:cubicBezTo>
                  <a:cubicBezTo>
                    <a:pt x="8" y="6"/>
                    <a:pt x="8" y="7"/>
                    <a:pt x="7" y="8"/>
                  </a:cubicBezTo>
                  <a:cubicBezTo>
                    <a:pt x="6" y="9"/>
                    <a:pt x="5" y="10"/>
                    <a:pt x="5" y="10"/>
                  </a:cubicBezTo>
                  <a:cubicBezTo>
                    <a:pt x="4" y="11"/>
                    <a:pt x="4" y="11"/>
                    <a:pt x="3" y="12"/>
                  </a:cubicBezTo>
                  <a:cubicBezTo>
                    <a:pt x="3" y="12"/>
                    <a:pt x="3" y="12"/>
                    <a:pt x="3" y="13"/>
                  </a:cubicBezTo>
                  <a:cubicBezTo>
                    <a:pt x="1" y="14"/>
                    <a:pt x="0" y="15"/>
                    <a:pt x="0" y="15"/>
                  </a:cubicBezTo>
                  <a:close/>
                </a:path>
              </a:pathLst>
            </a:custGeom>
            <a:solidFill>
              <a:srgbClr val="DCA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504">
              <a:extLst>
                <a:ext uri="{FF2B5EF4-FFF2-40B4-BE49-F238E27FC236}">
                  <a16:creationId xmlns:a16="http://schemas.microsoft.com/office/drawing/2014/main" id="{586C7C1B-1897-485F-B2D2-FD94D9374C1D}"/>
                </a:ext>
              </a:extLst>
            </p:cNvPr>
            <p:cNvSpPr>
              <a:spLocks/>
            </p:cNvSpPr>
            <p:nvPr/>
          </p:nvSpPr>
          <p:spPr bwMode="auto">
            <a:xfrm>
              <a:off x="17976851" y="6456363"/>
              <a:ext cx="219075" cy="198438"/>
            </a:xfrm>
            <a:custGeom>
              <a:avLst/>
              <a:gdLst>
                <a:gd name="T0" fmla="*/ 66 w 66"/>
                <a:gd name="T1" fmla="*/ 10 h 60"/>
                <a:gd name="T2" fmla="*/ 48 w 66"/>
                <a:gd name="T3" fmla="*/ 0 h 60"/>
                <a:gd name="T4" fmla="*/ 49 w 66"/>
                <a:gd name="T5" fmla="*/ 13 h 60"/>
                <a:gd name="T6" fmla="*/ 48 w 66"/>
                <a:gd name="T7" fmla="*/ 34 h 60"/>
                <a:gd name="T8" fmla="*/ 45 w 66"/>
                <a:gd name="T9" fmla="*/ 60 h 60"/>
                <a:gd name="T10" fmla="*/ 21 w 66"/>
                <a:gd name="T11" fmla="*/ 0 h 60"/>
                <a:gd name="T12" fmla="*/ 0 w 66"/>
                <a:gd name="T13" fmla="*/ 14 h 60"/>
                <a:gd name="T14" fmla="*/ 22 w 66"/>
                <a:gd name="T15" fmla="*/ 23 h 60"/>
                <a:gd name="T16" fmla="*/ 13 w 66"/>
                <a:gd name="T17" fmla="*/ 31 h 60"/>
                <a:gd name="T18" fmla="*/ 45 w 66"/>
                <a:gd name="T19" fmla="*/ 60 h 60"/>
                <a:gd name="T20" fmla="*/ 45 w 66"/>
                <a:gd name="T21" fmla="*/ 60 h 60"/>
                <a:gd name="T22" fmla="*/ 57 w 66"/>
                <a:gd name="T23" fmla="*/ 44 h 60"/>
                <a:gd name="T24" fmla="*/ 64 w 66"/>
                <a:gd name="T25" fmla="*/ 29 h 60"/>
                <a:gd name="T26" fmla="*/ 51 w 66"/>
                <a:gd name="T27" fmla="*/ 24 h 60"/>
                <a:gd name="T28" fmla="*/ 66 w 66"/>
                <a:gd name="T29"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0">
                  <a:moveTo>
                    <a:pt x="66" y="10"/>
                  </a:moveTo>
                  <a:cubicBezTo>
                    <a:pt x="48" y="0"/>
                    <a:pt x="48" y="0"/>
                    <a:pt x="48" y="0"/>
                  </a:cubicBezTo>
                  <a:cubicBezTo>
                    <a:pt x="49" y="4"/>
                    <a:pt x="49" y="9"/>
                    <a:pt x="49" y="13"/>
                  </a:cubicBezTo>
                  <a:cubicBezTo>
                    <a:pt x="48" y="20"/>
                    <a:pt x="48" y="27"/>
                    <a:pt x="48" y="34"/>
                  </a:cubicBezTo>
                  <a:cubicBezTo>
                    <a:pt x="47" y="39"/>
                    <a:pt x="45" y="55"/>
                    <a:pt x="45" y="60"/>
                  </a:cubicBezTo>
                  <a:cubicBezTo>
                    <a:pt x="21" y="0"/>
                    <a:pt x="21" y="0"/>
                    <a:pt x="21" y="0"/>
                  </a:cubicBezTo>
                  <a:cubicBezTo>
                    <a:pt x="12" y="0"/>
                    <a:pt x="5" y="8"/>
                    <a:pt x="0" y="14"/>
                  </a:cubicBezTo>
                  <a:cubicBezTo>
                    <a:pt x="7" y="17"/>
                    <a:pt x="16" y="19"/>
                    <a:pt x="22" y="23"/>
                  </a:cubicBezTo>
                  <a:cubicBezTo>
                    <a:pt x="21" y="24"/>
                    <a:pt x="14" y="29"/>
                    <a:pt x="13" y="31"/>
                  </a:cubicBezTo>
                  <a:cubicBezTo>
                    <a:pt x="12" y="33"/>
                    <a:pt x="44" y="58"/>
                    <a:pt x="45" y="60"/>
                  </a:cubicBezTo>
                  <a:cubicBezTo>
                    <a:pt x="45" y="60"/>
                    <a:pt x="45" y="60"/>
                    <a:pt x="45" y="60"/>
                  </a:cubicBezTo>
                  <a:cubicBezTo>
                    <a:pt x="50" y="56"/>
                    <a:pt x="54" y="49"/>
                    <a:pt x="57" y="44"/>
                  </a:cubicBezTo>
                  <a:cubicBezTo>
                    <a:pt x="59" y="39"/>
                    <a:pt x="61" y="34"/>
                    <a:pt x="64" y="29"/>
                  </a:cubicBezTo>
                  <a:cubicBezTo>
                    <a:pt x="60" y="27"/>
                    <a:pt x="55" y="26"/>
                    <a:pt x="51" y="24"/>
                  </a:cubicBezTo>
                  <a:cubicBezTo>
                    <a:pt x="53" y="22"/>
                    <a:pt x="64" y="11"/>
                    <a:pt x="66" y="10"/>
                  </a:cubicBezTo>
                  <a:close/>
                </a:path>
              </a:pathLst>
            </a:custGeom>
            <a:solidFill>
              <a:srgbClr val="26A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505">
              <a:extLst>
                <a:ext uri="{FF2B5EF4-FFF2-40B4-BE49-F238E27FC236}">
                  <a16:creationId xmlns:a16="http://schemas.microsoft.com/office/drawing/2014/main" id="{59C85164-1D79-4C17-9950-39E05FB8EC95}"/>
                </a:ext>
              </a:extLst>
            </p:cNvPr>
            <p:cNvSpPr>
              <a:spLocks/>
            </p:cNvSpPr>
            <p:nvPr/>
          </p:nvSpPr>
          <p:spPr bwMode="auto">
            <a:xfrm>
              <a:off x="17781589" y="6688138"/>
              <a:ext cx="57150" cy="9525"/>
            </a:xfrm>
            <a:custGeom>
              <a:avLst/>
              <a:gdLst>
                <a:gd name="T0" fmla="*/ 0 w 17"/>
                <a:gd name="T1" fmla="*/ 0 h 3"/>
                <a:gd name="T2" fmla="*/ 3 w 17"/>
                <a:gd name="T3" fmla="*/ 0 h 3"/>
                <a:gd name="T4" fmla="*/ 9 w 17"/>
                <a:gd name="T5" fmla="*/ 0 h 3"/>
                <a:gd name="T6" fmla="*/ 12 w 17"/>
                <a:gd name="T7" fmla="*/ 0 h 3"/>
                <a:gd name="T8" fmla="*/ 15 w 17"/>
                <a:gd name="T9" fmla="*/ 1 h 3"/>
                <a:gd name="T10" fmla="*/ 16 w 17"/>
                <a:gd name="T11" fmla="*/ 2 h 3"/>
                <a:gd name="T12" fmla="*/ 17 w 17"/>
                <a:gd name="T13" fmla="*/ 3 h 3"/>
                <a:gd name="T14" fmla="*/ 16 w 17"/>
                <a:gd name="T15" fmla="*/ 2 h 3"/>
                <a:gd name="T16" fmla="*/ 15 w 17"/>
                <a:gd name="T17" fmla="*/ 2 h 3"/>
                <a:gd name="T18" fmla="*/ 14 w 17"/>
                <a:gd name="T19" fmla="*/ 2 h 3"/>
                <a:gd name="T20" fmla="*/ 13 w 17"/>
                <a:gd name="T21" fmla="*/ 2 h 3"/>
                <a:gd name="T22" fmla="*/ 12 w 17"/>
                <a:gd name="T23" fmla="*/ 2 h 3"/>
                <a:gd name="T24" fmla="*/ 10 w 17"/>
                <a:gd name="T25" fmla="*/ 2 h 3"/>
                <a:gd name="T26" fmla="*/ 9 w 17"/>
                <a:gd name="T27" fmla="*/ 2 h 3"/>
                <a:gd name="T28" fmla="*/ 3 w 17"/>
                <a:gd name="T29" fmla="*/ 1 h 3"/>
                <a:gd name="T30" fmla="*/ 0 w 17"/>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3">
                  <a:moveTo>
                    <a:pt x="0" y="0"/>
                  </a:moveTo>
                  <a:cubicBezTo>
                    <a:pt x="0" y="0"/>
                    <a:pt x="1" y="0"/>
                    <a:pt x="3" y="0"/>
                  </a:cubicBezTo>
                  <a:cubicBezTo>
                    <a:pt x="5" y="0"/>
                    <a:pt x="7" y="0"/>
                    <a:pt x="9" y="0"/>
                  </a:cubicBezTo>
                  <a:cubicBezTo>
                    <a:pt x="10" y="0"/>
                    <a:pt x="11" y="0"/>
                    <a:pt x="12" y="0"/>
                  </a:cubicBezTo>
                  <a:cubicBezTo>
                    <a:pt x="13" y="0"/>
                    <a:pt x="14" y="1"/>
                    <a:pt x="15" y="1"/>
                  </a:cubicBezTo>
                  <a:cubicBezTo>
                    <a:pt x="15" y="1"/>
                    <a:pt x="16" y="2"/>
                    <a:pt x="16" y="2"/>
                  </a:cubicBezTo>
                  <a:cubicBezTo>
                    <a:pt x="17" y="2"/>
                    <a:pt x="17" y="3"/>
                    <a:pt x="17" y="3"/>
                  </a:cubicBezTo>
                  <a:cubicBezTo>
                    <a:pt x="17" y="3"/>
                    <a:pt x="17" y="2"/>
                    <a:pt x="16" y="2"/>
                  </a:cubicBezTo>
                  <a:cubicBezTo>
                    <a:pt x="16" y="2"/>
                    <a:pt x="16" y="2"/>
                    <a:pt x="15" y="2"/>
                  </a:cubicBezTo>
                  <a:cubicBezTo>
                    <a:pt x="15" y="2"/>
                    <a:pt x="15" y="2"/>
                    <a:pt x="14" y="2"/>
                  </a:cubicBezTo>
                  <a:cubicBezTo>
                    <a:pt x="14" y="2"/>
                    <a:pt x="14" y="2"/>
                    <a:pt x="13" y="2"/>
                  </a:cubicBezTo>
                  <a:cubicBezTo>
                    <a:pt x="13" y="2"/>
                    <a:pt x="12" y="2"/>
                    <a:pt x="12" y="2"/>
                  </a:cubicBezTo>
                  <a:cubicBezTo>
                    <a:pt x="11" y="2"/>
                    <a:pt x="11" y="2"/>
                    <a:pt x="10" y="2"/>
                  </a:cubicBezTo>
                  <a:cubicBezTo>
                    <a:pt x="10" y="2"/>
                    <a:pt x="9" y="2"/>
                    <a:pt x="9" y="2"/>
                  </a:cubicBezTo>
                  <a:cubicBezTo>
                    <a:pt x="7" y="1"/>
                    <a:pt x="5" y="1"/>
                    <a:pt x="3" y="1"/>
                  </a:cubicBezTo>
                  <a:cubicBezTo>
                    <a:pt x="1" y="0"/>
                    <a:pt x="0" y="0"/>
                    <a:pt x="0" y="0"/>
                  </a:cubicBezTo>
                  <a:close/>
                </a:path>
              </a:pathLst>
            </a:custGeom>
            <a:solidFill>
              <a:srgbClr val="29B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506">
              <a:extLst>
                <a:ext uri="{FF2B5EF4-FFF2-40B4-BE49-F238E27FC236}">
                  <a16:creationId xmlns:a16="http://schemas.microsoft.com/office/drawing/2014/main" id="{53A25362-CD06-432E-8631-A4794673E00F}"/>
                </a:ext>
              </a:extLst>
            </p:cNvPr>
            <p:cNvSpPr>
              <a:spLocks/>
            </p:cNvSpPr>
            <p:nvPr/>
          </p:nvSpPr>
          <p:spPr bwMode="auto">
            <a:xfrm>
              <a:off x="18199101" y="6197600"/>
              <a:ext cx="79375" cy="112713"/>
            </a:xfrm>
            <a:custGeom>
              <a:avLst/>
              <a:gdLst>
                <a:gd name="T0" fmla="*/ 4 w 24"/>
                <a:gd name="T1" fmla="*/ 14 h 34"/>
                <a:gd name="T2" fmla="*/ 16 w 24"/>
                <a:gd name="T3" fmla="*/ 5 h 34"/>
                <a:gd name="T4" fmla="*/ 10 w 24"/>
                <a:gd name="T5" fmla="*/ 32 h 34"/>
                <a:gd name="T6" fmla="*/ 0 w 24"/>
                <a:gd name="T7" fmla="*/ 28 h 34"/>
                <a:gd name="T8" fmla="*/ 4 w 24"/>
                <a:gd name="T9" fmla="*/ 14 h 34"/>
              </a:gdLst>
              <a:ahLst/>
              <a:cxnLst>
                <a:cxn ang="0">
                  <a:pos x="T0" y="T1"/>
                </a:cxn>
                <a:cxn ang="0">
                  <a:pos x="T2" y="T3"/>
                </a:cxn>
                <a:cxn ang="0">
                  <a:pos x="T4" y="T5"/>
                </a:cxn>
                <a:cxn ang="0">
                  <a:pos x="T6" y="T7"/>
                </a:cxn>
                <a:cxn ang="0">
                  <a:pos x="T8" y="T9"/>
                </a:cxn>
              </a:cxnLst>
              <a:rect l="0" t="0" r="r" b="b"/>
              <a:pathLst>
                <a:path w="24" h="34">
                  <a:moveTo>
                    <a:pt x="4" y="14"/>
                  </a:moveTo>
                  <a:cubicBezTo>
                    <a:pt x="4" y="14"/>
                    <a:pt x="9" y="0"/>
                    <a:pt x="16" y="5"/>
                  </a:cubicBezTo>
                  <a:cubicBezTo>
                    <a:pt x="24" y="11"/>
                    <a:pt x="18" y="29"/>
                    <a:pt x="10" y="32"/>
                  </a:cubicBezTo>
                  <a:cubicBezTo>
                    <a:pt x="3" y="34"/>
                    <a:pt x="0" y="28"/>
                    <a:pt x="0" y="28"/>
                  </a:cubicBezTo>
                  <a:lnTo>
                    <a:pt x="4" y="1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Freeform 507">
              <a:extLst>
                <a:ext uri="{FF2B5EF4-FFF2-40B4-BE49-F238E27FC236}">
                  <a16:creationId xmlns:a16="http://schemas.microsoft.com/office/drawing/2014/main" id="{DBE03C2F-8039-43E1-9DCE-3DB1E9B3CAF9}"/>
                </a:ext>
              </a:extLst>
            </p:cNvPr>
            <p:cNvSpPr>
              <a:spLocks/>
            </p:cNvSpPr>
            <p:nvPr/>
          </p:nvSpPr>
          <p:spPr bwMode="auto">
            <a:xfrm>
              <a:off x="17891126" y="6197600"/>
              <a:ext cx="76200" cy="112713"/>
            </a:xfrm>
            <a:custGeom>
              <a:avLst/>
              <a:gdLst>
                <a:gd name="T0" fmla="*/ 20 w 23"/>
                <a:gd name="T1" fmla="*/ 14 h 34"/>
                <a:gd name="T2" fmla="*/ 7 w 23"/>
                <a:gd name="T3" fmla="*/ 5 h 34"/>
                <a:gd name="T4" fmla="*/ 13 w 23"/>
                <a:gd name="T5" fmla="*/ 32 h 34"/>
                <a:gd name="T6" fmla="*/ 23 w 23"/>
                <a:gd name="T7" fmla="*/ 28 h 34"/>
                <a:gd name="T8" fmla="*/ 20 w 23"/>
                <a:gd name="T9" fmla="*/ 14 h 34"/>
              </a:gdLst>
              <a:ahLst/>
              <a:cxnLst>
                <a:cxn ang="0">
                  <a:pos x="T0" y="T1"/>
                </a:cxn>
                <a:cxn ang="0">
                  <a:pos x="T2" y="T3"/>
                </a:cxn>
                <a:cxn ang="0">
                  <a:pos x="T4" y="T5"/>
                </a:cxn>
                <a:cxn ang="0">
                  <a:pos x="T6" y="T7"/>
                </a:cxn>
                <a:cxn ang="0">
                  <a:pos x="T8" y="T9"/>
                </a:cxn>
              </a:cxnLst>
              <a:rect l="0" t="0" r="r" b="b"/>
              <a:pathLst>
                <a:path w="23" h="34">
                  <a:moveTo>
                    <a:pt x="20" y="14"/>
                  </a:moveTo>
                  <a:cubicBezTo>
                    <a:pt x="20" y="14"/>
                    <a:pt x="15" y="0"/>
                    <a:pt x="7" y="5"/>
                  </a:cubicBezTo>
                  <a:cubicBezTo>
                    <a:pt x="0" y="11"/>
                    <a:pt x="6" y="29"/>
                    <a:pt x="13" y="32"/>
                  </a:cubicBezTo>
                  <a:cubicBezTo>
                    <a:pt x="20" y="34"/>
                    <a:pt x="23" y="28"/>
                    <a:pt x="23" y="28"/>
                  </a:cubicBezTo>
                  <a:lnTo>
                    <a:pt x="20" y="1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508">
              <a:extLst>
                <a:ext uri="{FF2B5EF4-FFF2-40B4-BE49-F238E27FC236}">
                  <a16:creationId xmlns:a16="http://schemas.microsoft.com/office/drawing/2014/main" id="{0A6E3F7D-480A-4E79-AD1E-CA4C47B7439E}"/>
                </a:ext>
              </a:extLst>
            </p:cNvPr>
            <p:cNvSpPr>
              <a:spLocks/>
            </p:cNvSpPr>
            <p:nvPr/>
          </p:nvSpPr>
          <p:spPr bwMode="auto">
            <a:xfrm>
              <a:off x="17940339" y="6002338"/>
              <a:ext cx="285750" cy="430213"/>
            </a:xfrm>
            <a:custGeom>
              <a:avLst/>
              <a:gdLst>
                <a:gd name="T0" fmla="*/ 32 w 86"/>
                <a:gd name="T1" fmla="*/ 127 h 130"/>
                <a:gd name="T2" fmla="*/ 3 w 86"/>
                <a:gd name="T3" fmla="*/ 92 h 130"/>
                <a:gd name="T4" fmla="*/ 0 w 86"/>
                <a:gd name="T5" fmla="*/ 58 h 130"/>
                <a:gd name="T6" fmla="*/ 27 w 86"/>
                <a:gd name="T7" fmla="*/ 9 h 130"/>
                <a:gd name="T8" fmla="*/ 59 w 86"/>
                <a:gd name="T9" fmla="*/ 9 h 130"/>
                <a:gd name="T10" fmla="*/ 86 w 86"/>
                <a:gd name="T11" fmla="*/ 58 h 130"/>
                <a:gd name="T12" fmla="*/ 82 w 86"/>
                <a:gd name="T13" fmla="*/ 93 h 130"/>
                <a:gd name="T14" fmla="*/ 54 w 86"/>
                <a:gd name="T15" fmla="*/ 127 h 130"/>
                <a:gd name="T16" fmla="*/ 32 w 86"/>
                <a:gd name="T17"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30">
                  <a:moveTo>
                    <a:pt x="32" y="127"/>
                  </a:moveTo>
                  <a:cubicBezTo>
                    <a:pt x="16" y="124"/>
                    <a:pt x="1" y="105"/>
                    <a:pt x="3" y="92"/>
                  </a:cubicBezTo>
                  <a:cubicBezTo>
                    <a:pt x="5" y="79"/>
                    <a:pt x="0" y="58"/>
                    <a:pt x="0" y="58"/>
                  </a:cubicBezTo>
                  <a:cubicBezTo>
                    <a:pt x="0" y="8"/>
                    <a:pt x="27" y="9"/>
                    <a:pt x="27" y="9"/>
                  </a:cubicBezTo>
                  <a:cubicBezTo>
                    <a:pt x="50" y="0"/>
                    <a:pt x="59" y="9"/>
                    <a:pt x="59" y="9"/>
                  </a:cubicBezTo>
                  <a:cubicBezTo>
                    <a:pt x="59" y="9"/>
                    <a:pt x="86" y="8"/>
                    <a:pt x="86" y="58"/>
                  </a:cubicBezTo>
                  <a:cubicBezTo>
                    <a:pt x="86" y="58"/>
                    <a:pt x="80" y="80"/>
                    <a:pt x="82" y="93"/>
                  </a:cubicBezTo>
                  <a:cubicBezTo>
                    <a:pt x="85" y="106"/>
                    <a:pt x="71" y="123"/>
                    <a:pt x="54" y="127"/>
                  </a:cubicBezTo>
                  <a:cubicBezTo>
                    <a:pt x="54" y="127"/>
                    <a:pt x="51" y="130"/>
                    <a:pt x="32" y="127"/>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509">
              <a:extLst>
                <a:ext uri="{FF2B5EF4-FFF2-40B4-BE49-F238E27FC236}">
                  <a16:creationId xmlns:a16="http://schemas.microsoft.com/office/drawing/2014/main" id="{9C99FDFB-1DF1-483F-96A4-12E547AB99D1}"/>
                </a:ext>
              </a:extLst>
            </p:cNvPr>
            <p:cNvSpPr>
              <a:spLocks/>
            </p:cNvSpPr>
            <p:nvPr/>
          </p:nvSpPr>
          <p:spPr bwMode="auto">
            <a:xfrm>
              <a:off x="18216564" y="6227763"/>
              <a:ext cx="39688" cy="63500"/>
            </a:xfrm>
            <a:custGeom>
              <a:avLst/>
              <a:gdLst>
                <a:gd name="T0" fmla="*/ 9 w 12"/>
                <a:gd name="T1" fmla="*/ 4 h 19"/>
                <a:gd name="T2" fmla="*/ 10 w 12"/>
                <a:gd name="T3" fmla="*/ 10 h 19"/>
                <a:gd name="T4" fmla="*/ 8 w 12"/>
                <a:gd name="T5" fmla="*/ 7 h 19"/>
                <a:gd name="T6" fmla="*/ 7 w 12"/>
                <a:gd name="T7" fmla="*/ 15 h 19"/>
                <a:gd name="T8" fmla="*/ 0 w 12"/>
                <a:gd name="T9" fmla="*/ 16 h 19"/>
                <a:gd name="T10" fmla="*/ 0 w 12"/>
                <a:gd name="T11" fmla="*/ 13 h 19"/>
                <a:gd name="T12" fmla="*/ 9 w 12"/>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9" y="4"/>
                  </a:moveTo>
                  <a:cubicBezTo>
                    <a:pt x="12" y="8"/>
                    <a:pt x="10" y="10"/>
                    <a:pt x="10" y="10"/>
                  </a:cubicBezTo>
                  <a:cubicBezTo>
                    <a:pt x="10" y="10"/>
                    <a:pt x="9" y="6"/>
                    <a:pt x="8" y="7"/>
                  </a:cubicBezTo>
                  <a:cubicBezTo>
                    <a:pt x="6" y="7"/>
                    <a:pt x="10" y="12"/>
                    <a:pt x="7" y="15"/>
                  </a:cubicBezTo>
                  <a:cubicBezTo>
                    <a:pt x="4" y="19"/>
                    <a:pt x="0" y="17"/>
                    <a:pt x="0" y="16"/>
                  </a:cubicBezTo>
                  <a:cubicBezTo>
                    <a:pt x="0" y="14"/>
                    <a:pt x="0" y="13"/>
                    <a:pt x="0" y="13"/>
                  </a:cubicBezTo>
                  <a:cubicBezTo>
                    <a:pt x="0" y="13"/>
                    <a:pt x="5" y="0"/>
                    <a:pt x="9" y="4"/>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510">
              <a:extLst>
                <a:ext uri="{FF2B5EF4-FFF2-40B4-BE49-F238E27FC236}">
                  <a16:creationId xmlns:a16="http://schemas.microsoft.com/office/drawing/2014/main" id="{3246587E-AD0A-4B45-9E08-2C17AEEF5A0F}"/>
                </a:ext>
              </a:extLst>
            </p:cNvPr>
            <p:cNvSpPr>
              <a:spLocks/>
            </p:cNvSpPr>
            <p:nvPr/>
          </p:nvSpPr>
          <p:spPr bwMode="auto">
            <a:xfrm>
              <a:off x="17910176" y="6227763"/>
              <a:ext cx="41275" cy="63500"/>
            </a:xfrm>
            <a:custGeom>
              <a:avLst/>
              <a:gdLst>
                <a:gd name="T0" fmla="*/ 3 w 12"/>
                <a:gd name="T1" fmla="*/ 4 h 19"/>
                <a:gd name="T2" fmla="*/ 12 w 12"/>
                <a:gd name="T3" fmla="*/ 13 h 19"/>
                <a:gd name="T4" fmla="*/ 11 w 12"/>
                <a:gd name="T5" fmla="*/ 16 h 19"/>
                <a:gd name="T6" fmla="*/ 5 w 12"/>
                <a:gd name="T7" fmla="*/ 15 h 19"/>
                <a:gd name="T8" fmla="*/ 4 w 12"/>
                <a:gd name="T9" fmla="*/ 7 h 19"/>
                <a:gd name="T10" fmla="*/ 2 w 12"/>
                <a:gd name="T11" fmla="*/ 10 h 19"/>
                <a:gd name="T12" fmla="*/ 3 w 12"/>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3" y="4"/>
                  </a:moveTo>
                  <a:cubicBezTo>
                    <a:pt x="6" y="0"/>
                    <a:pt x="12" y="13"/>
                    <a:pt x="12" y="13"/>
                  </a:cubicBezTo>
                  <a:cubicBezTo>
                    <a:pt x="12" y="13"/>
                    <a:pt x="12" y="14"/>
                    <a:pt x="11" y="16"/>
                  </a:cubicBezTo>
                  <a:cubicBezTo>
                    <a:pt x="11" y="17"/>
                    <a:pt x="8" y="19"/>
                    <a:pt x="5" y="15"/>
                  </a:cubicBezTo>
                  <a:cubicBezTo>
                    <a:pt x="1" y="12"/>
                    <a:pt x="5" y="7"/>
                    <a:pt x="4" y="7"/>
                  </a:cubicBezTo>
                  <a:cubicBezTo>
                    <a:pt x="2" y="6"/>
                    <a:pt x="2" y="10"/>
                    <a:pt x="2" y="10"/>
                  </a:cubicBezTo>
                  <a:cubicBezTo>
                    <a:pt x="2" y="10"/>
                    <a:pt x="0" y="8"/>
                    <a:pt x="3" y="4"/>
                  </a:cubicBezTo>
                  <a:close/>
                </a:path>
              </a:pathLst>
            </a:custGeom>
            <a:solidFill>
              <a:srgbClr val="E2A8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511">
              <a:extLst>
                <a:ext uri="{FF2B5EF4-FFF2-40B4-BE49-F238E27FC236}">
                  <a16:creationId xmlns:a16="http://schemas.microsoft.com/office/drawing/2014/main" id="{90179B51-883B-425B-98CF-FED99C7608B2}"/>
                </a:ext>
              </a:extLst>
            </p:cNvPr>
            <p:cNvSpPr>
              <a:spLocks/>
            </p:cNvSpPr>
            <p:nvPr/>
          </p:nvSpPr>
          <p:spPr bwMode="auto">
            <a:xfrm>
              <a:off x="18132426" y="6151563"/>
              <a:ext cx="39688" cy="39688"/>
            </a:xfrm>
            <a:custGeom>
              <a:avLst/>
              <a:gdLst>
                <a:gd name="T0" fmla="*/ 12 w 12"/>
                <a:gd name="T1" fmla="*/ 11 h 12"/>
                <a:gd name="T2" fmla="*/ 1 w 12"/>
                <a:gd name="T3" fmla="*/ 10 h 12"/>
                <a:gd name="T4" fmla="*/ 12 w 12"/>
                <a:gd name="T5" fmla="*/ 11 h 12"/>
              </a:gdLst>
              <a:ahLst/>
              <a:cxnLst>
                <a:cxn ang="0">
                  <a:pos x="T0" y="T1"/>
                </a:cxn>
                <a:cxn ang="0">
                  <a:pos x="T2" y="T3"/>
                </a:cxn>
                <a:cxn ang="0">
                  <a:pos x="T4" y="T5"/>
                </a:cxn>
              </a:cxnLst>
              <a:rect l="0" t="0" r="r" b="b"/>
              <a:pathLst>
                <a:path w="12" h="12">
                  <a:moveTo>
                    <a:pt x="12" y="11"/>
                  </a:moveTo>
                  <a:cubicBezTo>
                    <a:pt x="12" y="12"/>
                    <a:pt x="6" y="5"/>
                    <a:pt x="1" y="10"/>
                  </a:cubicBezTo>
                  <a:cubicBezTo>
                    <a:pt x="0" y="10"/>
                    <a:pt x="7" y="0"/>
                    <a:pt x="12" y="11"/>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512">
              <a:extLst>
                <a:ext uri="{FF2B5EF4-FFF2-40B4-BE49-F238E27FC236}">
                  <a16:creationId xmlns:a16="http://schemas.microsoft.com/office/drawing/2014/main" id="{61CAE571-AC1B-4622-A191-E427A8112CC6}"/>
                </a:ext>
              </a:extLst>
            </p:cNvPr>
            <p:cNvSpPr>
              <a:spLocks/>
            </p:cNvSpPr>
            <p:nvPr/>
          </p:nvSpPr>
          <p:spPr bwMode="auto">
            <a:xfrm>
              <a:off x="18000664" y="6151563"/>
              <a:ext cx="39688" cy="39688"/>
            </a:xfrm>
            <a:custGeom>
              <a:avLst/>
              <a:gdLst>
                <a:gd name="T0" fmla="*/ 12 w 12"/>
                <a:gd name="T1" fmla="*/ 11 h 12"/>
                <a:gd name="T2" fmla="*/ 1 w 12"/>
                <a:gd name="T3" fmla="*/ 10 h 12"/>
                <a:gd name="T4" fmla="*/ 12 w 12"/>
                <a:gd name="T5" fmla="*/ 11 h 12"/>
              </a:gdLst>
              <a:ahLst/>
              <a:cxnLst>
                <a:cxn ang="0">
                  <a:pos x="T0" y="T1"/>
                </a:cxn>
                <a:cxn ang="0">
                  <a:pos x="T2" y="T3"/>
                </a:cxn>
                <a:cxn ang="0">
                  <a:pos x="T4" y="T5"/>
                </a:cxn>
              </a:cxnLst>
              <a:rect l="0" t="0" r="r" b="b"/>
              <a:pathLst>
                <a:path w="12" h="12">
                  <a:moveTo>
                    <a:pt x="12" y="11"/>
                  </a:moveTo>
                  <a:cubicBezTo>
                    <a:pt x="12" y="12"/>
                    <a:pt x="5" y="5"/>
                    <a:pt x="1" y="10"/>
                  </a:cubicBezTo>
                  <a:cubicBezTo>
                    <a:pt x="0" y="10"/>
                    <a:pt x="7" y="0"/>
                    <a:pt x="12" y="11"/>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513">
              <a:extLst>
                <a:ext uri="{FF2B5EF4-FFF2-40B4-BE49-F238E27FC236}">
                  <a16:creationId xmlns:a16="http://schemas.microsoft.com/office/drawing/2014/main" id="{B3E3051F-DB76-4EFC-9496-4C82B1C7FF05}"/>
                </a:ext>
              </a:extLst>
            </p:cNvPr>
            <p:cNvSpPr>
              <a:spLocks/>
            </p:cNvSpPr>
            <p:nvPr/>
          </p:nvSpPr>
          <p:spPr bwMode="auto">
            <a:xfrm>
              <a:off x="17903826" y="5992813"/>
              <a:ext cx="344488" cy="231775"/>
            </a:xfrm>
            <a:custGeom>
              <a:avLst/>
              <a:gdLst>
                <a:gd name="T0" fmla="*/ 83 w 104"/>
                <a:gd name="T1" fmla="*/ 29 h 70"/>
                <a:gd name="T2" fmla="*/ 12 w 104"/>
                <a:gd name="T3" fmla="*/ 70 h 70"/>
                <a:gd name="T4" fmla="*/ 13 w 104"/>
                <a:gd name="T5" fmla="*/ 26 h 70"/>
                <a:gd name="T6" fmla="*/ 71 w 104"/>
                <a:gd name="T7" fmla="*/ 1 h 70"/>
                <a:gd name="T8" fmla="*/ 83 w 104"/>
                <a:gd name="T9" fmla="*/ 9 h 70"/>
                <a:gd name="T10" fmla="*/ 103 w 104"/>
                <a:gd name="T11" fmla="*/ 27 h 70"/>
                <a:gd name="T12" fmla="*/ 95 w 104"/>
                <a:gd name="T13" fmla="*/ 70 h 70"/>
                <a:gd name="T14" fmla="*/ 83 w 104"/>
                <a:gd name="T15" fmla="*/ 29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70">
                  <a:moveTo>
                    <a:pt x="83" y="29"/>
                  </a:moveTo>
                  <a:cubicBezTo>
                    <a:pt x="83" y="29"/>
                    <a:pt x="73" y="63"/>
                    <a:pt x="12" y="70"/>
                  </a:cubicBezTo>
                  <a:cubicBezTo>
                    <a:pt x="12" y="70"/>
                    <a:pt x="0" y="42"/>
                    <a:pt x="13" y="26"/>
                  </a:cubicBezTo>
                  <a:cubicBezTo>
                    <a:pt x="25" y="10"/>
                    <a:pt x="54" y="0"/>
                    <a:pt x="71" y="1"/>
                  </a:cubicBezTo>
                  <a:cubicBezTo>
                    <a:pt x="71" y="1"/>
                    <a:pt x="81" y="2"/>
                    <a:pt x="83" y="9"/>
                  </a:cubicBezTo>
                  <a:cubicBezTo>
                    <a:pt x="83" y="9"/>
                    <a:pt x="102" y="10"/>
                    <a:pt x="103" y="27"/>
                  </a:cubicBezTo>
                  <a:cubicBezTo>
                    <a:pt x="103" y="44"/>
                    <a:pt x="104" y="62"/>
                    <a:pt x="95" y="70"/>
                  </a:cubicBezTo>
                  <a:cubicBezTo>
                    <a:pt x="92" y="68"/>
                    <a:pt x="82" y="37"/>
                    <a:pt x="83" y="29"/>
                  </a:cubicBezTo>
                  <a:close/>
                </a:path>
              </a:pathLst>
            </a:custGeom>
            <a:solidFill>
              <a:srgbClr val="533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514">
              <a:extLst>
                <a:ext uri="{FF2B5EF4-FFF2-40B4-BE49-F238E27FC236}">
                  <a16:creationId xmlns:a16="http://schemas.microsoft.com/office/drawing/2014/main" id="{9DD90B4A-80DB-4E5C-B754-579FE7FB5A2B}"/>
                </a:ext>
              </a:extLst>
            </p:cNvPr>
            <p:cNvSpPr>
              <a:spLocks/>
            </p:cNvSpPr>
            <p:nvPr/>
          </p:nvSpPr>
          <p:spPr bwMode="auto">
            <a:xfrm>
              <a:off x="18135601" y="6211888"/>
              <a:ext cx="20638" cy="33338"/>
            </a:xfrm>
            <a:custGeom>
              <a:avLst/>
              <a:gdLst>
                <a:gd name="T0" fmla="*/ 4 w 6"/>
                <a:gd name="T1" fmla="*/ 1 h 10"/>
                <a:gd name="T2" fmla="*/ 5 w 6"/>
                <a:gd name="T3" fmla="*/ 2 h 10"/>
                <a:gd name="T4" fmla="*/ 4 w 6"/>
                <a:gd name="T5" fmla="*/ 8 h 10"/>
                <a:gd name="T6" fmla="*/ 0 w 6"/>
                <a:gd name="T7" fmla="*/ 5 h 10"/>
                <a:gd name="T8" fmla="*/ 1 w 6"/>
                <a:gd name="T9" fmla="*/ 1 h 10"/>
                <a:gd name="T10" fmla="*/ 4 w 6"/>
                <a:gd name="T11" fmla="*/ 1 h 10"/>
              </a:gdLst>
              <a:ahLst/>
              <a:cxnLst>
                <a:cxn ang="0">
                  <a:pos x="T0" y="T1"/>
                </a:cxn>
                <a:cxn ang="0">
                  <a:pos x="T2" y="T3"/>
                </a:cxn>
                <a:cxn ang="0">
                  <a:pos x="T4" y="T5"/>
                </a:cxn>
                <a:cxn ang="0">
                  <a:pos x="T6" y="T7"/>
                </a:cxn>
                <a:cxn ang="0">
                  <a:pos x="T8" y="T9"/>
                </a:cxn>
                <a:cxn ang="0">
                  <a:pos x="T10" y="T11"/>
                </a:cxn>
              </a:cxnLst>
              <a:rect l="0" t="0" r="r" b="b"/>
              <a:pathLst>
                <a:path w="6" h="10">
                  <a:moveTo>
                    <a:pt x="4" y="1"/>
                  </a:moveTo>
                  <a:cubicBezTo>
                    <a:pt x="5" y="1"/>
                    <a:pt x="5" y="2"/>
                    <a:pt x="5" y="2"/>
                  </a:cubicBezTo>
                  <a:cubicBezTo>
                    <a:pt x="5" y="4"/>
                    <a:pt x="6" y="7"/>
                    <a:pt x="4" y="8"/>
                  </a:cubicBezTo>
                  <a:cubicBezTo>
                    <a:pt x="2" y="10"/>
                    <a:pt x="1" y="7"/>
                    <a:pt x="0" y="5"/>
                  </a:cubicBezTo>
                  <a:cubicBezTo>
                    <a:pt x="0" y="4"/>
                    <a:pt x="0" y="2"/>
                    <a:pt x="1" y="1"/>
                  </a:cubicBezTo>
                  <a:cubicBezTo>
                    <a:pt x="2" y="0"/>
                    <a:pt x="3" y="0"/>
                    <a:pt x="4"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515">
              <a:extLst>
                <a:ext uri="{FF2B5EF4-FFF2-40B4-BE49-F238E27FC236}">
                  <a16:creationId xmlns:a16="http://schemas.microsoft.com/office/drawing/2014/main" id="{89DFCAED-BBD5-4EAC-82F3-F4A6FA11EF32}"/>
                </a:ext>
              </a:extLst>
            </p:cNvPr>
            <p:cNvSpPr>
              <a:spLocks/>
            </p:cNvSpPr>
            <p:nvPr/>
          </p:nvSpPr>
          <p:spPr bwMode="auto">
            <a:xfrm>
              <a:off x="18030826" y="6208713"/>
              <a:ext cx="19050" cy="33338"/>
            </a:xfrm>
            <a:custGeom>
              <a:avLst/>
              <a:gdLst>
                <a:gd name="T0" fmla="*/ 4 w 6"/>
                <a:gd name="T1" fmla="*/ 1 h 10"/>
                <a:gd name="T2" fmla="*/ 5 w 6"/>
                <a:gd name="T3" fmla="*/ 2 h 10"/>
                <a:gd name="T4" fmla="*/ 4 w 6"/>
                <a:gd name="T5" fmla="*/ 9 h 10"/>
                <a:gd name="T6" fmla="*/ 0 w 6"/>
                <a:gd name="T7" fmla="*/ 5 h 10"/>
                <a:gd name="T8" fmla="*/ 1 w 6"/>
                <a:gd name="T9" fmla="*/ 2 h 10"/>
                <a:gd name="T10" fmla="*/ 4 w 6"/>
                <a:gd name="T11" fmla="*/ 1 h 10"/>
              </a:gdLst>
              <a:ahLst/>
              <a:cxnLst>
                <a:cxn ang="0">
                  <a:pos x="T0" y="T1"/>
                </a:cxn>
                <a:cxn ang="0">
                  <a:pos x="T2" y="T3"/>
                </a:cxn>
                <a:cxn ang="0">
                  <a:pos x="T4" y="T5"/>
                </a:cxn>
                <a:cxn ang="0">
                  <a:pos x="T6" y="T7"/>
                </a:cxn>
                <a:cxn ang="0">
                  <a:pos x="T8" y="T9"/>
                </a:cxn>
                <a:cxn ang="0">
                  <a:pos x="T10" y="T11"/>
                </a:cxn>
              </a:cxnLst>
              <a:rect l="0" t="0" r="r" b="b"/>
              <a:pathLst>
                <a:path w="6" h="10">
                  <a:moveTo>
                    <a:pt x="4" y="1"/>
                  </a:moveTo>
                  <a:cubicBezTo>
                    <a:pt x="4" y="1"/>
                    <a:pt x="5" y="2"/>
                    <a:pt x="5" y="2"/>
                  </a:cubicBezTo>
                  <a:cubicBezTo>
                    <a:pt x="5" y="4"/>
                    <a:pt x="6" y="7"/>
                    <a:pt x="4" y="9"/>
                  </a:cubicBezTo>
                  <a:cubicBezTo>
                    <a:pt x="2" y="10"/>
                    <a:pt x="0" y="7"/>
                    <a:pt x="0" y="5"/>
                  </a:cubicBezTo>
                  <a:cubicBezTo>
                    <a:pt x="0" y="4"/>
                    <a:pt x="0" y="3"/>
                    <a:pt x="1" y="2"/>
                  </a:cubicBezTo>
                  <a:cubicBezTo>
                    <a:pt x="2" y="0"/>
                    <a:pt x="3" y="0"/>
                    <a:pt x="4"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516">
              <a:extLst>
                <a:ext uri="{FF2B5EF4-FFF2-40B4-BE49-F238E27FC236}">
                  <a16:creationId xmlns:a16="http://schemas.microsoft.com/office/drawing/2014/main" id="{12FB39CC-82ED-4186-9889-F503CF2BC2F9}"/>
                </a:ext>
              </a:extLst>
            </p:cNvPr>
            <p:cNvSpPr>
              <a:spLocks/>
            </p:cNvSpPr>
            <p:nvPr/>
          </p:nvSpPr>
          <p:spPr bwMode="auto">
            <a:xfrm>
              <a:off x="18083214" y="6257925"/>
              <a:ext cx="30163" cy="46038"/>
            </a:xfrm>
            <a:custGeom>
              <a:avLst/>
              <a:gdLst>
                <a:gd name="T0" fmla="*/ 1 w 9"/>
                <a:gd name="T1" fmla="*/ 0 h 14"/>
                <a:gd name="T2" fmla="*/ 1 w 9"/>
                <a:gd name="T3" fmla="*/ 1 h 14"/>
                <a:gd name="T4" fmla="*/ 1 w 9"/>
                <a:gd name="T5" fmla="*/ 4 h 14"/>
                <a:gd name="T6" fmla="*/ 3 w 9"/>
                <a:gd name="T7" fmla="*/ 6 h 14"/>
                <a:gd name="T8" fmla="*/ 4 w 9"/>
                <a:gd name="T9" fmla="*/ 6 h 14"/>
                <a:gd name="T10" fmla="*/ 5 w 9"/>
                <a:gd name="T11" fmla="*/ 7 h 14"/>
                <a:gd name="T12" fmla="*/ 7 w 9"/>
                <a:gd name="T13" fmla="*/ 8 h 14"/>
                <a:gd name="T14" fmla="*/ 8 w 9"/>
                <a:gd name="T15" fmla="*/ 9 h 14"/>
                <a:gd name="T16" fmla="*/ 8 w 9"/>
                <a:gd name="T17" fmla="*/ 12 h 14"/>
                <a:gd name="T18" fmla="*/ 8 w 9"/>
                <a:gd name="T19" fmla="*/ 12 h 14"/>
                <a:gd name="T20" fmla="*/ 8 w 9"/>
                <a:gd name="T21" fmla="*/ 12 h 14"/>
                <a:gd name="T22" fmla="*/ 8 w 9"/>
                <a:gd name="T23" fmla="*/ 12 h 14"/>
                <a:gd name="T24" fmla="*/ 8 w 9"/>
                <a:gd name="T25" fmla="*/ 12 h 14"/>
                <a:gd name="T26" fmla="*/ 8 w 9"/>
                <a:gd name="T27" fmla="*/ 13 h 14"/>
                <a:gd name="T28" fmla="*/ 7 w 9"/>
                <a:gd name="T29" fmla="*/ 13 h 14"/>
                <a:gd name="T30" fmla="*/ 5 w 9"/>
                <a:gd name="T31" fmla="*/ 14 h 14"/>
                <a:gd name="T32" fmla="*/ 3 w 9"/>
                <a:gd name="T33" fmla="*/ 14 h 14"/>
                <a:gd name="T34" fmla="*/ 2 w 9"/>
                <a:gd name="T35" fmla="*/ 14 h 14"/>
                <a:gd name="T36" fmla="*/ 3 w 9"/>
                <a:gd name="T37" fmla="*/ 14 h 14"/>
                <a:gd name="T38" fmla="*/ 5 w 9"/>
                <a:gd name="T39" fmla="*/ 13 h 14"/>
                <a:gd name="T40" fmla="*/ 6 w 9"/>
                <a:gd name="T41" fmla="*/ 12 h 14"/>
                <a:gd name="T42" fmla="*/ 7 w 9"/>
                <a:gd name="T43" fmla="*/ 12 h 14"/>
                <a:gd name="T44" fmla="*/ 7 w 9"/>
                <a:gd name="T45" fmla="*/ 12 h 14"/>
                <a:gd name="T46" fmla="*/ 7 w 9"/>
                <a:gd name="T47" fmla="*/ 11 h 14"/>
                <a:gd name="T48" fmla="*/ 7 w 9"/>
                <a:gd name="T49" fmla="*/ 11 h 14"/>
                <a:gd name="T50" fmla="*/ 7 w 9"/>
                <a:gd name="T51" fmla="*/ 11 h 14"/>
                <a:gd name="T52" fmla="*/ 7 w 9"/>
                <a:gd name="T53" fmla="*/ 11 h 14"/>
                <a:gd name="T54" fmla="*/ 7 w 9"/>
                <a:gd name="T55" fmla="*/ 10 h 14"/>
                <a:gd name="T56" fmla="*/ 6 w 9"/>
                <a:gd name="T57" fmla="*/ 9 h 14"/>
                <a:gd name="T58" fmla="*/ 4 w 9"/>
                <a:gd name="T59" fmla="*/ 8 h 14"/>
                <a:gd name="T60" fmla="*/ 3 w 9"/>
                <a:gd name="T61" fmla="*/ 7 h 14"/>
                <a:gd name="T62" fmla="*/ 3 w 9"/>
                <a:gd name="T63" fmla="*/ 7 h 14"/>
                <a:gd name="T64" fmla="*/ 1 w 9"/>
                <a:gd name="T65" fmla="*/ 6 h 14"/>
                <a:gd name="T66" fmla="*/ 0 w 9"/>
                <a:gd name="T67" fmla="*/ 4 h 14"/>
                <a:gd name="T68" fmla="*/ 1 w 9"/>
                <a:gd name="T69" fmla="*/ 1 h 14"/>
                <a:gd name="T70" fmla="*/ 1 w 9"/>
                <a:gd name="T7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4">
                  <a:moveTo>
                    <a:pt x="1" y="0"/>
                  </a:moveTo>
                  <a:cubicBezTo>
                    <a:pt x="1" y="0"/>
                    <a:pt x="1" y="1"/>
                    <a:pt x="1" y="1"/>
                  </a:cubicBezTo>
                  <a:cubicBezTo>
                    <a:pt x="1" y="2"/>
                    <a:pt x="1" y="3"/>
                    <a:pt x="1" y="4"/>
                  </a:cubicBezTo>
                  <a:cubicBezTo>
                    <a:pt x="1" y="4"/>
                    <a:pt x="2" y="5"/>
                    <a:pt x="3" y="6"/>
                  </a:cubicBezTo>
                  <a:cubicBezTo>
                    <a:pt x="4" y="6"/>
                    <a:pt x="4" y="6"/>
                    <a:pt x="4" y="6"/>
                  </a:cubicBezTo>
                  <a:cubicBezTo>
                    <a:pt x="4" y="7"/>
                    <a:pt x="5" y="7"/>
                    <a:pt x="5" y="7"/>
                  </a:cubicBezTo>
                  <a:cubicBezTo>
                    <a:pt x="5" y="7"/>
                    <a:pt x="6" y="7"/>
                    <a:pt x="7" y="8"/>
                  </a:cubicBezTo>
                  <a:cubicBezTo>
                    <a:pt x="7" y="8"/>
                    <a:pt x="8" y="9"/>
                    <a:pt x="8" y="9"/>
                  </a:cubicBezTo>
                  <a:cubicBezTo>
                    <a:pt x="9" y="10"/>
                    <a:pt x="8" y="11"/>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3"/>
                    <a:pt x="8" y="13"/>
                  </a:cubicBezTo>
                  <a:cubicBezTo>
                    <a:pt x="7" y="13"/>
                    <a:pt x="7" y="13"/>
                    <a:pt x="7" y="13"/>
                  </a:cubicBezTo>
                  <a:cubicBezTo>
                    <a:pt x="6" y="14"/>
                    <a:pt x="6" y="14"/>
                    <a:pt x="5" y="14"/>
                  </a:cubicBezTo>
                  <a:cubicBezTo>
                    <a:pt x="4" y="14"/>
                    <a:pt x="3" y="14"/>
                    <a:pt x="3" y="14"/>
                  </a:cubicBezTo>
                  <a:cubicBezTo>
                    <a:pt x="2" y="14"/>
                    <a:pt x="2" y="14"/>
                    <a:pt x="2" y="14"/>
                  </a:cubicBezTo>
                  <a:cubicBezTo>
                    <a:pt x="2" y="14"/>
                    <a:pt x="2" y="14"/>
                    <a:pt x="3" y="14"/>
                  </a:cubicBezTo>
                  <a:cubicBezTo>
                    <a:pt x="3" y="14"/>
                    <a:pt x="4" y="14"/>
                    <a:pt x="5" y="13"/>
                  </a:cubicBezTo>
                  <a:cubicBezTo>
                    <a:pt x="5" y="13"/>
                    <a:pt x="6" y="13"/>
                    <a:pt x="6" y="12"/>
                  </a:cubicBezTo>
                  <a:cubicBezTo>
                    <a:pt x="6" y="12"/>
                    <a:pt x="7" y="12"/>
                    <a:pt x="7" y="12"/>
                  </a:cubicBezTo>
                  <a:cubicBezTo>
                    <a:pt x="7" y="12"/>
                    <a:pt x="7" y="12"/>
                    <a:pt x="7" y="12"/>
                  </a:cubicBezTo>
                  <a:cubicBezTo>
                    <a:pt x="7" y="11"/>
                    <a:pt x="7" y="11"/>
                    <a:pt x="7" y="11"/>
                  </a:cubicBezTo>
                  <a:cubicBezTo>
                    <a:pt x="7" y="11"/>
                    <a:pt x="7" y="11"/>
                    <a:pt x="7" y="11"/>
                  </a:cubicBezTo>
                  <a:cubicBezTo>
                    <a:pt x="7" y="11"/>
                    <a:pt x="7" y="11"/>
                    <a:pt x="7" y="11"/>
                  </a:cubicBezTo>
                  <a:cubicBezTo>
                    <a:pt x="7" y="11"/>
                    <a:pt x="7" y="11"/>
                    <a:pt x="7" y="11"/>
                  </a:cubicBezTo>
                  <a:cubicBezTo>
                    <a:pt x="7" y="11"/>
                    <a:pt x="7" y="10"/>
                    <a:pt x="7" y="10"/>
                  </a:cubicBezTo>
                  <a:cubicBezTo>
                    <a:pt x="7" y="10"/>
                    <a:pt x="7" y="9"/>
                    <a:pt x="6" y="9"/>
                  </a:cubicBezTo>
                  <a:cubicBezTo>
                    <a:pt x="5" y="9"/>
                    <a:pt x="5" y="8"/>
                    <a:pt x="4" y="8"/>
                  </a:cubicBezTo>
                  <a:cubicBezTo>
                    <a:pt x="4" y="8"/>
                    <a:pt x="4" y="8"/>
                    <a:pt x="3" y="7"/>
                  </a:cubicBezTo>
                  <a:cubicBezTo>
                    <a:pt x="3" y="7"/>
                    <a:pt x="3" y="7"/>
                    <a:pt x="3" y="7"/>
                  </a:cubicBezTo>
                  <a:cubicBezTo>
                    <a:pt x="2" y="6"/>
                    <a:pt x="2" y="6"/>
                    <a:pt x="1" y="6"/>
                  </a:cubicBezTo>
                  <a:cubicBezTo>
                    <a:pt x="1" y="5"/>
                    <a:pt x="1" y="4"/>
                    <a:pt x="0" y="4"/>
                  </a:cubicBezTo>
                  <a:cubicBezTo>
                    <a:pt x="0" y="3"/>
                    <a:pt x="0" y="2"/>
                    <a:pt x="1" y="1"/>
                  </a:cubicBezTo>
                  <a:cubicBezTo>
                    <a:pt x="1" y="1"/>
                    <a:pt x="1" y="0"/>
                    <a:pt x="1" y="0"/>
                  </a:cubicBezTo>
                  <a:close/>
                </a:path>
              </a:pathLst>
            </a:custGeom>
            <a:solidFill>
              <a:srgbClr val="C69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517">
              <a:extLst>
                <a:ext uri="{FF2B5EF4-FFF2-40B4-BE49-F238E27FC236}">
                  <a16:creationId xmlns:a16="http://schemas.microsoft.com/office/drawing/2014/main" id="{D21DB9D0-4383-4AF2-A0FE-07CD52584FB0}"/>
                </a:ext>
              </a:extLst>
            </p:cNvPr>
            <p:cNvSpPr>
              <a:spLocks/>
            </p:cNvSpPr>
            <p:nvPr/>
          </p:nvSpPr>
          <p:spPr bwMode="auto">
            <a:xfrm>
              <a:off x="18046701" y="6340475"/>
              <a:ext cx="69850" cy="30163"/>
            </a:xfrm>
            <a:custGeom>
              <a:avLst/>
              <a:gdLst>
                <a:gd name="T0" fmla="*/ 21 w 21"/>
                <a:gd name="T1" fmla="*/ 2 h 9"/>
                <a:gd name="T2" fmla="*/ 0 w 21"/>
                <a:gd name="T3" fmla="*/ 0 h 9"/>
                <a:gd name="T4" fmla="*/ 21 w 21"/>
                <a:gd name="T5" fmla="*/ 2 h 9"/>
              </a:gdLst>
              <a:ahLst/>
              <a:cxnLst>
                <a:cxn ang="0">
                  <a:pos x="T0" y="T1"/>
                </a:cxn>
                <a:cxn ang="0">
                  <a:pos x="T2" y="T3"/>
                </a:cxn>
                <a:cxn ang="0">
                  <a:pos x="T4" y="T5"/>
                </a:cxn>
              </a:cxnLst>
              <a:rect l="0" t="0" r="r" b="b"/>
              <a:pathLst>
                <a:path w="21" h="9">
                  <a:moveTo>
                    <a:pt x="21" y="2"/>
                  </a:moveTo>
                  <a:cubicBezTo>
                    <a:pt x="14" y="2"/>
                    <a:pt x="6" y="2"/>
                    <a:pt x="0" y="0"/>
                  </a:cubicBezTo>
                  <a:cubicBezTo>
                    <a:pt x="4" y="7"/>
                    <a:pt x="15" y="9"/>
                    <a:pt x="2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518">
              <a:extLst>
                <a:ext uri="{FF2B5EF4-FFF2-40B4-BE49-F238E27FC236}">
                  <a16:creationId xmlns:a16="http://schemas.microsoft.com/office/drawing/2014/main" id="{36E4F00B-9E44-498C-9DCE-4C696F5382A2}"/>
                </a:ext>
              </a:extLst>
            </p:cNvPr>
            <p:cNvSpPr>
              <a:spLocks/>
            </p:cNvSpPr>
            <p:nvPr/>
          </p:nvSpPr>
          <p:spPr bwMode="auto">
            <a:xfrm>
              <a:off x="18040351" y="6337300"/>
              <a:ext cx="88900" cy="49213"/>
            </a:xfrm>
            <a:custGeom>
              <a:avLst/>
              <a:gdLst>
                <a:gd name="T0" fmla="*/ 23 w 27"/>
                <a:gd name="T1" fmla="*/ 3 h 15"/>
                <a:gd name="T2" fmla="*/ 2 w 27"/>
                <a:gd name="T3" fmla="*/ 1 h 15"/>
                <a:gd name="T4" fmla="*/ 0 w 27"/>
                <a:gd name="T5" fmla="*/ 0 h 15"/>
                <a:gd name="T6" fmla="*/ 0 w 27"/>
                <a:gd name="T7" fmla="*/ 1 h 15"/>
                <a:gd name="T8" fmla="*/ 27 w 27"/>
                <a:gd name="T9" fmla="*/ 3 h 15"/>
                <a:gd name="T10" fmla="*/ 23 w 27"/>
                <a:gd name="T11" fmla="*/ 3 h 15"/>
              </a:gdLst>
              <a:ahLst/>
              <a:cxnLst>
                <a:cxn ang="0">
                  <a:pos x="T0" y="T1"/>
                </a:cxn>
                <a:cxn ang="0">
                  <a:pos x="T2" y="T3"/>
                </a:cxn>
                <a:cxn ang="0">
                  <a:pos x="T4" y="T5"/>
                </a:cxn>
                <a:cxn ang="0">
                  <a:pos x="T6" y="T7"/>
                </a:cxn>
                <a:cxn ang="0">
                  <a:pos x="T8" y="T9"/>
                </a:cxn>
                <a:cxn ang="0">
                  <a:pos x="T10" y="T11"/>
                </a:cxn>
              </a:cxnLst>
              <a:rect l="0" t="0" r="r" b="b"/>
              <a:pathLst>
                <a:path w="27" h="15">
                  <a:moveTo>
                    <a:pt x="23" y="3"/>
                  </a:moveTo>
                  <a:cubicBezTo>
                    <a:pt x="18" y="9"/>
                    <a:pt x="6" y="6"/>
                    <a:pt x="2" y="1"/>
                  </a:cubicBezTo>
                  <a:cubicBezTo>
                    <a:pt x="1" y="0"/>
                    <a:pt x="0" y="0"/>
                    <a:pt x="0" y="0"/>
                  </a:cubicBezTo>
                  <a:cubicBezTo>
                    <a:pt x="0" y="1"/>
                    <a:pt x="0" y="1"/>
                    <a:pt x="0" y="1"/>
                  </a:cubicBezTo>
                  <a:cubicBezTo>
                    <a:pt x="4" y="15"/>
                    <a:pt x="26" y="14"/>
                    <a:pt x="27" y="3"/>
                  </a:cubicBezTo>
                  <a:cubicBezTo>
                    <a:pt x="25" y="3"/>
                    <a:pt x="24" y="3"/>
                    <a:pt x="23" y="3"/>
                  </a:cubicBezTo>
                  <a:close/>
                </a:path>
              </a:pathLst>
            </a:custGeom>
            <a:solidFill>
              <a:srgbClr val="C1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273267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0713-07F4-41E2-ADEE-01D0E35A50E7}"/>
              </a:ext>
            </a:extLst>
          </p:cNvPr>
          <p:cNvSpPr>
            <a:spLocks noGrp="1"/>
          </p:cNvSpPr>
          <p:nvPr>
            <p:ph type="title"/>
          </p:nvPr>
        </p:nvSpPr>
        <p:spPr>
          <a:xfrm>
            <a:off x="1910634" y="406645"/>
            <a:ext cx="9684377" cy="764233"/>
          </a:xfrm>
        </p:spPr>
        <p:txBody>
          <a:bodyPr/>
          <a:lstStyle/>
          <a:p>
            <a:r>
              <a:rPr lang="en-US"/>
              <a:t>Content</a:t>
            </a:r>
          </a:p>
        </p:txBody>
      </p:sp>
      <p:sp>
        <p:nvSpPr>
          <p:cNvPr id="3" name="Content Placeholder 2">
            <a:extLst>
              <a:ext uri="{FF2B5EF4-FFF2-40B4-BE49-F238E27FC236}">
                <a16:creationId xmlns:a16="http://schemas.microsoft.com/office/drawing/2014/main" id="{44FA5E51-30C6-43FA-B11F-8E63C7B3F2F0}"/>
              </a:ext>
            </a:extLst>
          </p:cNvPr>
          <p:cNvSpPr>
            <a:spLocks noGrp="1"/>
          </p:cNvSpPr>
          <p:nvPr>
            <p:ph idx="1"/>
          </p:nvPr>
        </p:nvSpPr>
        <p:spPr>
          <a:xfrm>
            <a:off x="1872786" y="1170878"/>
            <a:ext cx="9722225" cy="5342562"/>
          </a:xfrm>
        </p:spPr>
        <p:txBody>
          <a:bodyPr>
            <a:normAutofit lnSpcReduction="10000"/>
          </a:bodyPr>
          <a:lstStyle/>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1) Overview of the training course, aims and objectives</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2) Introduction to the CONNECT model and learning approach</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3) Overview of the CONNECT web platform and tools</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4) The learning cycle (8 principles of connected learning)</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5) Themes and topics (5 thematic areas)</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6) Role and tasks of facilitators</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7) Guidelines: facilitating personal learning projects of citizens remote from learning</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8) Practical exercises </a:t>
            </a:r>
          </a:p>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9) Optional topic. Specific issues which may arise in local context.</a:t>
            </a:r>
          </a:p>
          <a:p>
            <a:r>
              <a:rPr lang="en-US" sz="2000" dirty="0">
                <a:effectLst/>
                <a:latin typeface="+mj-lt"/>
                <a:ea typeface="Calibri" panose="020F0502020204030204" pitchFamily="34" charset="0"/>
                <a:cs typeface="Times New Roman" panose="02020603050405020304" pitchFamily="18" charset="0"/>
              </a:rPr>
              <a:t>10) Methods of empowering and building learning capacities in low achievers</a:t>
            </a:r>
            <a:endParaRPr lang="en-US" sz="2800" dirty="0">
              <a:latin typeface="+mj-lt"/>
            </a:endParaRPr>
          </a:p>
        </p:txBody>
      </p:sp>
    </p:spTree>
    <p:extLst>
      <p:ext uri="{BB962C8B-B14F-4D97-AF65-F5344CB8AC3E}">
        <p14:creationId xmlns:p14="http://schemas.microsoft.com/office/powerpoint/2010/main" val="356561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069A55-B90A-4C1F-8B0E-64A676320106}"/>
              </a:ext>
            </a:extLst>
          </p:cNvPr>
          <p:cNvSpPr>
            <a:spLocks noGrp="1"/>
          </p:cNvSpPr>
          <p:nvPr>
            <p:ph type="title"/>
          </p:nvPr>
        </p:nvSpPr>
        <p:spPr/>
        <p:txBody>
          <a:bodyPr/>
          <a:lstStyle/>
          <a:p>
            <a:r>
              <a:rPr lang="fr-FR" dirty="0" err="1"/>
              <a:t>What</a:t>
            </a:r>
            <a:r>
              <a:rPr lang="fr-FR" dirty="0"/>
              <a:t> </a:t>
            </a:r>
            <a:r>
              <a:rPr lang="fr-FR" dirty="0" err="1"/>
              <a:t>is</a:t>
            </a:r>
            <a:r>
              <a:rPr lang="fr-FR" dirty="0"/>
              <a:t> a </a:t>
            </a:r>
            <a:r>
              <a:rPr lang="fr-FR" dirty="0" err="1"/>
              <a:t>facilitator</a:t>
            </a:r>
            <a:r>
              <a:rPr lang="fr-FR" dirty="0"/>
              <a:t>?</a:t>
            </a:r>
            <a:endParaRPr lang="el-GR" dirty="0">
              <a:ea typeface="+mj-lt"/>
              <a:cs typeface="+mj-lt"/>
            </a:endParaRPr>
          </a:p>
        </p:txBody>
      </p:sp>
      <p:sp>
        <p:nvSpPr>
          <p:cNvPr id="3" name="Θέση περιεχομένου 2">
            <a:extLst>
              <a:ext uri="{FF2B5EF4-FFF2-40B4-BE49-F238E27FC236}">
                <a16:creationId xmlns:a16="http://schemas.microsoft.com/office/drawing/2014/main" id="{A3DEDD3A-C91A-4D09-86D0-1E3E902688D5}"/>
              </a:ext>
            </a:extLst>
          </p:cNvPr>
          <p:cNvSpPr>
            <a:spLocks noGrp="1"/>
          </p:cNvSpPr>
          <p:nvPr>
            <p:ph idx="1"/>
          </p:nvPr>
        </p:nvSpPr>
        <p:spPr>
          <a:xfrm>
            <a:off x="1930885" y="2191464"/>
            <a:ext cx="9674600" cy="4048018"/>
          </a:xfrm>
        </p:spPr>
        <p:txBody>
          <a:bodyPr vert="horz" lIns="91440" tIns="45720" rIns="91440" bIns="45720" rtlCol="0" anchor="t">
            <a:normAutofit/>
          </a:bodyPr>
          <a:lstStyle/>
          <a:p>
            <a:r>
              <a:rPr lang="fr-FR" dirty="0">
                <a:ea typeface="+mn-lt"/>
                <a:cs typeface="+mn-lt"/>
              </a:rPr>
              <a:t>A </a:t>
            </a:r>
            <a:r>
              <a:rPr lang="fr-FR" dirty="0" err="1">
                <a:ea typeface="+mn-lt"/>
                <a:cs typeface="+mn-lt"/>
              </a:rPr>
              <a:t>person</a:t>
            </a:r>
            <a:r>
              <a:rPr lang="fr-FR" dirty="0">
                <a:ea typeface="+mn-lt"/>
                <a:cs typeface="+mn-lt"/>
              </a:rPr>
              <a:t> or a </a:t>
            </a:r>
            <a:r>
              <a:rPr lang="fr-FR" dirty="0" err="1">
                <a:ea typeface="+mn-lt"/>
                <a:cs typeface="+mn-lt"/>
              </a:rPr>
              <a:t>tool</a:t>
            </a:r>
            <a:r>
              <a:rPr lang="el-GR" dirty="0">
                <a:ea typeface="+mn-lt"/>
                <a:cs typeface="+mn-lt"/>
              </a:rPr>
              <a:t> that makes something </a:t>
            </a:r>
            <a:r>
              <a:rPr lang="el-GR" i="1" u="sng" dirty="0">
                <a:ea typeface="+mn-lt"/>
                <a:cs typeface="+mn-lt"/>
              </a:rPr>
              <a:t>especially</a:t>
            </a:r>
            <a:r>
              <a:rPr lang="el-GR" i="1" dirty="0">
                <a:ea typeface="+mn-lt"/>
                <a:cs typeface="+mn-lt"/>
              </a:rPr>
              <a:t> </a:t>
            </a:r>
            <a:r>
              <a:rPr lang="el-GR" i="1" u="sng" dirty="0">
                <a:ea typeface="+mn-lt"/>
                <a:cs typeface="+mn-lt"/>
              </a:rPr>
              <a:t>easier</a:t>
            </a:r>
            <a:r>
              <a:rPr lang="el-GR" i="1" dirty="0">
                <a:ea typeface="+mn-lt"/>
                <a:cs typeface="+mn-lt"/>
              </a:rPr>
              <a:t>.</a:t>
            </a:r>
            <a:r>
              <a:rPr lang="el-GR" dirty="0">
                <a:ea typeface="+mn-lt"/>
                <a:cs typeface="+mn-lt"/>
              </a:rPr>
              <a:t> </a:t>
            </a:r>
            <a:endParaRPr lang="fr-FR" dirty="0">
              <a:ea typeface="+mn-lt"/>
              <a:cs typeface="+mn-lt"/>
            </a:endParaRPr>
          </a:p>
          <a:p>
            <a:r>
              <a:rPr lang="el-GR" dirty="0"/>
              <a:t>In a few and simple words,</a:t>
            </a:r>
            <a:r>
              <a:rPr lang="fr-FR" dirty="0"/>
              <a:t> </a:t>
            </a:r>
            <a:r>
              <a:rPr lang="el-GR" dirty="0"/>
              <a:t>a facilitator is </a:t>
            </a:r>
            <a:r>
              <a:rPr lang="el-GR" dirty="0">
                <a:ea typeface="+mn-lt"/>
                <a:cs typeface="+mn-lt"/>
              </a:rPr>
              <a:t>someone</a:t>
            </a:r>
            <a:r>
              <a:rPr lang="fr-FR" dirty="0">
                <a:ea typeface="+mn-lt"/>
                <a:cs typeface="+mn-lt"/>
              </a:rPr>
              <a:t> </a:t>
            </a:r>
            <a:r>
              <a:rPr lang="el-GR" dirty="0">
                <a:ea typeface="+mn-lt"/>
                <a:cs typeface="+mn-lt"/>
              </a:rPr>
              <a:t>who find</a:t>
            </a:r>
            <a:r>
              <a:rPr lang="fr-FR" dirty="0">
                <a:ea typeface="+mn-lt"/>
                <a:cs typeface="+mn-lt"/>
              </a:rPr>
              <a:t>s</a:t>
            </a:r>
            <a:r>
              <a:rPr lang="el-GR" dirty="0">
                <a:ea typeface="+mn-lt"/>
                <a:cs typeface="+mn-lt"/>
              </a:rPr>
              <a:t> the answer to a problem, by discussing and suggesting ways of doing things.</a:t>
            </a:r>
          </a:p>
        </p:txBody>
      </p:sp>
    </p:spTree>
    <p:extLst>
      <p:ext uri="{BB962C8B-B14F-4D97-AF65-F5344CB8AC3E}">
        <p14:creationId xmlns:p14="http://schemas.microsoft.com/office/powerpoint/2010/main" val="151880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5461FFB3-5ACB-495F-B6D0-9D10344030AD}"/>
              </a:ext>
            </a:extLst>
          </p:cNvPr>
          <p:cNvGraphicFramePr>
            <a:graphicFrameLocks noGrp="1"/>
          </p:cNvGraphicFramePr>
          <p:nvPr>
            <p:ph idx="1"/>
            <p:extLst>
              <p:ext uri="{D42A27DB-BD31-4B8C-83A1-F6EECF244321}">
                <p14:modId xmlns:p14="http://schemas.microsoft.com/office/powerpoint/2010/main" val="484554525"/>
              </p:ext>
            </p:extLst>
          </p:nvPr>
        </p:nvGraphicFramePr>
        <p:xfrm>
          <a:off x="1235075" y="0"/>
          <a:ext cx="972185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Τίτλος 1">
            <a:extLst>
              <a:ext uri="{FF2B5EF4-FFF2-40B4-BE49-F238E27FC236}">
                <a16:creationId xmlns:a16="http://schemas.microsoft.com/office/drawing/2014/main" id="{57CF1616-108F-4086-9CF4-1A9A0AB70708}"/>
              </a:ext>
            </a:extLst>
          </p:cNvPr>
          <p:cNvSpPr>
            <a:spLocks noGrp="1"/>
          </p:cNvSpPr>
          <p:nvPr>
            <p:ph type="title"/>
          </p:nvPr>
        </p:nvSpPr>
        <p:spPr>
          <a:xfrm>
            <a:off x="4328764" y="2939711"/>
            <a:ext cx="3534471" cy="978578"/>
          </a:xfrm>
        </p:spPr>
        <p:txBody>
          <a:bodyPr>
            <a:normAutofit fontScale="90000"/>
          </a:bodyPr>
          <a:lstStyle/>
          <a:p>
            <a:pPr algn="ctr"/>
            <a:r>
              <a:rPr lang="el-GR" dirty="0"/>
              <a:t>Roles of a facilitator</a:t>
            </a:r>
          </a:p>
        </p:txBody>
      </p:sp>
    </p:spTree>
    <p:extLst>
      <p:ext uri="{BB962C8B-B14F-4D97-AF65-F5344CB8AC3E}">
        <p14:creationId xmlns:p14="http://schemas.microsoft.com/office/powerpoint/2010/main" val="15496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237936" y="2127659"/>
            <a:ext cx="5888515" cy="1075881"/>
            <a:chOff x="9367692" y="5209460"/>
            <a:chExt cx="12600826" cy="2708853"/>
          </a:xfrm>
        </p:grpSpPr>
        <p:sp>
          <p:nvSpPr>
            <p:cNvPr id="57"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59" name="Group 58"/>
          <p:cNvGrpSpPr/>
          <p:nvPr/>
        </p:nvGrpSpPr>
        <p:grpSpPr>
          <a:xfrm>
            <a:off x="3242383" y="3173338"/>
            <a:ext cx="5891379" cy="1075881"/>
            <a:chOff x="9367691" y="5209460"/>
            <a:chExt cx="12600827" cy="2708853"/>
          </a:xfrm>
        </p:grpSpPr>
        <p:sp>
          <p:nvSpPr>
            <p:cNvPr id="60"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62" name="Group 61"/>
          <p:cNvGrpSpPr/>
          <p:nvPr/>
        </p:nvGrpSpPr>
        <p:grpSpPr>
          <a:xfrm>
            <a:off x="3251950" y="4228292"/>
            <a:ext cx="5873158" cy="1075881"/>
            <a:chOff x="9367692" y="5209460"/>
            <a:chExt cx="12600826" cy="2708853"/>
          </a:xfrm>
        </p:grpSpPr>
        <p:sp>
          <p:nvSpPr>
            <p:cNvPr id="63"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sp>
        <p:nvSpPr>
          <p:cNvPr id="69" name="TextBox 68"/>
          <p:cNvSpPr txBox="1"/>
          <p:nvPr/>
        </p:nvSpPr>
        <p:spPr>
          <a:xfrm>
            <a:off x="4230586" y="2313664"/>
            <a:ext cx="4344926" cy="418558"/>
          </a:xfrm>
          <a:prstGeom prst="rect">
            <a:avLst/>
          </a:prstGeom>
          <a:noFill/>
        </p:spPr>
        <p:txBody>
          <a:bodyPr wrap="square" lIns="109710" tIns="54855" rIns="109710" bIns="54855" rtlCol="0">
            <a:spAutoFit/>
          </a:bodyPr>
          <a:lstStyle/>
          <a:p>
            <a:pPr lvl="1"/>
            <a:r>
              <a:rPr lang="fr-FR" sz="2000" dirty="0">
                <a:ea typeface="+mn-lt"/>
                <a:cs typeface="+mn-lt"/>
              </a:rPr>
              <a:t>M</a:t>
            </a:r>
            <a:r>
              <a:rPr lang="el-GR" sz="2000" dirty="0">
                <a:ea typeface="+mn-lt"/>
                <a:cs typeface="+mn-lt"/>
              </a:rPr>
              <a:t>utual understanding</a:t>
            </a:r>
          </a:p>
        </p:txBody>
      </p:sp>
      <p:grpSp>
        <p:nvGrpSpPr>
          <p:cNvPr id="80" name="Group 79"/>
          <p:cNvGrpSpPr/>
          <p:nvPr/>
        </p:nvGrpSpPr>
        <p:grpSpPr>
          <a:xfrm>
            <a:off x="8623568" y="2090430"/>
            <a:ext cx="1296898" cy="1296898"/>
            <a:chOff x="5684837" y="8229600"/>
            <a:chExt cx="5452844" cy="5452844"/>
          </a:xfrm>
        </p:grpSpPr>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4837" y="8229600"/>
              <a:ext cx="5452844" cy="5452844"/>
            </a:xfrm>
            <a:prstGeom prst="rect">
              <a:avLst/>
            </a:prstGeom>
          </p:spPr>
        </p:pic>
        <p:sp>
          <p:nvSpPr>
            <p:cNvPr id="82" name="Rectangle 139"/>
            <p:cNvSpPr/>
            <p:nvPr/>
          </p:nvSpPr>
          <p:spPr>
            <a:xfrm>
              <a:off x="6974600" y="8995646"/>
              <a:ext cx="3019661" cy="30204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4" name="Group 83"/>
          <p:cNvGrpSpPr/>
          <p:nvPr/>
        </p:nvGrpSpPr>
        <p:grpSpPr>
          <a:xfrm>
            <a:off x="8612114" y="3120628"/>
            <a:ext cx="1296898" cy="1296898"/>
            <a:chOff x="11347902" y="8263156"/>
            <a:chExt cx="5452844" cy="5452844"/>
          </a:xfrm>
        </p:grpSpPr>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7902" y="8263156"/>
              <a:ext cx="5452844" cy="5452844"/>
            </a:xfrm>
            <a:prstGeom prst="rect">
              <a:avLst/>
            </a:prstGeom>
          </p:spPr>
        </p:pic>
        <p:sp>
          <p:nvSpPr>
            <p:cNvPr id="86" name="Rectangle 139"/>
            <p:cNvSpPr/>
            <p:nvPr/>
          </p:nvSpPr>
          <p:spPr>
            <a:xfrm>
              <a:off x="12637665" y="9029202"/>
              <a:ext cx="3019661" cy="3020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92" name="Group 91"/>
          <p:cNvGrpSpPr/>
          <p:nvPr/>
        </p:nvGrpSpPr>
        <p:grpSpPr>
          <a:xfrm>
            <a:off x="8612114" y="4185930"/>
            <a:ext cx="1296898" cy="1296898"/>
            <a:chOff x="24266" y="8229600"/>
            <a:chExt cx="5452844" cy="5452844"/>
          </a:xfrm>
        </p:grpSpPr>
        <p:pic>
          <p:nvPicPr>
            <p:cNvPr id="93" name="Picture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66" y="8229600"/>
              <a:ext cx="5452844" cy="5452844"/>
            </a:xfrm>
            <a:prstGeom prst="rect">
              <a:avLst/>
            </a:prstGeom>
          </p:spPr>
        </p:pic>
        <p:sp>
          <p:nvSpPr>
            <p:cNvPr id="94" name="Rectangle 139"/>
            <p:cNvSpPr/>
            <p:nvPr/>
          </p:nvSpPr>
          <p:spPr>
            <a:xfrm>
              <a:off x="1314029" y="8995646"/>
              <a:ext cx="3019661" cy="3020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sp>
        <p:nvSpPr>
          <p:cNvPr id="111" name="TextBox 110"/>
          <p:cNvSpPr txBox="1"/>
          <p:nvPr/>
        </p:nvSpPr>
        <p:spPr>
          <a:xfrm>
            <a:off x="4020488" y="152400"/>
            <a:ext cx="4323412" cy="1031043"/>
          </a:xfrm>
          <a:prstGeom prst="rect">
            <a:avLst/>
          </a:prstGeom>
          <a:noFill/>
        </p:spPr>
        <p:txBody>
          <a:bodyPr wrap="square" lIns="45711" tIns="22856" rIns="45711" bIns="22856" rtlCol="0">
            <a:spAutoFit/>
          </a:bodyPr>
          <a:lstStyle/>
          <a:p>
            <a:pPr algn="ctr"/>
            <a:r>
              <a:rPr lang="fr-FR" sz="3200" dirty="0"/>
              <a:t>GOALS</a:t>
            </a:r>
            <a:r>
              <a:rPr lang="el-GR" sz="3200" dirty="0"/>
              <a:t> OF A FACILITATOR</a:t>
            </a:r>
            <a:endParaRPr lang="id-ID" sz="1600" b="1" dirty="0">
              <a:solidFill>
                <a:schemeClr val="accent1"/>
              </a:solidFill>
              <a:latin typeface="Lato" pitchFamily="34" charset="0"/>
              <a:ea typeface="Lato" pitchFamily="34" charset="0"/>
              <a:cs typeface="Lato" pitchFamily="34" charset="0"/>
            </a:endParaRPr>
          </a:p>
        </p:txBody>
      </p:sp>
      <p:sp>
        <p:nvSpPr>
          <p:cNvPr id="108" name="TextBox 68">
            <a:extLst>
              <a:ext uri="{FF2B5EF4-FFF2-40B4-BE49-F238E27FC236}">
                <a16:creationId xmlns:a16="http://schemas.microsoft.com/office/drawing/2014/main" id="{C858BDE0-CFC5-4C67-8024-4EA1BDC0E356}"/>
              </a:ext>
            </a:extLst>
          </p:cNvPr>
          <p:cNvSpPr txBox="1"/>
          <p:nvPr/>
        </p:nvSpPr>
        <p:spPr>
          <a:xfrm>
            <a:off x="4256482" y="3362234"/>
            <a:ext cx="4344926" cy="418558"/>
          </a:xfrm>
          <a:prstGeom prst="rect">
            <a:avLst/>
          </a:prstGeom>
          <a:noFill/>
        </p:spPr>
        <p:txBody>
          <a:bodyPr wrap="square" lIns="109710" tIns="54855" rIns="109710" bIns="54855" rtlCol="0">
            <a:spAutoFit/>
          </a:bodyPr>
          <a:lstStyle/>
          <a:p>
            <a:pPr lvl="1"/>
            <a:r>
              <a:rPr lang="fr-FR" sz="2000" dirty="0" err="1">
                <a:ea typeface="+mn-lt"/>
                <a:cs typeface="+mn-lt"/>
              </a:rPr>
              <a:t>Teamwork</a:t>
            </a:r>
            <a:endParaRPr lang="el-GR" sz="2000" dirty="0">
              <a:ea typeface="+mn-lt"/>
              <a:cs typeface="+mn-lt"/>
            </a:endParaRPr>
          </a:p>
        </p:txBody>
      </p:sp>
      <p:sp>
        <p:nvSpPr>
          <p:cNvPr id="109" name="TextBox 68">
            <a:extLst>
              <a:ext uri="{FF2B5EF4-FFF2-40B4-BE49-F238E27FC236}">
                <a16:creationId xmlns:a16="http://schemas.microsoft.com/office/drawing/2014/main" id="{588E2351-AA5A-49F9-8B05-D722C6B7B740}"/>
              </a:ext>
            </a:extLst>
          </p:cNvPr>
          <p:cNvSpPr txBox="1"/>
          <p:nvPr/>
        </p:nvSpPr>
        <p:spPr>
          <a:xfrm>
            <a:off x="4252515" y="4376745"/>
            <a:ext cx="4344926" cy="418558"/>
          </a:xfrm>
          <a:prstGeom prst="rect">
            <a:avLst/>
          </a:prstGeom>
          <a:noFill/>
        </p:spPr>
        <p:txBody>
          <a:bodyPr wrap="square" lIns="109710" tIns="54855" rIns="109710" bIns="54855" rtlCol="0">
            <a:spAutoFit/>
          </a:bodyPr>
          <a:lstStyle/>
          <a:p>
            <a:pPr lvl="1"/>
            <a:r>
              <a:rPr lang="fr-FR" sz="2000" dirty="0">
                <a:ea typeface="+mn-lt"/>
                <a:cs typeface="+mn-lt"/>
              </a:rPr>
              <a:t>S</a:t>
            </a:r>
            <a:r>
              <a:rPr lang="el-GR" sz="2000" dirty="0">
                <a:ea typeface="+mn-lt"/>
                <a:cs typeface="+mn-lt"/>
              </a:rPr>
              <a:t>hared responsibility</a:t>
            </a:r>
          </a:p>
        </p:txBody>
      </p:sp>
      <p:grpSp>
        <p:nvGrpSpPr>
          <p:cNvPr id="46" name="กลุ่ม 640">
            <a:extLst>
              <a:ext uri="{FF2B5EF4-FFF2-40B4-BE49-F238E27FC236}">
                <a16:creationId xmlns:a16="http://schemas.microsoft.com/office/drawing/2014/main" id="{A721E66F-8021-4BE6-919C-C2179E817666}"/>
              </a:ext>
            </a:extLst>
          </p:cNvPr>
          <p:cNvGrpSpPr/>
          <p:nvPr/>
        </p:nvGrpSpPr>
        <p:grpSpPr>
          <a:xfrm>
            <a:off x="9083367" y="2513389"/>
            <a:ext cx="442874" cy="305493"/>
            <a:chOff x="8130189" y="10279087"/>
            <a:chExt cx="442874" cy="305493"/>
          </a:xfrm>
        </p:grpSpPr>
        <p:sp>
          <p:nvSpPr>
            <p:cNvPr id="47" name="Freeform 243">
              <a:extLst>
                <a:ext uri="{FF2B5EF4-FFF2-40B4-BE49-F238E27FC236}">
                  <a16:creationId xmlns:a16="http://schemas.microsoft.com/office/drawing/2014/main" id="{E271F47D-C156-4AA1-AF47-36E067DF521E}"/>
                </a:ext>
              </a:extLst>
            </p:cNvPr>
            <p:cNvSpPr>
              <a:spLocks/>
            </p:cNvSpPr>
            <p:nvPr/>
          </p:nvSpPr>
          <p:spPr bwMode="auto">
            <a:xfrm>
              <a:off x="8130189" y="10293548"/>
              <a:ext cx="305493" cy="291032"/>
            </a:xfrm>
            <a:custGeom>
              <a:avLst/>
              <a:gdLst>
                <a:gd name="T0" fmla="*/ 18 w 22"/>
                <a:gd name="T1" fmla="*/ 0 h 21"/>
                <a:gd name="T2" fmla="*/ 5 w 22"/>
                <a:gd name="T3" fmla="*/ 0 h 21"/>
                <a:gd name="T4" fmla="*/ 0 w 22"/>
                <a:gd name="T5" fmla="*/ 5 h 21"/>
                <a:gd name="T6" fmla="*/ 0 w 22"/>
                <a:gd name="T7" fmla="*/ 11 h 21"/>
                <a:gd name="T8" fmla="*/ 5 w 22"/>
                <a:gd name="T9" fmla="*/ 15 h 21"/>
                <a:gd name="T10" fmla="*/ 5 w 22"/>
                <a:gd name="T11" fmla="*/ 15 h 21"/>
                <a:gd name="T12" fmla="*/ 3 w 22"/>
                <a:gd name="T13" fmla="*/ 21 h 21"/>
                <a:gd name="T14" fmla="*/ 11 w 22"/>
                <a:gd name="T15" fmla="*/ 15 h 21"/>
                <a:gd name="T16" fmla="*/ 18 w 22"/>
                <a:gd name="T17" fmla="*/ 15 h 21"/>
                <a:gd name="T18" fmla="*/ 22 w 22"/>
                <a:gd name="T19" fmla="*/ 11 h 21"/>
                <a:gd name="T20" fmla="*/ 22 w 22"/>
                <a:gd name="T21" fmla="*/ 5 h 21"/>
                <a:gd name="T22" fmla="*/ 18 w 2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18" y="0"/>
                  </a:moveTo>
                  <a:cubicBezTo>
                    <a:pt x="5" y="0"/>
                    <a:pt x="5" y="0"/>
                    <a:pt x="5" y="0"/>
                  </a:cubicBezTo>
                  <a:cubicBezTo>
                    <a:pt x="2" y="0"/>
                    <a:pt x="0" y="2"/>
                    <a:pt x="0" y="5"/>
                  </a:cubicBezTo>
                  <a:cubicBezTo>
                    <a:pt x="0" y="11"/>
                    <a:pt x="0" y="11"/>
                    <a:pt x="0" y="11"/>
                  </a:cubicBezTo>
                  <a:cubicBezTo>
                    <a:pt x="0" y="14"/>
                    <a:pt x="2" y="15"/>
                    <a:pt x="5" y="15"/>
                  </a:cubicBezTo>
                  <a:cubicBezTo>
                    <a:pt x="5" y="15"/>
                    <a:pt x="5" y="15"/>
                    <a:pt x="5" y="15"/>
                  </a:cubicBezTo>
                  <a:cubicBezTo>
                    <a:pt x="5" y="17"/>
                    <a:pt x="3" y="21"/>
                    <a:pt x="3" y="21"/>
                  </a:cubicBezTo>
                  <a:cubicBezTo>
                    <a:pt x="3" y="21"/>
                    <a:pt x="9" y="17"/>
                    <a:pt x="11" y="15"/>
                  </a:cubicBezTo>
                  <a:cubicBezTo>
                    <a:pt x="18" y="15"/>
                    <a:pt x="18" y="15"/>
                    <a:pt x="18" y="15"/>
                  </a:cubicBezTo>
                  <a:cubicBezTo>
                    <a:pt x="20" y="15"/>
                    <a:pt x="22" y="14"/>
                    <a:pt x="22" y="11"/>
                  </a:cubicBezTo>
                  <a:cubicBezTo>
                    <a:pt x="22" y="5"/>
                    <a:pt x="22" y="5"/>
                    <a:pt x="22" y="5"/>
                  </a:cubicBezTo>
                  <a:cubicBezTo>
                    <a:pt x="22" y="2"/>
                    <a:pt x="20" y="0"/>
                    <a:pt x="18"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Freeform 244">
              <a:extLst>
                <a:ext uri="{FF2B5EF4-FFF2-40B4-BE49-F238E27FC236}">
                  <a16:creationId xmlns:a16="http://schemas.microsoft.com/office/drawing/2014/main" id="{30365CBC-960E-4232-8F7F-BA30403984B6}"/>
                </a:ext>
              </a:extLst>
            </p:cNvPr>
            <p:cNvSpPr>
              <a:spLocks/>
            </p:cNvSpPr>
            <p:nvPr/>
          </p:nvSpPr>
          <p:spPr bwMode="auto">
            <a:xfrm>
              <a:off x="8352530" y="10279087"/>
              <a:ext cx="220533" cy="236802"/>
            </a:xfrm>
            <a:custGeom>
              <a:avLst/>
              <a:gdLst>
                <a:gd name="T0" fmla="*/ 12 w 16"/>
                <a:gd name="T1" fmla="*/ 0 h 17"/>
                <a:gd name="T2" fmla="*/ 1 w 16"/>
                <a:gd name="T3" fmla="*/ 0 h 17"/>
                <a:gd name="T4" fmla="*/ 0 w 16"/>
                <a:gd name="T5" fmla="*/ 0 h 17"/>
                <a:gd name="T6" fmla="*/ 3 w 16"/>
                <a:gd name="T7" fmla="*/ 0 h 17"/>
                <a:gd name="T8" fmla="*/ 8 w 16"/>
                <a:gd name="T9" fmla="*/ 5 h 17"/>
                <a:gd name="T10" fmla="*/ 8 w 16"/>
                <a:gd name="T11" fmla="*/ 12 h 17"/>
                <a:gd name="T12" fmla="*/ 8 w 16"/>
                <a:gd name="T13" fmla="*/ 13 h 17"/>
                <a:gd name="T14" fmla="*/ 13 w 16"/>
                <a:gd name="T15" fmla="*/ 17 h 17"/>
                <a:gd name="T16" fmla="*/ 11 w 16"/>
                <a:gd name="T17" fmla="*/ 12 h 17"/>
                <a:gd name="T18" fmla="*/ 12 w 16"/>
                <a:gd name="T19" fmla="*/ 12 h 17"/>
                <a:gd name="T20" fmla="*/ 16 w 16"/>
                <a:gd name="T21" fmla="*/ 8 h 17"/>
                <a:gd name="T22" fmla="*/ 16 w 16"/>
                <a:gd name="T23" fmla="*/ 3 h 17"/>
                <a:gd name="T24" fmla="*/ 12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2" y="0"/>
                  </a:moveTo>
                  <a:cubicBezTo>
                    <a:pt x="1" y="0"/>
                    <a:pt x="1" y="0"/>
                    <a:pt x="1" y="0"/>
                  </a:cubicBezTo>
                  <a:cubicBezTo>
                    <a:pt x="1" y="0"/>
                    <a:pt x="0" y="0"/>
                    <a:pt x="0" y="0"/>
                  </a:cubicBezTo>
                  <a:cubicBezTo>
                    <a:pt x="3" y="0"/>
                    <a:pt x="3" y="0"/>
                    <a:pt x="3" y="0"/>
                  </a:cubicBezTo>
                  <a:cubicBezTo>
                    <a:pt x="6" y="0"/>
                    <a:pt x="8" y="2"/>
                    <a:pt x="8" y="5"/>
                  </a:cubicBezTo>
                  <a:cubicBezTo>
                    <a:pt x="8" y="12"/>
                    <a:pt x="8" y="12"/>
                    <a:pt x="8" y="12"/>
                  </a:cubicBezTo>
                  <a:cubicBezTo>
                    <a:pt x="8" y="13"/>
                    <a:pt x="8" y="13"/>
                    <a:pt x="8" y="13"/>
                  </a:cubicBezTo>
                  <a:cubicBezTo>
                    <a:pt x="10" y="14"/>
                    <a:pt x="13" y="17"/>
                    <a:pt x="13" y="17"/>
                  </a:cubicBezTo>
                  <a:cubicBezTo>
                    <a:pt x="13" y="17"/>
                    <a:pt x="12" y="13"/>
                    <a:pt x="11" y="12"/>
                  </a:cubicBezTo>
                  <a:cubicBezTo>
                    <a:pt x="12" y="12"/>
                    <a:pt x="12" y="12"/>
                    <a:pt x="12" y="12"/>
                  </a:cubicBezTo>
                  <a:cubicBezTo>
                    <a:pt x="14" y="12"/>
                    <a:pt x="16" y="10"/>
                    <a:pt x="16" y="8"/>
                  </a:cubicBezTo>
                  <a:cubicBezTo>
                    <a:pt x="16" y="3"/>
                    <a:pt x="16" y="3"/>
                    <a:pt x="16" y="3"/>
                  </a:cubicBezTo>
                  <a:cubicBezTo>
                    <a:pt x="16" y="1"/>
                    <a:pt x="14" y="0"/>
                    <a:pt x="12"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49" name="Group 327">
            <a:extLst>
              <a:ext uri="{FF2B5EF4-FFF2-40B4-BE49-F238E27FC236}">
                <a16:creationId xmlns:a16="http://schemas.microsoft.com/office/drawing/2014/main" id="{F839D5F0-5FF2-4B09-8E9A-CF255BCF4878}"/>
              </a:ext>
            </a:extLst>
          </p:cNvPr>
          <p:cNvGrpSpPr/>
          <p:nvPr/>
        </p:nvGrpSpPr>
        <p:grpSpPr>
          <a:xfrm>
            <a:off x="9090850" y="4530933"/>
            <a:ext cx="376136" cy="378179"/>
            <a:chOff x="4427538" y="2427288"/>
            <a:chExt cx="292101" cy="293688"/>
          </a:xfrm>
          <a:solidFill>
            <a:schemeClr val="bg1"/>
          </a:solidFill>
        </p:grpSpPr>
        <p:sp>
          <p:nvSpPr>
            <p:cNvPr id="50" name="Freeform 58">
              <a:extLst>
                <a:ext uri="{FF2B5EF4-FFF2-40B4-BE49-F238E27FC236}">
                  <a16:creationId xmlns:a16="http://schemas.microsoft.com/office/drawing/2014/main" id="{B238EB40-15A3-46EC-8D49-D2FD06704246}"/>
                </a:ext>
              </a:extLst>
            </p:cNvPr>
            <p:cNvSpPr>
              <a:spLocks noEditPoints="1"/>
            </p:cNvSpPr>
            <p:nvPr/>
          </p:nvSpPr>
          <p:spPr bwMode="auto">
            <a:xfrm>
              <a:off x="4427538" y="2519363"/>
              <a:ext cx="201613" cy="201613"/>
            </a:xfrm>
            <a:custGeom>
              <a:avLst/>
              <a:gdLst/>
              <a:ahLst/>
              <a:cxnLst>
                <a:cxn ang="0">
                  <a:pos x="75" y="32"/>
                </a:cxn>
                <a:cxn ang="0">
                  <a:pos x="64" y="32"/>
                </a:cxn>
                <a:cxn ang="0">
                  <a:pos x="61" y="26"/>
                </a:cxn>
                <a:cxn ang="0">
                  <a:pos x="69" y="19"/>
                </a:cxn>
                <a:cxn ang="0">
                  <a:pos x="69" y="13"/>
                </a:cxn>
                <a:cxn ang="0">
                  <a:pos x="66" y="10"/>
                </a:cxn>
                <a:cxn ang="0">
                  <a:pos x="59" y="10"/>
                </a:cxn>
                <a:cxn ang="0">
                  <a:pos x="52" y="17"/>
                </a:cxn>
                <a:cxn ang="0">
                  <a:pos x="45" y="14"/>
                </a:cxn>
                <a:cxn ang="0">
                  <a:pos x="45" y="5"/>
                </a:cxn>
                <a:cxn ang="0">
                  <a:pos x="41" y="0"/>
                </a:cxn>
                <a:cxn ang="0">
                  <a:pos x="37" y="0"/>
                </a:cxn>
                <a:cxn ang="0">
                  <a:pos x="32" y="5"/>
                </a:cxn>
                <a:cxn ang="0">
                  <a:pos x="32" y="14"/>
                </a:cxn>
                <a:cxn ang="0">
                  <a:pos x="25" y="17"/>
                </a:cxn>
                <a:cxn ang="0">
                  <a:pos x="19" y="11"/>
                </a:cxn>
                <a:cxn ang="0">
                  <a:pos x="12" y="11"/>
                </a:cxn>
                <a:cxn ang="0">
                  <a:pos x="9" y="14"/>
                </a:cxn>
                <a:cxn ang="0">
                  <a:pos x="9" y="21"/>
                </a:cxn>
                <a:cxn ang="0">
                  <a:pos x="16" y="27"/>
                </a:cxn>
                <a:cxn ang="0">
                  <a:pos x="13" y="35"/>
                </a:cxn>
                <a:cxn ang="0">
                  <a:pos x="4" y="35"/>
                </a:cxn>
                <a:cxn ang="0">
                  <a:pos x="0" y="39"/>
                </a:cxn>
                <a:cxn ang="0">
                  <a:pos x="0" y="44"/>
                </a:cxn>
                <a:cxn ang="0">
                  <a:pos x="4" y="48"/>
                </a:cxn>
                <a:cxn ang="0">
                  <a:pos x="13" y="48"/>
                </a:cxn>
                <a:cxn ang="0">
                  <a:pos x="17" y="55"/>
                </a:cxn>
                <a:cxn ang="0">
                  <a:pos x="11" y="61"/>
                </a:cxn>
                <a:cxn ang="0">
                  <a:pos x="11" y="68"/>
                </a:cxn>
                <a:cxn ang="0">
                  <a:pos x="14" y="71"/>
                </a:cxn>
                <a:cxn ang="0">
                  <a:pos x="20" y="71"/>
                </a:cxn>
                <a:cxn ang="0">
                  <a:pos x="27" y="64"/>
                </a:cxn>
                <a:cxn ang="0">
                  <a:pos x="34" y="66"/>
                </a:cxn>
                <a:cxn ang="0">
                  <a:pos x="34" y="76"/>
                </a:cxn>
                <a:cxn ang="0">
                  <a:pos x="39" y="80"/>
                </a:cxn>
                <a:cxn ang="0">
                  <a:pos x="43" y="80"/>
                </a:cxn>
                <a:cxn ang="0">
                  <a:pos x="48" y="76"/>
                </a:cxn>
                <a:cxn ang="0">
                  <a:pos x="48" y="65"/>
                </a:cxn>
                <a:cxn ang="0">
                  <a:pos x="54" y="62"/>
                </a:cxn>
                <a:cxn ang="0">
                  <a:pos x="61" y="69"/>
                </a:cxn>
                <a:cxn ang="0">
                  <a:pos x="67" y="69"/>
                </a:cxn>
                <a:cxn ang="0">
                  <a:pos x="70" y="66"/>
                </a:cxn>
                <a:cxn ang="0">
                  <a:pos x="70" y="60"/>
                </a:cxn>
                <a:cxn ang="0">
                  <a:pos x="63" y="52"/>
                </a:cxn>
                <a:cxn ang="0">
                  <a:pos x="65" y="46"/>
                </a:cxn>
                <a:cxn ang="0">
                  <a:pos x="75" y="46"/>
                </a:cxn>
                <a:cxn ang="0">
                  <a:pos x="80" y="41"/>
                </a:cxn>
                <a:cxn ang="0">
                  <a:pos x="80" y="37"/>
                </a:cxn>
                <a:cxn ang="0">
                  <a:pos x="75" y="32"/>
                </a:cxn>
                <a:cxn ang="0">
                  <a:pos x="39" y="51"/>
                </a:cxn>
                <a:cxn ang="0">
                  <a:pos x="28" y="40"/>
                </a:cxn>
                <a:cxn ang="0">
                  <a:pos x="39" y="29"/>
                </a:cxn>
                <a:cxn ang="0">
                  <a:pos x="50" y="40"/>
                </a:cxn>
                <a:cxn ang="0">
                  <a:pos x="39" y="51"/>
                </a:cxn>
              </a:cxnLst>
              <a:rect l="0" t="0" r="r" b="b"/>
              <a:pathLst>
                <a:path w="80" h="80">
                  <a:moveTo>
                    <a:pt x="75" y="32"/>
                  </a:moveTo>
                  <a:cubicBezTo>
                    <a:pt x="64" y="32"/>
                    <a:pt x="64" y="32"/>
                    <a:pt x="64" y="32"/>
                  </a:cubicBezTo>
                  <a:cubicBezTo>
                    <a:pt x="64" y="30"/>
                    <a:pt x="63" y="28"/>
                    <a:pt x="61" y="26"/>
                  </a:cubicBezTo>
                  <a:cubicBezTo>
                    <a:pt x="69" y="19"/>
                    <a:pt x="69" y="19"/>
                    <a:pt x="69" y="19"/>
                  </a:cubicBezTo>
                  <a:cubicBezTo>
                    <a:pt x="71" y="17"/>
                    <a:pt x="71" y="14"/>
                    <a:pt x="69" y="13"/>
                  </a:cubicBezTo>
                  <a:cubicBezTo>
                    <a:pt x="66" y="10"/>
                    <a:pt x="66" y="10"/>
                    <a:pt x="66" y="10"/>
                  </a:cubicBezTo>
                  <a:cubicBezTo>
                    <a:pt x="64" y="8"/>
                    <a:pt x="61" y="8"/>
                    <a:pt x="59" y="10"/>
                  </a:cubicBezTo>
                  <a:cubicBezTo>
                    <a:pt x="52" y="17"/>
                    <a:pt x="52" y="17"/>
                    <a:pt x="52" y="17"/>
                  </a:cubicBezTo>
                  <a:cubicBezTo>
                    <a:pt x="50" y="16"/>
                    <a:pt x="48" y="15"/>
                    <a:pt x="45" y="14"/>
                  </a:cubicBezTo>
                  <a:cubicBezTo>
                    <a:pt x="45" y="5"/>
                    <a:pt x="45" y="5"/>
                    <a:pt x="45" y="5"/>
                  </a:cubicBezTo>
                  <a:cubicBezTo>
                    <a:pt x="45" y="2"/>
                    <a:pt x="43" y="0"/>
                    <a:pt x="41" y="0"/>
                  </a:cubicBezTo>
                  <a:cubicBezTo>
                    <a:pt x="37" y="0"/>
                    <a:pt x="37" y="0"/>
                    <a:pt x="37" y="0"/>
                  </a:cubicBezTo>
                  <a:cubicBezTo>
                    <a:pt x="34" y="0"/>
                    <a:pt x="32" y="2"/>
                    <a:pt x="32" y="5"/>
                  </a:cubicBezTo>
                  <a:cubicBezTo>
                    <a:pt x="32" y="14"/>
                    <a:pt x="32" y="14"/>
                    <a:pt x="32" y="14"/>
                  </a:cubicBezTo>
                  <a:cubicBezTo>
                    <a:pt x="30" y="15"/>
                    <a:pt x="27" y="16"/>
                    <a:pt x="25" y="17"/>
                  </a:cubicBezTo>
                  <a:cubicBezTo>
                    <a:pt x="19" y="11"/>
                    <a:pt x="19" y="11"/>
                    <a:pt x="19" y="11"/>
                  </a:cubicBezTo>
                  <a:cubicBezTo>
                    <a:pt x="17" y="9"/>
                    <a:pt x="14" y="9"/>
                    <a:pt x="12" y="11"/>
                  </a:cubicBezTo>
                  <a:cubicBezTo>
                    <a:pt x="9" y="14"/>
                    <a:pt x="9" y="14"/>
                    <a:pt x="9" y="14"/>
                  </a:cubicBezTo>
                  <a:cubicBezTo>
                    <a:pt x="8" y="16"/>
                    <a:pt x="8" y="19"/>
                    <a:pt x="9" y="21"/>
                  </a:cubicBezTo>
                  <a:cubicBezTo>
                    <a:pt x="16" y="27"/>
                    <a:pt x="16" y="27"/>
                    <a:pt x="16" y="27"/>
                  </a:cubicBezTo>
                  <a:cubicBezTo>
                    <a:pt x="14" y="29"/>
                    <a:pt x="13" y="32"/>
                    <a:pt x="13" y="35"/>
                  </a:cubicBezTo>
                  <a:cubicBezTo>
                    <a:pt x="4" y="35"/>
                    <a:pt x="4" y="35"/>
                    <a:pt x="4" y="35"/>
                  </a:cubicBezTo>
                  <a:cubicBezTo>
                    <a:pt x="2" y="35"/>
                    <a:pt x="0" y="37"/>
                    <a:pt x="0" y="39"/>
                  </a:cubicBezTo>
                  <a:cubicBezTo>
                    <a:pt x="0" y="44"/>
                    <a:pt x="0" y="44"/>
                    <a:pt x="0" y="44"/>
                  </a:cubicBezTo>
                  <a:cubicBezTo>
                    <a:pt x="0" y="46"/>
                    <a:pt x="2" y="48"/>
                    <a:pt x="4" y="48"/>
                  </a:cubicBezTo>
                  <a:cubicBezTo>
                    <a:pt x="13" y="48"/>
                    <a:pt x="13" y="48"/>
                    <a:pt x="13" y="48"/>
                  </a:cubicBezTo>
                  <a:cubicBezTo>
                    <a:pt x="14" y="51"/>
                    <a:pt x="15" y="53"/>
                    <a:pt x="17" y="55"/>
                  </a:cubicBezTo>
                  <a:cubicBezTo>
                    <a:pt x="11" y="61"/>
                    <a:pt x="11" y="61"/>
                    <a:pt x="11" y="61"/>
                  </a:cubicBezTo>
                  <a:cubicBezTo>
                    <a:pt x="9" y="63"/>
                    <a:pt x="9" y="66"/>
                    <a:pt x="11" y="68"/>
                  </a:cubicBezTo>
                  <a:cubicBezTo>
                    <a:pt x="14" y="71"/>
                    <a:pt x="14" y="71"/>
                    <a:pt x="14" y="71"/>
                  </a:cubicBezTo>
                  <a:cubicBezTo>
                    <a:pt x="16" y="72"/>
                    <a:pt x="19" y="72"/>
                    <a:pt x="20" y="71"/>
                  </a:cubicBezTo>
                  <a:cubicBezTo>
                    <a:pt x="27" y="64"/>
                    <a:pt x="27" y="64"/>
                    <a:pt x="27" y="64"/>
                  </a:cubicBezTo>
                  <a:cubicBezTo>
                    <a:pt x="29" y="65"/>
                    <a:pt x="32" y="66"/>
                    <a:pt x="34" y="66"/>
                  </a:cubicBezTo>
                  <a:cubicBezTo>
                    <a:pt x="34" y="76"/>
                    <a:pt x="34" y="76"/>
                    <a:pt x="34" y="76"/>
                  </a:cubicBezTo>
                  <a:cubicBezTo>
                    <a:pt x="34" y="78"/>
                    <a:pt x="36" y="80"/>
                    <a:pt x="39" y="80"/>
                  </a:cubicBezTo>
                  <a:cubicBezTo>
                    <a:pt x="43" y="80"/>
                    <a:pt x="43" y="80"/>
                    <a:pt x="43" y="80"/>
                  </a:cubicBezTo>
                  <a:cubicBezTo>
                    <a:pt x="46" y="80"/>
                    <a:pt x="48" y="78"/>
                    <a:pt x="48" y="76"/>
                  </a:cubicBezTo>
                  <a:cubicBezTo>
                    <a:pt x="48" y="65"/>
                    <a:pt x="48" y="65"/>
                    <a:pt x="48" y="65"/>
                  </a:cubicBezTo>
                  <a:cubicBezTo>
                    <a:pt x="50" y="64"/>
                    <a:pt x="52" y="63"/>
                    <a:pt x="54" y="62"/>
                  </a:cubicBezTo>
                  <a:cubicBezTo>
                    <a:pt x="61" y="69"/>
                    <a:pt x="61" y="69"/>
                    <a:pt x="61" y="69"/>
                  </a:cubicBezTo>
                  <a:cubicBezTo>
                    <a:pt x="63" y="71"/>
                    <a:pt x="66" y="71"/>
                    <a:pt x="67" y="69"/>
                  </a:cubicBezTo>
                  <a:cubicBezTo>
                    <a:pt x="70" y="66"/>
                    <a:pt x="70" y="66"/>
                    <a:pt x="70" y="66"/>
                  </a:cubicBezTo>
                  <a:cubicBezTo>
                    <a:pt x="72" y="64"/>
                    <a:pt x="72" y="62"/>
                    <a:pt x="70" y="60"/>
                  </a:cubicBezTo>
                  <a:cubicBezTo>
                    <a:pt x="63" y="52"/>
                    <a:pt x="63" y="52"/>
                    <a:pt x="63" y="52"/>
                  </a:cubicBezTo>
                  <a:cubicBezTo>
                    <a:pt x="64" y="50"/>
                    <a:pt x="64" y="48"/>
                    <a:pt x="65" y="46"/>
                  </a:cubicBezTo>
                  <a:cubicBezTo>
                    <a:pt x="75" y="46"/>
                    <a:pt x="75" y="46"/>
                    <a:pt x="75" y="46"/>
                  </a:cubicBezTo>
                  <a:cubicBezTo>
                    <a:pt x="78" y="46"/>
                    <a:pt x="80" y="44"/>
                    <a:pt x="80" y="41"/>
                  </a:cubicBezTo>
                  <a:cubicBezTo>
                    <a:pt x="80" y="37"/>
                    <a:pt x="80" y="37"/>
                    <a:pt x="80" y="37"/>
                  </a:cubicBezTo>
                  <a:cubicBezTo>
                    <a:pt x="80" y="34"/>
                    <a:pt x="78" y="32"/>
                    <a:pt x="75" y="32"/>
                  </a:cubicBezTo>
                  <a:close/>
                  <a:moveTo>
                    <a:pt x="39" y="51"/>
                  </a:moveTo>
                  <a:cubicBezTo>
                    <a:pt x="33" y="51"/>
                    <a:pt x="28" y="46"/>
                    <a:pt x="28" y="40"/>
                  </a:cubicBezTo>
                  <a:cubicBezTo>
                    <a:pt x="28" y="34"/>
                    <a:pt x="33" y="29"/>
                    <a:pt x="39" y="29"/>
                  </a:cubicBezTo>
                  <a:cubicBezTo>
                    <a:pt x="45" y="29"/>
                    <a:pt x="50" y="34"/>
                    <a:pt x="50" y="40"/>
                  </a:cubicBezTo>
                  <a:cubicBezTo>
                    <a:pt x="50" y="46"/>
                    <a:pt x="45" y="51"/>
                    <a:pt x="39" y="51"/>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51" name="Freeform 59">
              <a:extLst>
                <a:ext uri="{FF2B5EF4-FFF2-40B4-BE49-F238E27FC236}">
                  <a16:creationId xmlns:a16="http://schemas.microsoft.com/office/drawing/2014/main" id="{46F35B89-3E40-4028-9301-C48392B750E4}"/>
                </a:ext>
              </a:extLst>
            </p:cNvPr>
            <p:cNvSpPr>
              <a:spLocks noEditPoints="1"/>
            </p:cNvSpPr>
            <p:nvPr/>
          </p:nvSpPr>
          <p:spPr bwMode="auto">
            <a:xfrm>
              <a:off x="4591051" y="2427288"/>
              <a:ext cx="128588" cy="128588"/>
            </a:xfrm>
            <a:custGeom>
              <a:avLst/>
              <a:gdLst/>
              <a:ahLst/>
              <a:cxnLst>
                <a:cxn ang="0">
                  <a:pos x="48" y="20"/>
                </a:cxn>
                <a:cxn ang="0">
                  <a:pos x="41" y="20"/>
                </a:cxn>
                <a:cxn ang="0">
                  <a:pos x="39" y="17"/>
                </a:cxn>
                <a:cxn ang="0">
                  <a:pos x="44" y="12"/>
                </a:cxn>
                <a:cxn ang="0">
                  <a:pos x="44" y="8"/>
                </a:cxn>
                <a:cxn ang="0">
                  <a:pos x="42" y="6"/>
                </a:cxn>
                <a:cxn ang="0">
                  <a:pos x="38" y="6"/>
                </a:cxn>
                <a:cxn ang="0">
                  <a:pos x="33" y="11"/>
                </a:cxn>
                <a:cxn ang="0">
                  <a:pos x="29" y="9"/>
                </a:cxn>
                <a:cxn ang="0">
                  <a:pos x="29" y="3"/>
                </a:cxn>
                <a:cxn ang="0">
                  <a:pos x="26" y="0"/>
                </a:cxn>
                <a:cxn ang="0">
                  <a:pos x="24" y="0"/>
                </a:cxn>
                <a:cxn ang="0">
                  <a:pos x="21" y="3"/>
                </a:cxn>
                <a:cxn ang="0">
                  <a:pos x="21" y="9"/>
                </a:cxn>
                <a:cxn ang="0">
                  <a:pos x="16" y="11"/>
                </a:cxn>
                <a:cxn ang="0">
                  <a:pos x="12" y="7"/>
                </a:cxn>
                <a:cxn ang="0">
                  <a:pos x="8" y="7"/>
                </a:cxn>
                <a:cxn ang="0">
                  <a:pos x="6" y="9"/>
                </a:cxn>
                <a:cxn ang="0">
                  <a:pos x="6" y="13"/>
                </a:cxn>
                <a:cxn ang="0">
                  <a:pos x="10" y="17"/>
                </a:cxn>
                <a:cxn ang="0">
                  <a:pos x="8" y="22"/>
                </a:cxn>
                <a:cxn ang="0">
                  <a:pos x="3" y="22"/>
                </a:cxn>
                <a:cxn ang="0">
                  <a:pos x="0" y="25"/>
                </a:cxn>
                <a:cxn ang="0">
                  <a:pos x="0" y="27"/>
                </a:cxn>
                <a:cxn ang="0">
                  <a:pos x="3" y="30"/>
                </a:cxn>
                <a:cxn ang="0">
                  <a:pos x="9" y="30"/>
                </a:cxn>
                <a:cxn ang="0">
                  <a:pos x="11" y="35"/>
                </a:cxn>
                <a:cxn ang="0">
                  <a:pos x="7" y="39"/>
                </a:cxn>
                <a:cxn ang="0">
                  <a:pos x="7" y="43"/>
                </a:cxn>
                <a:cxn ang="0">
                  <a:pos x="9" y="45"/>
                </a:cxn>
                <a:cxn ang="0">
                  <a:pos x="13" y="45"/>
                </a:cxn>
                <a:cxn ang="0">
                  <a:pos x="17" y="41"/>
                </a:cxn>
                <a:cxn ang="0">
                  <a:pos x="22" y="42"/>
                </a:cxn>
                <a:cxn ang="0">
                  <a:pos x="22" y="48"/>
                </a:cxn>
                <a:cxn ang="0">
                  <a:pos x="25" y="51"/>
                </a:cxn>
                <a:cxn ang="0">
                  <a:pos x="28" y="51"/>
                </a:cxn>
                <a:cxn ang="0">
                  <a:pos x="31" y="48"/>
                </a:cxn>
                <a:cxn ang="0">
                  <a:pos x="31" y="41"/>
                </a:cxn>
                <a:cxn ang="0">
                  <a:pos x="35" y="39"/>
                </a:cxn>
                <a:cxn ang="0">
                  <a:pos x="39" y="44"/>
                </a:cxn>
                <a:cxn ang="0">
                  <a:pos x="43" y="44"/>
                </a:cxn>
                <a:cxn ang="0">
                  <a:pos x="45" y="42"/>
                </a:cxn>
                <a:cxn ang="0">
                  <a:pos x="45" y="38"/>
                </a:cxn>
                <a:cxn ang="0">
                  <a:pos x="40" y="33"/>
                </a:cxn>
                <a:cxn ang="0">
                  <a:pos x="42" y="29"/>
                </a:cxn>
                <a:cxn ang="0">
                  <a:pos x="48" y="29"/>
                </a:cxn>
                <a:cxn ang="0">
                  <a:pos x="51" y="26"/>
                </a:cxn>
                <a:cxn ang="0">
                  <a:pos x="51" y="23"/>
                </a:cxn>
                <a:cxn ang="0">
                  <a:pos x="48" y="20"/>
                </a:cxn>
                <a:cxn ang="0">
                  <a:pos x="25" y="32"/>
                </a:cxn>
                <a:cxn ang="0">
                  <a:pos x="18" y="25"/>
                </a:cxn>
                <a:cxn ang="0">
                  <a:pos x="25" y="18"/>
                </a:cxn>
                <a:cxn ang="0">
                  <a:pos x="32" y="25"/>
                </a:cxn>
                <a:cxn ang="0">
                  <a:pos x="25" y="32"/>
                </a:cxn>
              </a:cxnLst>
              <a:rect l="0" t="0" r="r" b="b"/>
              <a:pathLst>
                <a:path w="51" h="51">
                  <a:moveTo>
                    <a:pt x="48" y="20"/>
                  </a:moveTo>
                  <a:cubicBezTo>
                    <a:pt x="41" y="20"/>
                    <a:pt x="41" y="20"/>
                    <a:pt x="41" y="20"/>
                  </a:cubicBezTo>
                  <a:cubicBezTo>
                    <a:pt x="41" y="19"/>
                    <a:pt x="40" y="18"/>
                    <a:pt x="39" y="17"/>
                  </a:cubicBezTo>
                  <a:cubicBezTo>
                    <a:pt x="44" y="12"/>
                    <a:pt x="44" y="12"/>
                    <a:pt x="44" y="12"/>
                  </a:cubicBezTo>
                  <a:cubicBezTo>
                    <a:pt x="45" y="11"/>
                    <a:pt x="45" y="9"/>
                    <a:pt x="44" y="8"/>
                  </a:cubicBezTo>
                  <a:cubicBezTo>
                    <a:pt x="42" y="6"/>
                    <a:pt x="42" y="6"/>
                    <a:pt x="42" y="6"/>
                  </a:cubicBezTo>
                  <a:cubicBezTo>
                    <a:pt x="41" y="5"/>
                    <a:pt x="39" y="5"/>
                    <a:pt x="38" y="6"/>
                  </a:cubicBezTo>
                  <a:cubicBezTo>
                    <a:pt x="33" y="11"/>
                    <a:pt x="33" y="11"/>
                    <a:pt x="33" y="11"/>
                  </a:cubicBezTo>
                  <a:cubicBezTo>
                    <a:pt x="32" y="10"/>
                    <a:pt x="31" y="9"/>
                    <a:pt x="29" y="9"/>
                  </a:cubicBezTo>
                  <a:cubicBezTo>
                    <a:pt x="29" y="3"/>
                    <a:pt x="29" y="3"/>
                    <a:pt x="29" y="3"/>
                  </a:cubicBezTo>
                  <a:cubicBezTo>
                    <a:pt x="29" y="1"/>
                    <a:pt x="28" y="0"/>
                    <a:pt x="26" y="0"/>
                  </a:cubicBezTo>
                  <a:cubicBezTo>
                    <a:pt x="24" y="0"/>
                    <a:pt x="24" y="0"/>
                    <a:pt x="24" y="0"/>
                  </a:cubicBezTo>
                  <a:cubicBezTo>
                    <a:pt x="22" y="0"/>
                    <a:pt x="21" y="1"/>
                    <a:pt x="21" y="3"/>
                  </a:cubicBezTo>
                  <a:cubicBezTo>
                    <a:pt x="21" y="9"/>
                    <a:pt x="21" y="9"/>
                    <a:pt x="21" y="9"/>
                  </a:cubicBezTo>
                  <a:cubicBezTo>
                    <a:pt x="19" y="9"/>
                    <a:pt x="18" y="10"/>
                    <a:pt x="16" y="11"/>
                  </a:cubicBezTo>
                  <a:cubicBezTo>
                    <a:pt x="12" y="7"/>
                    <a:pt x="12" y="7"/>
                    <a:pt x="12" y="7"/>
                  </a:cubicBezTo>
                  <a:cubicBezTo>
                    <a:pt x="11" y="6"/>
                    <a:pt x="9" y="6"/>
                    <a:pt x="8" y="7"/>
                  </a:cubicBezTo>
                  <a:cubicBezTo>
                    <a:pt x="6" y="9"/>
                    <a:pt x="6" y="9"/>
                    <a:pt x="6" y="9"/>
                  </a:cubicBezTo>
                  <a:cubicBezTo>
                    <a:pt x="5" y="10"/>
                    <a:pt x="5" y="12"/>
                    <a:pt x="6" y="13"/>
                  </a:cubicBezTo>
                  <a:cubicBezTo>
                    <a:pt x="10" y="17"/>
                    <a:pt x="10" y="17"/>
                    <a:pt x="10" y="17"/>
                  </a:cubicBezTo>
                  <a:cubicBezTo>
                    <a:pt x="9" y="18"/>
                    <a:pt x="9" y="20"/>
                    <a:pt x="8" y="22"/>
                  </a:cubicBezTo>
                  <a:cubicBezTo>
                    <a:pt x="3" y="22"/>
                    <a:pt x="3" y="22"/>
                    <a:pt x="3" y="22"/>
                  </a:cubicBezTo>
                  <a:cubicBezTo>
                    <a:pt x="2" y="22"/>
                    <a:pt x="0" y="23"/>
                    <a:pt x="0" y="25"/>
                  </a:cubicBezTo>
                  <a:cubicBezTo>
                    <a:pt x="0" y="27"/>
                    <a:pt x="0" y="27"/>
                    <a:pt x="0" y="27"/>
                  </a:cubicBezTo>
                  <a:cubicBezTo>
                    <a:pt x="0" y="29"/>
                    <a:pt x="2" y="30"/>
                    <a:pt x="3" y="30"/>
                  </a:cubicBezTo>
                  <a:cubicBezTo>
                    <a:pt x="9" y="30"/>
                    <a:pt x="9" y="30"/>
                    <a:pt x="9" y="30"/>
                  </a:cubicBezTo>
                  <a:cubicBezTo>
                    <a:pt x="9" y="32"/>
                    <a:pt x="10" y="34"/>
                    <a:pt x="11" y="35"/>
                  </a:cubicBezTo>
                  <a:cubicBezTo>
                    <a:pt x="7" y="39"/>
                    <a:pt x="7" y="39"/>
                    <a:pt x="7" y="39"/>
                  </a:cubicBezTo>
                  <a:cubicBezTo>
                    <a:pt x="6" y="40"/>
                    <a:pt x="6" y="42"/>
                    <a:pt x="7" y="43"/>
                  </a:cubicBezTo>
                  <a:cubicBezTo>
                    <a:pt x="9" y="45"/>
                    <a:pt x="9" y="45"/>
                    <a:pt x="9" y="45"/>
                  </a:cubicBezTo>
                  <a:cubicBezTo>
                    <a:pt x="10" y="46"/>
                    <a:pt x="12" y="46"/>
                    <a:pt x="13" y="45"/>
                  </a:cubicBezTo>
                  <a:cubicBezTo>
                    <a:pt x="17" y="41"/>
                    <a:pt x="17" y="41"/>
                    <a:pt x="17" y="41"/>
                  </a:cubicBezTo>
                  <a:cubicBezTo>
                    <a:pt x="19" y="41"/>
                    <a:pt x="20" y="42"/>
                    <a:pt x="22" y="42"/>
                  </a:cubicBezTo>
                  <a:cubicBezTo>
                    <a:pt x="22" y="48"/>
                    <a:pt x="22" y="48"/>
                    <a:pt x="22" y="48"/>
                  </a:cubicBezTo>
                  <a:cubicBezTo>
                    <a:pt x="22" y="49"/>
                    <a:pt x="23" y="51"/>
                    <a:pt x="25" y="51"/>
                  </a:cubicBezTo>
                  <a:cubicBezTo>
                    <a:pt x="28" y="51"/>
                    <a:pt x="28" y="51"/>
                    <a:pt x="28" y="51"/>
                  </a:cubicBezTo>
                  <a:cubicBezTo>
                    <a:pt x="29" y="51"/>
                    <a:pt x="31" y="49"/>
                    <a:pt x="31" y="48"/>
                  </a:cubicBezTo>
                  <a:cubicBezTo>
                    <a:pt x="31" y="41"/>
                    <a:pt x="31" y="41"/>
                    <a:pt x="31" y="41"/>
                  </a:cubicBezTo>
                  <a:cubicBezTo>
                    <a:pt x="32" y="41"/>
                    <a:pt x="33" y="40"/>
                    <a:pt x="35" y="39"/>
                  </a:cubicBezTo>
                  <a:cubicBezTo>
                    <a:pt x="39" y="44"/>
                    <a:pt x="39" y="44"/>
                    <a:pt x="39" y="44"/>
                  </a:cubicBezTo>
                  <a:cubicBezTo>
                    <a:pt x="40" y="45"/>
                    <a:pt x="42" y="45"/>
                    <a:pt x="43" y="44"/>
                  </a:cubicBezTo>
                  <a:cubicBezTo>
                    <a:pt x="45" y="42"/>
                    <a:pt x="45" y="42"/>
                    <a:pt x="45" y="42"/>
                  </a:cubicBezTo>
                  <a:cubicBezTo>
                    <a:pt x="46" y="41"/>
                    <a:pt x="46" y="39"/>
                    <a:pt x="45" y="38"/>
                  </a:cubicBezTo>
                  <a:cubicBezTo>
                    <a:pt x="40" y="33"/>
                    <a:pt x="40" y="33"/>
                    <a:pt x="40" y="33"/>
                  </a:cubicBezTo>
                  <a:cubicBezTo>
                    <a:pt x="41" y="32"/>
                    <a:pt x="41" y="30"/>
                    <a:pt x="42" y="29"/>
                  </a:cubicBezTo>
                  <a:cubicBezTo>
                    <a:pt x="48" y="29"/>
                    <a:pt x="48" y="29"/>
                    <a:pt x="48" y="29"/>
                  </a:cubicBezTo>
                  <a:cubicBezTo>
                    <a:pt x="50" y="29"/>
                    <a:pt x="51" y="28"/>
                    <a:pt x="51" y="26"/>
                  </a:cubicBezTo>
                  <a:cubicBezTo>
                    <a:pt x="51" y="23"/>
                    <a:pt x="51" y="23"/>
                    <a:pt x="51" y="23"/>
                  </a:cubicBezTo>
                  <a:cubicBezTo>
                    <a:pt x="51" y="22"/>
                    <a:pt x="50" y="20"/>
                    <a:pt x="48" y="20"/>
                  </a:cubicBezTo>
                  <a:close/>
                  <a:moveTo>
                    <a:pt x="25" y="32"/>
                  </a:moveTo>
                  <a:cubicBezTo>
                    <a:pt x="21" y="32"/>
                    <a:pt x="18" y="29"/>
                    <a:pt x="18" y="25"/>
                  </a:cubicBezTo>
                  <a:cubicBezTo>
                    <a:pt x="18" y="21"/>
                    <a:pt x="21" y="18"/>
                    <a:pt x="25" y="18"/>
                  </a:cubicBezTo>
                  <a:cubicBezTo>
                    <a:pt x="29" y="18"/>
                    <a:pt x="32" y="21"/>
                    <a:pt x="32" y="25"/>
                  </a:cubicBezTo>
                  <a:cubicBezTo>
                    <a:pt x="32" y="29"/>
                    <a:pt x="29" y="32"/>
                    <a:pt x="25" y="32"/>
                  </a:cubicBezTo>
                  <a:close/>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grpSp>
        <p:nvGrpSpPr>
          <p:cNvPr id="52" name="กลุ่ม 650">
            <a:extLst>
              <a:ext uri="{FF2B5EF4-FFF2-40B4-BE49-F238E27FC236}">
                <a16:creationId xmlns:a16="http://schemas.microsoft.com/office/drawing/2014/main" id="{03ACE2E4-5A9A-47D6-940A-83C5301263B3}"/>
              </a:ext>
            </a:extLst>
          </p:cNvPr>
          <p:cNvGrpSpPr/>
          <p:nvPr/>
        </p:nvGrpSpPr>
        <p:grpSpPr>
          <a:xfrm>
            <a:off x="9032734" y="3469019"/>
            <a:ext cx="513371" cy="347068"/>
            <a:chOff x="15004668" y="11193756"/>
            <a:chExt cx="513371" cy="347068"/>
          </a:xfrm>
        </p:grpSpPr>
        <p:sp>
          <p:nvSpPr>
            <p:cNvPr id="53" name="Freeform 26">
              <a:extLst>
                <a:ext uri="{FF2B5EF4-FFF2-40B4-BE49-F238E27FC236}">
                  <a16:creationId xmlns:a16="http://schemas.microsoft.com/office/drawing/2014/main" id="{2D9DBF51-537C-4CCC-9465-CC9DF07DD3C9}"/>
                </a:ext>
              </a:extLst>
            </p:cNvPr>
            <p:cNvSpPr>
              <a:spLocks/>
            </p:cNvSpPr>
            <p:nvPr/>
          </p:nvSpPr>
          <p:spPr bwMode="auto">
            <a:xfrm>
              <a:off x="15046243" y="11264253"/>
              <a:ext cx="153650" cy="193419"/>
            </a:xfrm>
            <a:custGeom>
              <a:avLst/>
              <a:gdLst>
                <a:gd name="T0" fmla="*/ 6 w 11"/>
                <a:gd name="T1" fmla="*/ 14 h 14"/>
                <a:gd name="T2" fmla="*/ 7 w 11"/>
                <a:gd name="T3" fmla="*/ 14 h 14"/>
                <a:gd name="T4" fmla="*/ 10 w 11"/>
                <a:gd name="T5" fmla="*/ 12 h 14"/>
                <a:gd name="T6" fmla="*/ 11 w 11"/>
                <a:gd name="T7" fmla="*/ 11 h 14"/>
                <a:gd name="T8" fmla="*/ 7 w 11"/>
                <a:gd name="T9" fmla="*/ 3 h 14"/>
                <a:gd name="T10" fmla="*/ 8 w 11"/>
                <a:gd name="T11" fmla="*/ 0 h 14"/>
                <a:gd name="T12" fmla="*/ 6 w 11"/>
                <a:gd name="T13" fmla="*/ 0 h 14"/>
                <a:gd name="T14" fmla="*/ 0 w 11"/>
                <a:gd name="T15" fmla="*/ 7 h 14"/>
                <a:gd name="T16" fmla="*/ 6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6" y="14"/>
                  </a:moveTo>
                  <a:cubicBezTo>
                    <a:pt x="6" y="14"/>
                    <a:pt x="6" y="14"/>
                    <a:pt x="7" y="14"/>
                  </a:cubicBezTo>
                  <a:cubicBezTo>
                    <a:pt x="8" y="13"/>
                    <a:pt x="9" y="12"/>
                    <a:pt x="10" y="12"/>
                  </a:cubicBezTo>
                  <a:cubicBezTo>
                    <a:pt x="10" y="12"/>
                    <a:pt x="11" y="11"/>
                    <a:pt x="11" y="11"/>
                  </a:cubicBezTo>
                  <a:cubicBezTo>
                    <a:pt x="9" y="9"/>
                    <a:pt x="7" y="6"/>
                    <a:pt x="7" y="3"/>
                  </a:cubicBezTo>
                  <a:cubicBezTo>
                    <a:pt x="7" y="2"/>
                    <a:pt x="7" y="1"/>
                    <a:pt x="8" y="0"/>
                  </a:cubicBezTo>
                  <a:cubicBezTo>
                    <a:pt x="7" y="0"/>
                    <a:pt x="7" y="0"/>
                    <a:pt x="6" y="0"/>
                  </a:cubicBezTo>
                  <a:cubicBezTo>
                    <a:pt x="3" y="0"/>
                    <a:pt x="0" y="3"/>
                    <a:pt x="0" y="7"/>
                  </a:cubicBezTo>
                  <a:cubicBezTo>
                    <a:pt x="0" y="10"/>
                    <a:pt x="3" y="14"/>
                    <a:pt x="6" y="1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Freeform 27">
              <a:extLst>
                <a:ext uri="{FF2B5EF4-FFF2-40B4-BE49-F238E27FC236}">
                  <a16:creationId xmlns:a16="http://schemas.microsoft.com/office/drawing/2014/main" id="{2D6BEBE6-8EE4-4461-80D1-72124919B1BF}"/>
                </a:ext>
              </a:extLst>
            </p:cNvPr>
            <p:cNvSpPr>
              <a:spLocks/>
            </p:cNvSpPr>
            <p:nvPr/>
          </p:nvSpPr>
          <p:spPr bwMode="auto">
            <a:xfrm>
              <a:off x="15004668" y="11457672"/>
              <a:ext cx="124728" cy="83152"/>
            </a:xfrm>
            <a:custGeom>
              <a:avLst/>
              <a:gdLst>
                <a:gd name="T0" fmla="*/ 7 w 9"/>
                <a:gd name="T1" fmla="*/ 0 h 6"/>
                <a:gd name="T2" fmla="*/ 7 w 9"/>
                <a:gd name="T3" fmla="*/ 0 h 6"/>
                <a:gd name="T4" fmla="*/ 0 w 9"/>
                <a:gd name="T5" fmla="*/ 6 h 6"/>
                <a:gd name="T6" fmla="*/ 7 w 9"/>
                <a:gd name="T7" fmla="*/ 6 h 6"/>
                <a:gd name="T8" fmla="*/ 9 w 9"/>
                <a:gd name="T9" fmla="*/ 0 h 6"/>
                <a:gd name="T10" fmla="*/ 7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7" y="0"/>
                  </a:moveTo>
                  <a:cubicBezTo>
                    <a:pt x="7" y="0"/>
                    <a:pt x="7" y="0"/>
                    <a:pt x="7" y="0"/>
                  </a:cubicBezTo>
                  <a:cubicBezTo>
                    <a:pt x="3" y="0"/>
                    <a:pt x="0" y="3"/>
                    <a:pt x="0" y="6"/>
                  </a:cubicBezTo>
                  <a:cubicBezTo>
                    <a:pt x="7" y="6"/>
                    <a:pt x="7" y="6"/>
                    <a:pt x="7" y="6"/>
                  </a:cubicBezTo>
                  <a:cubicBezTo>
                    <a:pt x="7" y="4"/>
                    <a:pt x="8" y="2"/>
                    <a:pt x="9" y="0"/>
                  </a:cubicBezTo>
                  <a:cubicBezTo>
                    <a:pt x="8" y="0"/>
                    <a:pt x="7" y="0"/>
                    <a:pt x="7"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28">
              <a:extLst>
                <a:ext uri="{FF2B5EF4-FFF2-40B4-BE49-F238E27FC236}">
                  <a16:creationId xmlns:a16="http://schemas.microsoft.com/office/drawing/2014/main" id="{72733A88-99CB-416A-979B-53969982279C}"/>
                </a:ext>
              </a:extLst>
            </p:cNvPr>
            <p:cNvSpPr>
              <a:spLocks/>
            </p:cNvSpPr>
            <p:nvPr/>
          </p:nvSpPr>
          <p:spPr bwMode="auto">
            <a:xfrm>
              <a:off x="15324621" y="11264253"/>
              <a:ext cx="151842" cy="193419"/>
            </a:xfrm>
            <a:custGeom>
              <a:avLst/>
              <a:gdLst>
                <a:gd name="T0" fmla="*/ 0 w 11"/>
                <a:gd name="T1" fmla="*/ 11 h 14"/>
                <a:gd name="T2" fmla="*/ 1 w 11"/>
                <a:gd name="T3" fmla="*/ 12 h 14"/>
                <a:gd name="T4" fmla="*/ 5 w 11"/>
                <a:gd name="T5" fmla="*/ 14 h 14"/>
                <a:gd name="T6" fmla="*/ 5 w 11"/>
                <a:gd name="T7" fmla="*/ 14 h 14"/>
                <a:gd name="T8" fmla="*/ 11 w 11"/>
                <a:gd name="T9" fmla="*/ 7 h 14"/>
                <a:gd name="T10" fmla="*/ 5 w 11"/>
                <a:gd name="T11" fmla="*/ 0 h 14"/>
                <a:gd name="T12" fmla="*/ 3 w 11"/>
                <a:gd name="T13" fmla="*/ 0 h 14"/>
                <a:gd name="T14" fmla="*/ 4 w 11"/>
                <a:gd name="T15" fmla="*/ 3 h 14"/>
                <a:gd name="T16" fmla="*/ 0 w 11"/>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1"/>
                  </a:moveTo>
                  <a:cubicBezTo>
                    <a:pt x="0" y="12"/>
                    <a:pt x="1" y="12"/>
                    <a:pt x="1" y="12"/>
                  </a:cubicBezTo>
                  <a:cubicBezTo>
                    <a:pt x="2" y="12"/>
                    <a:pt x="3" y="13"/>
                    <a:pt x="5" y="14"/>
                  </a:cubicBezTo>
                  <a:cubicBezTo>
                    <a:pt x="5" y="14"/>
                    <a:pt x="5" y="14"/>
                    <a:pt x="5" y="14"/>
                  </a:cubicBezTo>
                  <a:cubicBezTo>
                    <a:pt x="8" y="14"/>
                    <a:pt x="11" y="10"/>
                    <a:pt x="11" y="7"/>
                  </a:cubicBezTo>
                  <a:cubicBezTo>
                    <a:pt x="11" y="3"/>
                    <a:pt x="8" y="0"/>
                    <a:pt x="5" y="0"/>
                  </a:cubicBezTo>
                  <a:cubicBezTo>
                    <a:pt x="4" y="0"/>
                    <a:pt x="4" y="0"/>
                    <a:pt x="3" y="0"/>
                  </a:cubicBezTo>
                  <a:cubicBezTo>
                    <a:pt x="4" y="1"/>
                    <a:pt x="4" y="2"/>
                    <a:pt x="4" y="3"/>
                  </a:cubicBezTo>
                  <a:cubicBezTo>
                    <a:pt x="4" y="7"/>
                    <a:pt x="2" y="9"/>
                    <a:pt x="0" y="1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29">
              <a:extLst>
                <a:ext uri="{FF2B5EF4-FFF2-40B4-BE49-F238E27FC236}">
                  <a16:creationId xmlns:a16="http://schemas.microsoft.com/office/drawing/2014/main" id="{1573E0BB-C3C1-407B-B559-FBDBC968F336}"/>
                </a:ext>
              </a:extLst>
            </p:cNvPr>
            <p:cNvSpPr>
              <a:spLocks/>
            </p:cNvSpPr>
            <p:nvPr/>
          </p:nvSpPr>
          <p:spPr bwMode="auto">
            <a:xfrm>
              <a:off x="15116742" y="11430557"/>
              <a:ext cx="291032" cy="110267"/>
            </a:xfrm>
            <a:custGeom>
              <a:avLst/>
              <a:gdLst>
                <a:gd name="T0" fmla="*/ 14 w 21"/>
                <a:gd name="T1" fmla="*/ 0 h 8"/>
                <a:gd name="T2" fmla="*/ 14 w 21"/>
                <a:gd name="T3" fmla="*/ 0 h 8"/>
                <a:gd name="T4" fmla="*/ 11 w 21"/>
                <a:gd name="T5" fmla="*/ 1 h 8"/>
                <a:gd name="T6" fmla="*/ 7 w 21"/>
                <a:gd name="T7" fmla="*/ 0 h 8"/>
                <a:gd name="T8" fmla="*/ 7 w 21"/>
                <a:gd name="T9" fmla="*/ 0 h 8"/>
                <a:gd name="T10" fmla="*/ 0 w 21"/>
                <a:gd name="T11" fmla="*/ 8 h 8"/>
                <a:gd name="T12" fmla="*/ 21 w 21"/>
                <a:gd name="T13" fmla="*/ 8 h 8"/>
                <a:gd name="T14" fmla="*/ 14 w 2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14" y="0"/>
                  </a:moveTo>
                  <a:cubicBezTo>
                    <a:pt x="14" y="0"/>
                    <a:pt x="14" y="0"/>
                    <a:pt x="14" y="0"/>
                  </a:cubicBezTo>
                  <a:cubicBezTo>
                    <a:pt x="13" y="1"/>
                    <a:pt x="12" y="1"/>
                    <a:pt x="11" y="1"/>
                  </a:cubicBezTo>
                  <a:cubicBezTo>
                    <a:pt x="9" y="1"/>
                    <a:pt x="8" y="1"/>
                    <a:pt x="7" y="0"/>
                  </a:cubicBezTo>
                  <a:cubicBezTo>
                    <a:pt x="7" y="0"/>
                    <a:pt x="7" y="0"/>
                    <a:pt x="7" y="0"/>
                  </a:cubicBezTo>
                  <a:cubicBezTo>
                    <a:pt x="3" y="1"/>
                    <a:pt x="0" y="4"/>
                    <a:pt x="0" y="8"/>
                  </a:cubicBezTo>
                  <a:cubicBezTo>
                    <a:pt x="21" y="8"/>
                    <a:pt x="21" y="8"/>
                    <a:pt x="21" y="8"/>
                  </a:cubicBezTo>
                  <a:cubicBezTo>
                    <a:pt x="21" y="4"/>
                    <a:pt x="18" y="1"/>
                    <a:pt x="14"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30">
              <a:extLst>
                <a:ext uri="{FF2B5EF4-FFF2-40B4-BE49-F238E27FC236}">
                  <a16:creationId xmlns:a16="http://schemas.microsoft.com/office/drawing/2014/main" id="{5B8645A4-981E-44CE-8BEF-F18C5A2F8E9F}"/>
                </a:ext>
              </a:extLst>
            </p:cNvPr>
            <p:cNvSpPr>
              <a:spLocks/>
            </p:cNvSpPr>
            <p:nvPr/>
          </p:nvSpPr>
          <p:spPr bwMode="auto">
            <a:xfrm>
              <a:off x="15393311" y="11457672"/>
              <a:ext cx="124728" cy="83152"/>
            </a:xfrm>
            <a:custGeom>
              <a:avLst/>
              <a:gdLst>
                <a:gd name="T0" fmla="*/ 2 w 9"/>
                <a:gd name="T1" fmla="*/ 0 h 6"/>
                <a:gd name="T2" fmla="*/ 2 w 9"/>
                <a:gd name="T3" fmla="*/ 0 h 6"/>
                <a:gd name="T4" fmla="*/ 0 w 9"/>
                <a:gd name="T5" fmla="*/ 0 h 6"/>
                <a:gd name="T6" fmla="*/ 2 w 9"/>
                <a:gd name="T7" fmla="*/ 6 h 6"/>
                <a:gd name="T8" fmla="*/ 9 w 9"/>
                <a:gd name="T9" fmla="*/ 6 h 6"/>
                <a:gd name="T10" fmla="*/ 2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2" y="0"/>
                  </a:moveTo>
                  <a:cubicBezTo>
                    <a:pt x="2" y="0"/>
                    <a:pt x="2" y="0"/>
                    <a:pt x="2" y="0"/>
                  </a:cubicBezTo>
                  <a:cubicBezTo>
                    <a:pt x="2" y="0"/>
                    <a:pt x="1" y="0"/>
                    <a:pt x="0" y="0"/>
                  </a:cubicBezTo>
                  <a:cubicBezTo>
                    <a:pt x="1" y="2"/>
                    <a:pt x="2" y="4"/>
                    <a:pt x="2" y="6"/>
                  </a:cubicBezTo>
                  <a:cubicBezTo>
                    <a:pt x="9" y="6"/>
                    <a:pt x="9" y="6"/>
                    <a:pt x="9" y="6"/>
                  </a:cubicBezTo>
                  <a:cubicBezTo>
                    <a:pt x="9" y="3"/>
                    <a:pt x="6" y="0"/>
                    <a:pt x="2"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Oval 31">
              <a:extLst>
                <a:ext uri="{FF2B5EF4-FFF2-40B4-BE49-F238E27FC236}">
                  <a16:creationId xmlns:a16="http://schemas.microsoft.com/office/drawing/2014/main" id="{D704D612-729B-4886-8FAF-53B2E2DA2CA1}"/>
                </a:ext>
              </a:extLst>
            </p:cNvPr>
            <p:cNvSpPr>
              <a:spLocks noChangeArrowheads="1"/>
            </p:cNvSpPr>
            <p:nvPr/>
          </p:nvSpPr>
          <p:spPr bwMode="auto">
            <a:xfrm>
              <a:off x="15158317" y="11193756"/>
              <a:ext cx="207880" cy="236802"/>
            </a:xfrm>
            <a:prstGeom prst="ellipse">
              <a:avLst/>
            </a:pr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1305827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กลุ่ม 370">
            <a:extLst>
              <a:ext uri="{FF2B5EF4-FFF2-40B4-BE49-F238E27FC236}">
                <a16:creationId xmlns:a16="http://schemas.microsoft.com/office/drawing/2014/main" id="{5CB24B9B-6F84-42E9-BE52-8898AD578010}"/>
              </a:ext>
            </a:extLst>
          </p:cNvPr>
          <p:cNvGrpSpPr/>
          <p:nvPr/>
        </p:nvGrpSpPr>
        <p:grpSpPr>
          <a:xfrm>
            <a:off x="1876424" y="2571804"/>
            <a:ext cx="2970211" cy="3531654"/>
            <a:chOff x="16913226" y="11807826"/>
            <a:chExt cx="520700" cy="619125"/>
          </a:xfrm>
        </p:grpSpPr>
        <p:sp>
          <p:nvSpPr>
            <p:cNvPr id="6" name="Freeform 890">
              <a:extLst>
                <a:ext uri="{FF2B5EF4-FFF2-40B4-BE49-F238E27FC236}">
                  <a16:creationId xmlns:a16="http://schemas.microsoft.com/office/drawing/2014/main" id="{18A245D4-1F89-41C4-8397-909A30812E85}"/>
                </a:ext>
              </a:extLst>
            </p:cNvPr>
            <p:cNvSpPr>
              <a:spLocks/>
            </p:cNvSpPr>
            <p:nvPr/>
          </p:nvSpPr>
          <p:spPr bwMode="auto">
            <a:xfrm>
              <a:off x="16913226" y="11807826"/>
              <a:ext cx="460375" cy="571500"/>
            </a:xfrm>
            <a:custGeom>
              <a:avLst/>
              <a:gdLst>
                <a:gd name="T0" fmla="*/ 290 w 290"/>
                <a:gd name="T1" fmla="*/ 327 h 360"/>
                <a:gd name="T2" fmla="*/ 46 w 290"/>
                <a:gd name="T3" fmla="*/ 360 h 360"/>
                <a:gd name="T4" fmla="*/ 0 w 290"/>
                <a:gd name="T5" fmla="*/ 35 h 360"/>
                <a:gd name="T6" fmla="*/ 242 w 290"/>
                <a:gd name="T7" fmla="*/ 0 h 360"/>
                <a:gd name="T8" fmla="*/ 290 w 290"/>
                <a:gd name="T9" fmla="*/ 327 h 360"/>
              </a:gdLst>
              <a:ahLst/>
              <a:cxnLst>
                <a:cxn ang="0">
                  <a:pos x="T0" y="T1"/>
                </a:cxn>
                <a:cxn ang="0">
                  <a:pos x="T2" y="T3"/>
                </a:cxn>
                <a:cxn ang="0">
                  <a:pos x="T4" y="T5"/>
                </a:cxn>
                <a:cxn ang="0">
                  <a:pos x="T6" y="T7"/>
                </a:cxn>
                <a:cxn ang="0">
                  <a:pos x="T8" y="T9"/>
                </a:cxn>
              </a:cxnLst>
              <a:rect l="0" t="0" r="r" b="b"/>
              <a:pathLst>
                <a:path w="290" h="360">
                  <a:moveTo>
                    <a:pt x="290" y="327"/>
                  </a:moveTo>
                  <a:lnTo>
                    <a:pt x="46" y="360"/>
                  </a:lnTo>
                  <a:lnTo>
                    <a:pt x="0" y="35"/>
                  </a:lnTo>
                  <a:lnTo>
                    <a:pt x="242" y="0"/>
                  </a:lnTo>
                  <a:lnTo>
                    <a:pt x="290" y="327"/>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7" name="Freeform 891">
              <a:extLst>
                <a:ext uri="{FF2B5EF4-FFF2-40B4-BE49-F238E27FC236}">
                  <a16:creationId xmlns:a16="http://schemas.microsoft.com/office/drawing/2014/main" id="{3A6805C7-58B8-4D3B-8D79-0D90C3D2FD2C}"/>
                </a:ext>
              </a:extLst>
            </p:cNvPr>
            <p:cNvSpPr>
              <a:spLocks/>
            </p:cNvSpPr>
            <p:nvPr/>
          </p:nvSpPr>
          <p:spPr bwMode="auto">
            <a:xfrm>
              <a:off x="16976726" y="11853863"/>
              <a:ext cx="457200" cy="573088"/>
            </a:xfrm>
            <a:custGeom>
              <a:avLst/>
              <a:gdLst>
                <a:gd name="T0" fmla="*/ 288 w 288"/>
                <a:gd name="T1" fmla="*/ 325 h 361"/>
                <a:gd name="T2" fmla="*/ 46 w 288"/>
                <a:gd name="T3" fmla="*/ 361 h 361"/>
                <a:gd name="T4" fmla="*/ 0 w 288"/>
                <a:gd name="T5" fmla="*/ 33 h 361"/>
                <a:gd name="T6" fmla="*/ 242 w 288"/>
                <a:gd name="T7" fmla="*/ 0 h 361"/>
                <a:gd name="T8" fmla="*/ 288 w 288"/>
                <a:gd name="T9" fmla="*/ 325 h 361"/>
              </a:gdLst>
              <a:ahLst/>
              <a:cxnLst>
                <a:cxn ang="0">
                  <a:pos x="T0" y="T1"/>
                </a:cxn>
                <a:cxn ang="0">
                  <a:pos x="T2" y="T3"/>
                </a:cxn>
                <a:cxn ang="0">
                  <a:pos x="T4" y="T5"/>
                </a:cxn>
                <a:cxn ang="0">
                  <a:pos x="T6" y="T7"/>
                </a:cxn>
                <a:cxn ang="0">
                  <a:pos x="T8" y="T9"/>
                </a:cxn>
              </a:cxnLst>
              <a:rect l="0" t="0" r="r" b="b"/>
              <a:pathLst>
                <a:path w="288" h="361">
                  <a:moveTo>
                    <a:pt x="288" y="325"/>
                  </a:moveTo>
                  <a:lnTo>
                    <a:pt x="46" y="361"/>
                  </a:lnTo>
                  <a:lnTo>
                    <a:pt x="0" y="33"/>
                  </a:lnTo>
                  <a:lnTo>
                    <a:pt x="242" y="0"/>
                  </a:lnTo>
                  <a:lnTo>
                    <a:pt x="288" y="325"/>
                  </a:lnTo>
                  <a:close/>
                </a:path>
              </a:pathLst>
            </a:custGeom>
            <a:solidFill>
              <a:srgbClr val="E8D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8" name="Freeform 892">
              <a:extLst>
                <a:ext uri="{FF2B5EF4-FFF2-40B4-BE49-F238E27FC236}">
                  <a16:creationId xmlns:a16="http://schemas.microsoft.com/office/drawing/2014/main" id="{83AA6504-AA19-4D5E-BD13-CB99AB625E45}"/>
                </a:ext>
              </a:extLst>
            </p:cNvPr>
            <p:cNvSpPr>
              <a:spLocks/>
            </p:cNvSpPr>
            <p:nvPr/>
          </p:nvSpPr>
          <p:spPr bwMode="auto">
            <a:xfrm>
              <a:off x="17019589" y="11903076"/>
              <a:ext cx="320675" cy="100013"/>
            </a:xfrm>
            <a:custGeom>
              <a:avLst/>
              <a:gdLst>
                <a:gd name="T0" fmla="*/ 202 w 202"/>
                <a:gd name="T1" fmla="*/ 33 h 63"/>
                <a:gd name="T2" fmla="*/ 4 w 202"/>
                <a:gd name="T3" fmla="*/ 63 h 63"/>
                <a:gd name="T4" fmla="*/ 0 w 202"/>
                <a:gd name="T5" fmla="*/ 29 h 63"/>
                <a:gd name="T6" fmla="*/ 198 w 202"/>
                <a:gd name="T7" fmla="*/ 0 h 63"/>
                <a:gd name="T8" fmla="*/ 202 w 202"/>
                <a:gd name="T9" fmla="*/ 33 h 63"/>
              </a:gdLst>
              <a:ahLst/>
              <a:cxnLst>
                <a:cxn ang="0">
                  <a:pos x="T0" y="T1"/>
                </a:cxn>
                <a:cxn ang="0">
                  <a:pos x="T2" y="T3"/>
                </a:cxn>
                <a:cxn ang="0">
                  <a:pos x="T4" y="T5"/>
                </a:cxn>
                <a:cxn ang="0">
                  <a:pos x="T6" y="T7"/>
                </a:cxn>
                <a:cxn ang="0">
                  <a:pos x="T8" y="T9"/>
                </a:cxn>
              </a:cxnLst>
              <a:rect l="0" t="0" r="r" b="b"/>
              <a:pathLst>
                <a:path w="202" h="63">
                  <a:moveTo>
                    <a:pt x="202" y="33"/>
                  </a:moveTo>
                  <a:lnTo>
                    <a:pt x="4" y="63"/>
                  </a:lnTo>
                  <a:lnTo>
                    <a:pt x="0" y="29"/>
                  </a:lnTo>
                  <a:lnTo>
                    <a:pt x="198" y="0"/>
                  </a:lnTo>
                  <a:lnTo>
                    <a:pt x="202" y="33"/>
                  </a:lnTo>
                  <a:close/>
                </a:path>
              </a:pathLst>
            </a:custGeom>
            <a:solidFill>
              <a:srgbClr val="EC9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 name="Freeform 893">
              <a:extLst>
                <a:ext uri="{FF2B5EF4-FFF2-40B4-BE49-F238E27FC236}">
                  <a16:creationId xmlns:a16="http://schemas.microsoft.com/office/drawing/2014/main" id="{668DFD7E-B514-4DEE-8E87-964B832AAF1D}"/>
                </a:ext>
              </a:extLst>
            </p:cNvPr>
            <p:cNvSpPr>
              <a:spLocks/>
            </p:cNvSpPr>
            <p:nvPr/>
          </p:nvSpPr>
          <p:spPr bwMode="auto">
            <a:xfrm>
              <a:off x="17029114" y="11972926"/>
              <a:ext cx="319088" cy="58738"/>
            </a:xfrm>
            <a:custGeom>
              <a:avLst/>
              <a:gdLst>
                <a:gd name="T0" fmla="*/ 201 w 201"/>
                <a:gd name="T1" fmla="*/ 10 h 37"/>
                <a:gd name="T2" fmla="*/ 0 w 201"/>
                <a:gd name="T3" fmla="*/ 37 h 37"/>
                <a:gd name="T4" fmla="*/ 0 w 201"/>
                <a:gd name="T5" fmla="*/ 27 h 37"/>
                <a:gd name="T6" fmla="*/ 199 w 201"/>
                <a:gd name="T7" fmla="*/ 0 h 37"/>
                <a:gd name="T8" fmla="*/ 201 w 201"/>
                <a:gd name="T9" fmla="*/ 10 h 37"/>
              </a:gdLst>
              <a:ahLst/>
              <a:cxnLst>
                <a:cxn ang="0">
                  <a:pos x="T0" y="T1"/>
                </a:cxn>
                <a:cxn ang="0">
                  <a:pos x="T2" y="T3"/>
                </a:cxn>
                <a:cxn ang="0">
                  <a:pos x="T4" y="T5"/>
                </a:cxn>
                <a:cxn ang="0">
                  <a:pos x="T6" y="T7"/>
                </a:cxn>
                <a:cxn ang="0">
                  <a:pos x="T8" y="T9"/>
                </a:cxn>
              </a:cxnLst>
              <a:rect l="0" t="0" r="r" b="b"/>
              <a:pathLst>
                <a:path w="201" h="37">
                  <a:moveTo>
                    <a:pt x="201" y="10"/>
                  </a:moveTo>
                  <a:lnTo>
                    <a:pt x="0" y="37"/>
                  </a:lnTo>
                  <a:lnTo>
                    <a:pt x="0" y="27"/>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 name="Freeform 894">
              <a:extLst>
                <a:ext uri="{FF2B5EF4-FFF2-40B4-BE49-F238E27FC236}">
                  <a16:creationId xmlns:a16="http://schemas.microsoft.com/office/drawing/2014/main" id="{BC916073-D941-4984-9182-75B8260EA63A}"/>
                </a:ext>
              </a:extLst>
            </p:cNvPr>
            <p:cNvSpPr>
              <a:spLocks/>
            </p:cNvSpPr>
            <p:nvPr/>
          </p:nvSpPr>
          <p:spPr bwMode="auto">
            <a:xfrm>
              <a:off x="17032289" y="12009438"/>
              <a:ext cx="319088" cy="61913"/>
            </a:xfrm>
            <a:custGeom>
              <a:avLst/>
              <a:gdLst>
                <a:gd name="T0" fmla="*/ 201 w 201"/>
                <a:gd name="T1" fmla="*/ 10 h 39"/>
                <a:gd name="T2" fmla="*/ 2 w 201"/>
                <a:gd name="T3" fmla="*/ 39 h 39"/>
                <a:gd name="T4" fmla="*/ 0 w 201"/>
                <a:gd name="T5" fmla="*/ 29 h 39"/>
                <a:gd name="T6" fmla="*/ 199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9"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1" name="Freeform 895">
              <a:extLst>
                <a:ext uri="{FF2B5EF4-FFF2-40B4-BE49-F238E27FC236}">
                  <a16:creationId xmlns:a16="http://schemas.microsoft.com/office/drawing/2014/main" id="{B7EE9FAB-D09B-4293-AC16-E4930374A623}"/>
                </a:ext>
              </a:extLst>
            </p:cNvPr>
            <p:cNvSpPr>
              <a:spLocks/>
            </p:cNvSpPr>
            <p:nvPr/>
          </p:nvSpPr>
          <p:spPr bwMode="auto">
            <a:xfrm>
              <a:off x="17038639" y="12045951"/>
              <a:ext cx="319088" cy="61913"/>
            </a:xfrm>
            <a:custGeom>
              <a:avLst/>
              <a:gdLst>
                <a:gd name="T0" fmla="*/ 201 w 201"/>
                <a:gd name="T1" fmla="*/ 12 h 39"/>
                <a:gd name="T2" fmla="*/ 2 w 201"/>
                <a:gd name="T3" fmla="*/ 39 h 39"/>
                <a:gd name="T4" fmla="*/ 0 w 201"/>
                <a:gd name="T5" fmla="*/ 29 h 39"/>
                <a:gd name="T6" fmla="*/ 199 w 201"/>
                <a:gd name="T7" fmla="*/ 0 h 39"/>
                <a:gd name="T8" fmla="*/ 201 w 201"/>
                <a:gd name="T9" fmla="*/ 12 h 39"/>
              </a:gdLst>
              <a:ahLst/>
              <a:cxnLst>
                <a:cxn ang="0">
                  <a:pos x="T0" y="T1"/>
                </a:cxn>
                <a:cxn ang="0">
                  <a:pos x="T2" y="T3"/>
                </a:cxn>
                <a:cxn ang="0">
                  <a:pos x="T4" y="T5"/>
                </a:cxn>
                <a:cxn ang="0">
                  <a:pos x="T6" y="T7"/>
                </a:cxn>
                <a:cxn ang="0">
                  <a:pos x="T8" y="T9"/>
                </a:cxn>
              </a:cxnLst>
              <a:rect l="0" t="0" r="r" b="b"/>
              <a:pathLst>
                <a:path w="201" h="39">
                  <a:moveTo>
                    <a:pt x="201" y="12"/>
                  </a:moveTo>
                  <a:lnTo>
                    <a:pt x="2" y="39"/>
                  </a:lnTo>
                  <a:lnTo>
                    <a:pt x="0" y="29"/>
                  </a:lnTo>
                  <a:lnTo>
                    <a:pt x="199" y="0"/>
                  </a:lnTo>
                  <a:lnTo>
                    <a:pt x="201"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2" name="Freeform 896">
              <a:extLst>
                <a:ext uri="{FF2B5EF4-FFF2-40B4-BE49-F238E27FC236}">
                  <a16:creationId xmlns:a16="http://schemas.microsoft.com/office/drawing/2014/main" id="{04B44AA9-A606-411B-8153-7D48550594BF}"/>
                </a:ext>
              </a:extLst>
            </p:cNvPr>
            <p:cNvSpPr>
              <a:spLocks/>
            </p:cNvSpPr>
            <p:nvPr/>
          </p:nvSpPr>
          <p:spPr bwMode="auto">
            <a:xfrm>
              <a:off x="17041814" y="12085638"/>
              <a:ext cx="319088" cy="61913"/>
            </a:xfrm>
            <a:custGeom>
              <a:avLst/>
              <a:gdLst>
                <a:gd name="T0" fmla="*/ 201 w 201"/>
                <a:gd name="T1" fmla="*/ 10 h 39"/>
                <a:gd name="T2" fmla="*/ 3 w 201"/>
                <a:gd name="T3" fmla="*/ 39 h 39"/>
                <a:gd name="T4" fmla="*/ 0 w 201"/>
                <a:gd name="T5" fmla="*/ 27 h 39"/>
                <a:gd name="T6" fmla="*/ 201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3" y="39"/>
                  </a:lnTo>
                  <a:lnTo>
                    <a:pt x="0" y="27"/>
                  </a:lnTo>
                  <a:lnTo>
                    <a:pt x="201"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3" name="Freeform 897">
              <a:extLst>
                <a:ext uri="{FF2B5EF4-FFF2-40B4-BE49-F238E27FC236}">
                  <a16:creationId xmlns:a16="http://schemas.microsoft.com/office/drawing/2014/main" id="{CA6840AD-0824-4894-A644-77F30D2463EC}"/>
                </a:ext>
              </a:extLst>
            </p:cNvPr>
            <p:cNvSpPr>
              <a:spLocks/>
            </p:cNvSpPr>
            <p:nvPr/>
          </p:nvSpPr>
          <p:spPr bwMode="auto">
            <a:xfrm>
              <a:off x="17049751" y="12122151"/>
              <a:ext cx="317500" cy="61913"/>
            </a:xfrm>
            <a:custGeom>
              <a:avLst/>
              <a:gdLst>
                <a:gd name="T0" fmla="*/ 200 w 200"/>
                <a:gd name="T1" fmla="*/ 10 h 39"/>
                <a:gd name="T2" fmla="*/ 2 w 200"/>
                <a:gd name="T3" fmla="*/ 39 h 39"/>
                <a:gd name="T4" fmla="*/ 0 w 200"/>
                <a:gd name="T5" fmla="*/ 29 h 39"/>
                <a:gd name="T6" fmla="*/ 198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9"/>
                  </a:lnTo>
                  <a:lnTo>
                    <a:pt x="198"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4" name="Freeform 898">
              <a:extLst>
                <a:ext uri="{FF2B5EF4-FFF2-40B4-BE49-F238E27FC236}">
                  <a16:creationId xmlns:a16="http://schemas.microsoft.com/office/drawing/2014/main" id="{83AD2835-FE3D-4B08-A19A-814F107FB36E}"/>
                </a:ext>
              </a:extLst>
            </p:cNvPr>
            <p:cNvSpPr>
              <a:spLocks/>
            </p:cNvSpPr>
            <p:nvPr/>
          </p:nvSpPr>
          <p:spPr bwMode="auto">
            <a:xfrm>
              <a:off x="17056101" y="12158663"/>
              <a:ext cx="317500" cy="61913"/>
            </a:xfrm>
            <a:custGeom>
              <a:avLst/>
              <a:gdLst>
                <a:gd name="T0" fmla="*/ 200 w 200"/>
                <a:gd name="T1" fmla="*/ 12 h 39"/>
                <a:gd name="T2" fmla="*/ 0 w 200"/>
                <a:gd name="T3" fmla="*/ 39 h 39"/>
                <a:gd name="T4" fmla="*/ 0 w 200"/>
                <a:gd name="T5" fmla="*/ 29 h 39"/>
                <a:gd name="T6" fmla="*/ 198 w 200"/>
                <a:gd name="T7" fmla="*/ 0 h 39"/>
                <a:gd name="T8" fmla="*/ 200 w 200"/>
                <a:gd name="T9" fmla="*/ 12 h 39"/>
              </a:gdLst>
              <a:ahLst/>
              <a:cxnLst>
                <a:cxn ang="0">
                  <a:pos x="T0" y="T1"/>
                </a:cxn>
                <a:cxn ang="0">
                  <a:pos x="T2" y="T3"/>
                </a:cxn>
                <a:cxn ang="0">
                  <a:pos x="T4" y="T5"/>
                </a:cxn>
                <a:cxn ang="0">
                  <a:pos x="T6" y="T7"/>
                </a:cxn>
                <a:cxn ang="0">
                  <a:pos x="T8" y="T9"/>
                </a:cxn>
              </a:cxnLst>
              <a:rect l="0" t="0" r="r" b="b"/>
              <a:pathLst>
                <a:path w="200" h="39">
                  <a:moveTo>
                    <a:pt x="200" y="12"/>
                  </a:moveTo>
                  <a:lnTo>
                    <a:pt x="0" y="39"/>
                  </a:lnTo>
                  <a:lnTo>
                    <a:pt x="0" y="29"/>
                  </a:lnTo>
                  <a:lnTo>
                    <a:pt x="198" y="0"/>
                  </a:lnTo>
                  <a:lnTo>
                    <a:pt x="200" y="12"/>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 name="Freeform 899">
              <a:extLst>
                <a:ext uri="{FF2B5EF4-FFF2-40B4-BE49-F238E27FC236}">
                  <a16:creationId xmlns:a16="http://schemas.microsoft.com/office/drawing/2014/main" id="{23A2A9C1-26EA-498B-AE89-C1F8DD9B185D}"/>
                </a:ext>
              </a:extLst>
            </p:cNvPr>
            <p:cNvSpPr>
              <a:spLocks/>
            </p:cNvSpPr>
            <p:nvPr/>
          </p:nvSpPr>
          <p:spPr bwMode="auto">
            <a:xfrm>
              <a:off x="17059276" y="12198351"/>
              <a:ext cx="317500" cy="61913"/>
            </a:xfrm>
            <a:custGeom>
              <a:avLst/>
              <a:gdLst>
                <a:gd name="T0" fmla="*/ 200 w 200"/>
                <a:gd name="T1" fmla="*/ 10 h 39"/>
                <a:gd name="T2" fmla="*/ 2 w 200"/>
                <a:gd name="T3" fmla="*/ 39 h 39"/>
                <a:gd name="T4" fmla="*/ 0 w 200"/>
                <a:gd name="T5" fmla="*/ 27 h 39"/>
                <a:gd name="T6" fmla="*/ 200 w 200"/>
                <a:gd name="T7" fmla="*/ 0 h 39"/>
                <a:gd name="T8" fmla="*/ 200 w 200"/>
                <a:gd name="T9" fmla="*/ 10 h 39"/>
              </a:gdLst>
              <a:ahLst/>
              <a:cxnLst>
                <a:cxn ang="0">
                  <a:pos x="T0" y="T1"/>
                </a:cxn>
                <a:cxn ang="0">
                  <a:pos x="T2" y="T3"/>
                </a:cxn>
                <a:cxn ang="0">
                  <a:pos x="T4" y="T5"/>
                </a:cxn>
                <a:cxn ang="0">
                  <a:pos x="T6" y="T7"/>
                </a:cxn>
                <a:cxn ang="0">
                  <a:pos x="T8" y="T9"/>
                </a:cxn>
              </a:cxnLst>
              <a:rect l="0" t="0" r="r" b="b"/>
              <a:pathLst>
                <a:path w="200" h="39">
                  <a:moveTo>
                    <a:pt x="200" y="10"/>
                  </a:moveTo>
                  <a:lnTo>
                    <a:pt x="2" y="39"/>
                  </a:lnTo>
                  <a:lnTo>
                    <a:pt x="0" y="27"/>
                  </a:lnTo>
                  <a:lnTo>
                    <a:pt x="200" y="0"/>
                  </a:lnTo>
                  <a:lnTo>
                    <a:pt x="200"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 name="Freeform 900">
              <a:extLst>
                <a:ext uri="{FF2B5EF4-FFF2-40B4-BE49-F238E27FC236}">
                  <a16:creationId xmlns:a16="http://schemas.microsoft.com/office/drawing/2014/main" id="{A6C875F1-F171-4381-BDDF-D4C75BA55084}"/>
                </a:ext>
              </a:extLst>
            </p:cNvPr>
            <p:cNvSpPr>
              <a:spLocks/>
            </p:cNvSpPr>
            <p:nvPr/>
          </p:nvSpPr>
          <p:spPr bwMode="auto">
            <a:xfrm>
              <a:off x="17065626" y="12234863"/>
              <a:ext cx="319088" cy="61913"/>
            </a:xfrm>
            <a:custGeom>
              <a:avLst/>
              <a:gdLst>
                <a:gd name="T0" fmla="*/ 201 w 201"/>
                <a:gd name="T1" fmla="*/ 10 h 39"/>
                <a:gd name="T2" fmla="*/ 2 w 201"/>
                <a:gd name="T3" fmla="*/ 39 h 39"/>
                <a:gd name="T4" fmla="*/ 0 w 201"/>
                <a:gd name="T5" fmla="*/ 29 h 39"/>
                <a:gd name="T6" fmla="*/ 198 w 201"/>
                <a:gd name="T7" fmla="*/ 0 h 39"/>
                <a:gd name="T8" fmla="*/ 201 w 201"/>
                <a:gd name="T9" fmla="*/ 10 h 39"/>
              </a:gdLst>
              <a:ahLst/>
              <a:cxnLst>
                <a:cxn ang="0">
                  <a:pos x="T0" y="T1"/>
                </a:cxn>
                <a:cxn ang="0">
                  <a:pos x="T2" y="T3"/>
                </a:cxn>
                <a:cxn ang="0">
                  <a:pos x="T4" y="T5"/>
                </a:cxn>
                <a:cxn ang="0">
                  <a:pos x="T6" y="T7"/>
                </a:cxn>
                <a:cxn ang="0">
                  <a:pos x="T8" y="T9"/>
                </a:cxn>
              </a:cxnLst>
              <a:rect l="0" t="0" r="r" b="b"/>
              <a:pathLst>
                <a:path w="201" h="39">
                  <a:moveTo>
                    <a:pt x="201" y="10"/>
                  </a:moveTo>
                  <a:lnTo>
                    <a:pt x="2" y="39"/>
                  </a:lnTo>
                  <a:lnTo>
                    <a:pt x="0" y="29"/>
                  </a:lnTo>
                  <a:lnTo>
                    <a:pt x="198" y="0"/>
                  </a:lnTo>
                  <a:lnTo>
                    <a:pt x="201"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7" name="Freeform 901">
              <a:extLst>
                <a:ext uri="{FF2B5EF4-FFF2-40B4-BE49-F238E27FC236}">
                  <a16:creationId xmlns:a16="http://schemas.microsoft.com/office/drawing/2014/main" id="{C12BA875-D8DE-4611-B261-255ADD4D1C02}"/>
                </a:ext>
              </a:extLst>
            </p:cNvPr>
            <p:cNvSpPr>
              <a:spLocks/>
            </p:cNvSpPr>
            <p:nvPr/>
          </p:nvSpPr>
          <p:spPr bwMode="auto">
            <a:xfrm>
              <a:off x="17068801" y="12274551"/>
              <a:ext cx="322263" cy="58738"/>
            </a:xfrm>
            <a:custGeom>
              <a:avLst/>
              <a:gdLst>
                <a:gd name="T0" fmla="*/ 203 w 203"/>
                <a:gd name="T1" fmla="*/ 10 h 37"/>
                <a:gd name="T2" fmla="*/ 2 w 203"/>
                <a:gd name="T3" fmla="*/ 37 h 37"/>
                <a:gd name="T4" fmla="*/ 0 w 203"/>
                <a:gd name="T5" fmla="*/ 27 h 37"/>
                <a:gd name="T6" fmla="*/ 201 w 203"/>
                <a:gd name="T7" fmla="*/ 0 h 37"/>
                <a:gd name="T8" fmla="*/ 203 w 203"/>
                <a:gd name="T9" fmla="*/ 10 h 37"/>
              </a:gdLst>
              <a:ahLst/>
              <a:cxnLst>
                <a:cxn ang="0">
                  <a:pos x="T0" y="T1"/>
                </a:cxn>
                <a:cxn ang="0">
                  <a:pos x="T2" y="T3"/>
                </a:cxn>
                <a:cxn ang="0">
                  <a:pos x="T4" y="T5"/>
                </a:cxn>
                <a:cxn ang="0">
                  <a:pos x="T6" y="T7"/>
                </a:cxn>
                <a:cxn ang="0">
                  <a:pos x="T8" y="T9"/>
                </a:cxn>
              </a:cxnLst>
              <a:rect l="0" t="0" r="r" b="b"/>
              <a:pathLst>
                <a:path w="203" h="37">
                  <a:moveTo>
                    <a:pt x="203" y="10"/>
                  </a:moveTo>
                  <a:lnTo>
                    <a:pt x="2" y="37"/>
                  </a:lnTo>
                  <a:lnTo>
                    <a:pt x="0" y="27"/>
                  </a:lnTo>
                  <a:lnTo>
                    <a:pt x="201" y="0"/>
                  </a:lnTo>
                  <a:lnTo>
                    <a:pt x="203" y="10"/>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8" name="Freeform 902">
              <a:extLst>
                <a:ext uri="{FF2B5EF4-FFF2-40B4-BE49-F238E27FC236}">
                  <a16:creationId xmlns:a16="http://schemas.microsoft.com/office/drawing/2014/main" id="{49898564-3C59-4D46-B3B6-FD8201FABC45}"/>
                </a:ext>
              </a:extLst>
            </p:cNvPr>
            <p:cNvSpPr>
              <a:spLocks/>
            </p:cNvSpPr>
            <p:nvPr/>
          </p:nvSpPr>
          <p:spPr bwMode="auto">
            <a:xfrm>
              <a:off x="17075151" y="12306301"/>
              <a:ext cx="322263" cy="80963"/>
            </a:xfrm>
            <a:custGeom>
              <a:avLst/>
              <a:gdLst>
                <a:gd name="T0" fmla="*/ 203 w 203"/>
                <a:gd name="T1" fmla="*/ 23 h 51"/>
                <a:gd name="T2" fmla="*/ 2 w 203"/>
                <a:gd name="T3" fmla="*/ 51 h 51"/>
                <a:gd name="T4" fmla="*/ 0 w 203"/>
                <a:gd name="T5" fmla="*/ 30 h 51"/>
                <a:gd name="T6" fmla="*/ 199 w 203"/>
                <a:gd name="T7" fmla="*/ 0 h 51"/>
                <a:gd name="T8" fmla="*/ 203 w 203"/>
                <a:gd name="T9" fmla="*/ 23 h 51"/>
              </a:gdLst>
              <a:ahLst/>
              <a:cxnLst>
                <a:cxn ang="0">
                  <a:pos x="T0" y="T1"/>
                </a:cxn>
                <a:cxn ang="0">
                  <a:pos x="T2" y="T3"/>
                </a:cxn>
                <a:cxn ang="0">
                  <a:pos x="T4" y="T5"/>
                </a:cxn>
                <a:cxn ang="0">
                  <a:pos x="T6" y="T7"/>
                </a:cxn>
                <a:cxn ang="0">
                  <a:pos x="T8" y="T9"/>
                </a:cxn>
              </a:cxnLst>
              <a:rect l="0" t="0" r="r" b="b"/>
              <a:pathLst>
                <a:path w="203" h="51">
                  <a:moveTo>
                    <a:pt x="203" y="23"/>
                  </a:moveTo>
                  <a:lnTo>
                    <a:pt x="2" y="51"/>
                  </a:lnTo>
                  <a:lnTo>
                    <a:pt x="0" y="30"/>
                  </a:lnTo>
                  <a:lnTo>
                    <a:pt x="199" y="0"/>
                  </a:lnTo>
                  <a:lnTo>
                    <a:pt x="203" y="23"/>
                  </a:lnTo>
                  <a:close/>
                </a:path>
              </a:pathLst>
            </a:custGeom>
            <a:solidFill>
              <a:srgbClr val="D7CA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grpSp>
        <p:nvGrpSpPr>
          <p:cNvPr id="19" name="กลุ่ม 255">
            <a:extLst>
              <a:ext uri="{FF2B5EF4-FFF2-40B4-BE49-F238E27FC236}">
                <a16:creationId xmlns:a16="http://schemas.microsoft.com/office/drawing/2014/main" id="{98B03D8C-9E23-4A8A-B789-D1F5A89CD33D}"/>
              </a:ext>
            </a:extLst>
          </p:cNvPr>
          <p:cNvGrpSpPr/>
          <p:nvPr/>
        </p:nvGrpSpPr>
        <p:grpSpPr>
          <a:xfrm>
            <a:off x="984652" y="428770"/>
            <a:ext cx="3782075" cy="3699254"/>
            <a:chOff x="17540289" y="10960101"/>
            <a:chExt cx="652463" cy="638175"/>
          </a:xfrm>
        </p:grpSpPr>
        <p:sp>
          <p:nvSpPr>
            <p:cNvPr id="20" name="Freeform 869">
              <a:extLst>
                <a:ext uri="{FF2B5EF4-FFF2-40B4-BE49-F238E27FC236}">
                  <a16:creationId xmlns:a16="http://schemas.microsoft.com/office/drawing/2014/main" id="{A39ABF2D-549F-40F8-A2ED-BF10C9971992}"/>
                </a:ext>
              </a:extLst>
            </p:cNvPr>
            <p:cNvSpPr>
              <a:spLocks/>
            </p:cNvSpPr>
            <p:nvPr/>
          </p:nvSpPr>
          <p:spPr bwMode="auto">
            <a:xfrm>
              <a:off x="18003839" y="10960101"/>
              <a:ext cx="188913" cy="473075"/>
            </a:xfrm>
            <a:custGeom>
              <a:avLst/>
              <a:gdLst>
                <a:gd name="T0" fmla="*/ 50 w 57"/>
                <a:gd name="T1" fmla="*/ 142 h 143"/>
                <a:gd name="T2" fmla="*/ 50 w 57"/>
                <a:gd name="T3" fmla="*/ 142 h 143"/>
                <a:gd name="T4" fmla="*/ 40 w 57"/>
                <a:gd name="T5" fmla="*/ 137 h 143"/>
                <a:gd name="T6" fmla="*/ 2 w 57"/>
                <a:gd name="T7" fmla="*/ 11 h 143"/>
                <a:gd name="T8" fmla="*/ 7 w 57"/>
                <a:gd name="T9" fmla="*/ 1 h 143"/>
                <a:gd name="T10" fmla="*/ 7 w 57"/>
                <a:gd name="T11" fmla="*/ 1 h 143"/>
                <a:gd name="T12" fmla="*/ 17 w 57"/>
                <a:gd name="T13" fmla="*/ 6 h 143"/>
                <a:gd name="T14" fmla="*/ 55 w 57"/>
                <a:gd name="T15" fmla="*/ 132 h 143"/>
                <a:gd name="T16" fmla="*/ 50 w 57"/>
                <a:gd name="T17"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3">
                  <a:moveTo>
                    <a:pt x="50" y="142"/>
                  </a:moveTo>
                  <a:cubicBezTo>
                    <a:pt x="50" y="142"/>
                    <a:pt x="50" y="142"/>
                    <a:pt x="50" y="142"/>
                  </a:cubicBezTo>
                  <a:cubicBezTo>
                    <a:pt x="46" y="143"/>
                    <a:pt x="41" y="141"/>
                    <a:pt x="40" y="137"/>
                  </a:cubicBezTo>
                  <a:cubicBezTo>
                    <a:pt x="2" y="11"/>
                    <a:pt x="2" y="11"/>
                    <a:pt x="2" y="11"/>
                  </a:cubicBezTo>
                  <a:cubicBezTo>
                    <a:pt x="0" y="7"/>
                    <a:pt x="3" y="2"/>
                    <a:pt x="7" y="1"/>
                  </a:cubicBezTo>
                  <a:cubicBezTo>
                    <a:pt x="7" y="1"/>
                    <a:pt x="7" y="1"/>
                    <a:pt x="7" y="1"/>
                  </a:cubicBezTo>
                  <a:cubicBezTo>
                    <a:pt x="11" y="0"/>
                    <a:pt x="16" y="2"/>
                    <a:pt x="17" y="6"/>
                  </a:cubicBezTo>
                  <a:cubicBezTo>
                    <a:pt x="55" y="132"/>
                    <a:pt x="55" y="132"/>
                    <a:pt x="55" y="132"/>
                  </a:cubicBezTo>
                  <a:cubicBezTo>
                    <a:pt x="57" y="136"/>
                    <a:pt x="54" y="141"/>
                    <a:pt x="50" y="142"/>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1" name="Freeform 870">
              <a:extLst>
                <a:ext uri="{FF2B5EF4-FFF2-40B4-BE49-F238E27FC236}">
                  <a16:creationId xmlns:a16="http://schemas.microsoft.com/office/drawing/2014/main" id="{0B05076E-B97E-4F04-872F-93A5C70E1A29}"/>
                </a:ext>
              </a:extLst>
            </p:cNvPr>
            <p:cNvSpPr>
              <a:spLocks/>
            </p:cNvSpPr>
            <p:nvPr/>
          </p:nvSpPr>
          <p:spPr bwMode="auto">
            <a:xfrm>
              <a:off x="18119726" y="11350626"/>
              <a:ext cx="73025" cy="82550"/>
            </a:xfrm>
            <a:custGeom>
              <a:avLst/>
              <a:gdLst>
                <a:gd name="T0" fmla="*/ 11 w 22"/>
                <a:gd name="T1" fmla="*/ 10 h 25"/>
                <a:gd name="T2" fmla="*/ 11 w 22"/>
                <a:gd name="T3" fmla="*/ 10 h 25"/>
                <a:gd name="T4" fmla="*/ 0 w 22"/>
                <a:gd name="T5" fmla="*/ 5 h 25"/>
                <a:gd name="T6" fmla="*/ 5 w 22"/>
                <a:gd name="T7" fmla="*/ 19 h 25"/>
                <a:gd name="T8" fmla="*/ 15 w 22"/>
                <a:gd name="T9" fmla="*/ 24 h 25"/>
                <a:gd name="T10" fmla="*/ 15 w 22"/>
                <a:gd name="T11" fmla="*/ 24 h 25"/>
                <a:gd name="T12" fmla="*/ 20 w 22"/>
                <a:gd name="T13" fmla="*/ 14 h 25"/>
                <a:gd name="T14" fmla="*/ 16 w 22"/>
                <a:gd name="T15" fmla="*/ 0 h 25"/>
                <a:gd name="T16" fmla="*/ 11 w 22"/>
                <a:gd name="T17"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5">
                  <a:moveTo>
                    <a:pt x="11" y="10"/>
                  </a:moveTo>
                  <a:cubicBezTo>
                    <a:pt x="11" y="10"/>
                    <a:pt x="11" y="10"/>
                    <a:pt x="11" y="10"/>
                  </a:cubicBezTo>
                  <a:cubicBezTo>
                    <a:pt x="6" y="11"/>
                    <a:pt x="2" y="9"/>
                    <a:pt x="0" y="5"/>
                  </a:cubicBezTo>
                  <a:cubicBezTo>
                    <a:pt x="5" y="19"/>
                    <a:pt x="5" y="19"/>
                    <a:pt x="5" y="19"/>
                  </a:cubicBezTo>
                  <a:cubicBezTo>
                    <a:pt x="6" y="23"/>
                    <a:pt x="11" y="25"/>
                    <a:pt x="15" y="24"/>
                  </a:cubicBezTo>
                  <a:cubicBezTo>
                    <a:pt x="15" y="24"/>
                    <a:pt x="15" y="24"/>
                    <a:pt x="15" y="24"/>
                  </a:cubicBezTo>
                  <a:cubicBezTo>
                    <a:pt x="19" y="23"/>
                    <a:pt x="22" y="18"/>
                    <a:pt x="20" y="14"/>
                  </a:cubicBezTo>
                  <a:cubicBezTo>
                    <a:pt x="16" y="0"/>
                    <a:pt x="16" y="0"/>
                    <a:pt x="16" y="0"/>
                  </a:cubicBezTo>
                  <a:cubicBezTo>
                    <a:pt x="17" y="4"/>
                    <a:pt x="15" y="9"/>
                    <a:pt x="11" y="10"/>
                  </a:cubicBezTo>
                  <a:close/>
                </a:path>
              </a:pathLst>
            </a:custGeom>
            <a:solidFill>
              <a:srgbClr val="24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2" name="Freeform 871">
              <a:extLst>
                <a:ext uri="{FF2B5EF4-FFF2-40B4-BE49-F238E27FC236}">
                  <a16:creationId xmlns:a16="http://schemas.microsoft.com/office/drawing/2014/main" id="{AEBCF132-3776-48FD-B1A4-E6D4E96BD82A}"/>
                </a:ext>
              </a:extLst>
            </p:cNvPr>
            <p:cNvSpPr>
              <a:spLocks/>
            </p:cNvSpPr>
            <p:nvPr/>
          </p:nvSpPr>
          <p:spPr bwMode="auto">
            <a:xfrm>
              <a:off x="17540289" y="11231563"/>
              <a:ext cx="138113" cy="217488"/>
            </a:xfrm>
            <a:custGeom>
              <a:avLst/>
              <a:gdLst>
                <a:gd name="T0" fmla="*/ 42 w 42"/>
                <a:gd name="T1" fmla="*/ 62 h 66"/>
                <a:gd name="T2" fmla="*/ 21 w 42"/>
                <a:gd name="T3" fmla="*/ 65 h 66"/>
                <a:gd name="T4" fmla="*/ 15 w 42"/>
                <a:gd name="T5" fmla="*/ 62 h 66"/>
                <a:gd name="T6" fmla="*/ 1 w 42"/>
                <a:gd name="T7" fmla="*/ 15 h 66"/>
                <a:gd name="T8" fmla="*/ 4 w 42"/>
                <a:gd name="T9" fmla="*/ 9 h 66"/>
                <a:gd name="T10" fmla="*/ 23 w 42"/>
                <a:gd name="T11" fmla="*/ 0 h 66"/>
                <a:gd name="T12" fmla="*/ 42 w 42"/>
                <a:gd name="T13" fmla="*/ 62 h 66"/>
              </a:gdLst>
              <a:ahLst/>
              <a:cxnLst>
                <a:cxn ang="0">
                  <a:pos x="T0" y="T1"/>
                </a:cxn>
                <a:cxn ang="0">
                  <a:pos x="T2" y="T3"/>
                </a:cxn>
                <a:cxn ang="0">
                  <a:pos x="T4" y="T5"/>
                </a:cxn>
                <a:cxn ang="0">
                  <a:pos x="T6" y="T7"/>
                </a:cxn>
                <a:cxn ang="0">
                  <a:pos x="T8" y="T9"/>
                </a:cxn>
                <a:cxn ang="0">
                  <a:pos x="T10" y="T11"/>
                </a:cxn>
                <a:cxn ang="0">
                  <a:pos x="T12" y="T13"/>
                </a:cxn>
              </a:cxnLst>
              <a:rect l="0" t="0" r="r" b="b"/>
              <a:pathLst>
                <a:path w="42" h="66">
                  <a:moveTo>
                    <a:pt x="42" y="62"/>
                  </a:moveTo>
                  <a:cubicBezTo>
                    <a:pt x="21" y="65"/>
                    <a:pt x="21" y="65"/>
                    <a:pt x="21" y="65"/>
                  </a:cubicBezTo>
                  <a:cubicBezTo>
                    <a:pt x="18" y="66"/>
                    <a:pt x="16" y="64"/>
                    <a:pt x="15" y="62"/>
                  </a:cubicBezTo>
                  <a:cubicBezTo>
                    <a:pt x="1" y="15"/>
                    <a:pt x="1" y="15"/>
                    <a:pt x="1" y="15"/>
                  </a:cubicBezTo>
                  <a:cubicBezTo>
                    <a:pt x="0" y="12"/>
                    <a:pt x="1" y="10"/>
                    <a:pt x="4" y="9"/>
                  </a:cubicBezTo>
                  <a:cubicBezTo>
                    <a:pt x="23" y="0"/>
                    <a:pt x="23" y="0"/>
                    <a:pt x="23" y="0"/>
                  </a:cubicBezTo>
                  <a:lnTo>
                    <a:pt x="42" y="62"/>
                  </a:ln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3" name="Freeform 872">
              <a:extLst>
                <a:ext uri="{FF2B5EF4-FFF2-40B4-BE49-F238E27FC236}">
                  <a16:creationId xmlns:a16="http://schemas.microsoft.com/office/drawing/2014/main" id="{3BC4C9CD-FA92-483F-8DA8-B5705BA13AB9}"/>
                </a:ext>
              </a:extLst>
            </p:cNvPr>
            <p:cNvSpPr>
              <a:spLocks/>
            </p:cNvSpPr>
            <p:nvPr/>
          </p:nvSpPr>
          <p:spPr bwMode="auto">
            <a:xfrm>
              <a:off x="17586326" y="11231563"/>
              <a:ext cx="92075" cy="207963"/>
            </a:xfrm>
            <a:custGeom>
              <a:avLst/>
              <a:gdLst>
                <a:gd name="T0" fmla="*/ 0 w 58"/>
                <a:gd name="T1" fmla="*/ 8 h 131"/>
                <a:gd name="T2" fmla="*/ 0 w 58"/>
                <a:gd name="T3" fmla="*/ 8 h 131"/>
                <a:gd name="T4" fmla="*/ 37 w 58"/>
                <a:gd name="T5" fmla="*/ 131 h 131"/>
                <a:gd name="T6" fmla="*/ 37 w 58"/>
                <a:gd name="T7" fmla="*/ 131 h 131"/>
                <a:gd name="T8" fmla="*/ 58 w 58"/>
                <a:gd name="T9" fmla="*/ 129 h 131"/>
                <a:gd name="T10" fmla="*/ 19 w 58"/>
                <a:gd name="T11" fmla="*/ 0 h 131"/>
                <a:gd name="T12" fmla="*/ 0 w 58"/>
                <a:gd name="T13" fmla="*/ 8 h 131"/>
              </a:gdLst>
              <a:ahLst/>
              <a:cxnLst>
                <a:cxn ang="0">
                  <a:pos x="T0" y="T1"/>
                </a:cxn>
                <a:cxn ang="0">
                  <a:pos x="T2" y="T3"/>
                </a:cxn>
                <a:cxn ang="0">
                  <a:pos x="T4" y="T5"/>
                </a:cxn>
                <a:cxn ang="0">
                  <a:pos x="T6" y="T7"/>
                </a:cxn>
                <a:cxn ang="0">
                  <a:pos x="T8" y="T9"/>
                </a:cxn>
                <a:cxn ang="0">
                  <a:pos x="T10" y="T11"/>
                </a:cxn>
                <a:cxn ang="0">
                  <a:pos x="T12" y="T13"/>
                </a:cxn>
              </a:cxnLst>
              <a:rect l="0" t="0" r="r" b="b"/>
              <a:pathLst>
                <a:path w="58" h="131">
                  <a:moveTo>
                    <a:pt x="0" y="8"/>
                  </a:moveTo>
                  <a:lnTo>
                    <a:pt x="0" y="8"/>
                  </a:lnTo>
                  <a:lnTo>
                    <a:pt x="37" y="131"/>
                  </a:lnTo>
                  <a:lnTo>
                    <a:pt x="37" y="131"/>
                  </a:lnTo>
                  <a:lnTo>
                    <a:pt x="58" y="129"/>
                  </a:lnTo>
                  <a:lnTo>
                    <a:pt x="19" y="0"/>
                  </a:lnTo>
                  <a:lnTo>
                    <a:pt x="0" y="8"/>
                  </a:lnTo>
                  <a:close/>
                </a:path>
              </a:pathLst>
            </a:custGeom>
            <a:solidFill>
              <a:srgbClr val="24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4" name="Freeform 873">
              <a:extLst>
                <a:ext uri="{FF2B5EF4-FFF2-40B4-BE49-F238E27FC236}">
                  <a16:creationId xmlns:a16="http://schemas.microsoft.com/office/drawing/2014/main" id="{B5E2BB00-7B34-427B-B483-2BE7A65442CC}"/>
                </a:ext>
              </a:extLst>
            </p:cNvPr>
            <p:cNvSpPr>
              <a:spLocks/>
            </p:cNvSpPr>
            <p:nvPr/>
          </p:nvSpPr>
          <p:spPr bwMode="auto">
            <a:xfrm>
              <a:off x="17608551" y="10999788"/>
              <a:ext cx="527050" cy="449263"/>
            </a:xfrm>
            <a:custGeom>
              <a:avLst/>
              <a:gdLst>
                <a:gd name="T0" fmla="*/ 121 w 159"/>
                <a:gd name="T1" fmla="*/ 0 h 136"/>
                <a:gd name="T2" fmla="*/ 106 w 159"/>
                <a:gd name="T3" fmla="*/ 17 h 136"/>
                <a:gd name="T4" fmla="*/ 58 w 159"/>
                <a:gd name="T5" fmla="*/ 48 h 136"/>
                <a:gd name="T6" fmla="*/ 5 w 159"/>
                <a:gd name="T7" fmla="*/ 64 h 136"/>
                <a:gd name="T8" fmla="*/ 1 w 159"/>
                <a:gd name="T9" fmla="*/ 72 h 136"/>
                <a:gd name="T10" fmla="*/ 19 w 159"/>
                <a:gd name="T11" fmla="*/ 131 h 136"/>
                <a:gd name="T12" fmla="*/ 27 w 159"/>
                <a:gd name="T13" fmla="*/ 135 h 136"/>
                <a:gd name="T14" fmla="*/ 79 w 159"/>
                <a:gd name="T15" fmla="*/ 119 h 136"/>
                <a:gd name="T16" fmla="*/ 137 w 159"/>
                <a:gd name="T17" fmla="*/ 118 h 136"/>
                <a:gd name="T18" fmla="*/ 159 w 159"/>
                <a:gd name="T19" fmla="*/ 124 h 136"/>
                <a:gd name="T20" fmla="*/ 121 w 159"/>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136">
                  <a:moveTo>
                    <a:pt x="121" y="0"/>
                  </a:moveTo>
                  <a:cubicBezTo>
                    <a:pt x="106" y="17"/>
                    <a:pt x="106" y="17"/>
                    <a:pt x="106" y="17"/>
                  </a:cubicBezTo>
                  <a:cubicBezTo>
                    <a:pt x="93" y="32"/>
                    <a:pt x="76" y="42"/>
                    <a:pt x="58" y="48"/>
                  </a:cubicBezTo>
                  <a:cubicBezTo>
                    <a:pt x="5" y="64"/>
                    <a:pt x="5" y="64"/>
                    <a:pt x="5" y="64"/>
                  </a:cubicBezTo>
                  <a:cubicBezTo>
                    <a:pt x="2" y="65"/>
                    <a:pt x="0" y="68"/>
                    <a:pt x="1" y="72"/>
                  </a:cubicBezTo>
                  <a:cubicBezTo>
                    <a:pt x="19" y="131"/>
                    <a:pt x="19" y="131"/>
                    <a:pt x="19" y="131"/>
                  </a:cubicBezTo>
                  <a:cubicBezTo>
                    <a:pt x="20" y="134"/>
                    <a:pt x="23" y="136"/>
                    <a:pt x="27" y="135"/>
                  </a:cubicBezTo>
                  <a:cubicBezTo>
                    <a:pt x="79" y="119"/>
                    <a:pt x="79" y="119"/>
                    <a:pt x="79" y="119"/>
                  </a:cubicBezTo>
                  <a:cubicBezTo>
                    <a:pt x="98" y="113"/>
                    <a:pt x="118" y="113"/>
                    <a:pt x="137" y="118"/>
                  </a:cubicBezTo>
                  <a:cubicBezTo>
                    <a:pt x="159" y="124"/>
                    <a:pt x="159" y="124"/>
                    <a:pt x="159" y="124"/>
                  </a:cubicBezTo>
                  <a:lnTo>
                    <a:pt x="121" y="0"/>
                  </a:lnTo>
                  <a:close/>
                </a:path>
              </a:pathLst>
            </a:custGeom>
            <a:solidFill>
              <a:srgbClr val="F26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5" name="Freeform 874">
              <a:extLst>
                <a:ext uri="{FF2B5EF4-FFF2-40B4-BE49-F238E27FC236}">
                  <a16:creationId xmlns:a16="http://schemas.microsoft.com/office/drawing/2014/main" id="{B8386CEE-750C-4B91-9FB1-C8CB480B8742}"/>
                </a:ext>
              </a:extLst>
            </p:cNvPr>
            <p:cNvSpPr>
              <a:spLocks/>
            </p:cNvSpPr>
            <p:nvPr/>
          </p:nvSpPr>
          <p:spPr bwMode="auto">
            <a:xfrm>
              <a:off x="17659351" y="11326813"/>
              <a:ext cx="476250" cy="122238"/>
            </a:xfrm>
            <a:custGeom>
              <a:avLst/>
              <a:gdLst>
                <a:gd name="T0" fmla="*/ 60 w 144"/>
                <a:gd name="T1" fmla="*/ 6 h 37"/>
                <a:gd name="T2" fmla="*/ 7 w 144"/>
                <a:gd name="T3" fmla="*/ 22 h 37"/>
                <a:gd name="T4" fmla="*/ 0 w 144"/>
                <a:gd name="T5" fmla="*/ 18 h 37"/>
                <a:gd name="T6" fmla="*/ 4 w 144"/>
                <a:gd name="T7" fmla="*/ 32 h 37"/>
                <a:gd name="T8" fmla="*/ 12 w 144"/>
                <a:gd name="T9" fmla="*/ 36 h 37"/>
                <a:gd name="T10" fmla="*/ 64 w 144"/>
                <a:gd name="T11" fmla="*/ 20 h 37"/>
                <a:gd name="T12" fmla="*/ 122 w 144"/>
                <a:gd name="T13" fmla="*/ 19 h 37"/>
                <a:gd name="T14" fmla="*/ 144 w 144"/>
                <a:gd name="T15" fmla="*/ 25 h 37"/>
                <a:gd name="T16" fmla="*/ 139 w 144"/>
                <a:gd name="T17" fmla="*/ 11 h 37"/>
                <a:gd name="T18" fmla="*/ 117 w 144"/>
                <a:gd name="T19" fmla="*/ 5 h 37"/>
                <a:gd name="T20" fmla="*/ 60 w 14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37">
                  <a:moveTo>
                    <a:pt x="60" y="6"/>
                  </a:moveTo>
                  <a:cubicBezTo>
                    <a:pt x="7" y="22"/>
                    <a:pt x="7" y="22"/>
                    <a:pt x="7" y="22"/>
                  </a:cubicBezTo>
                  <a:cubicBezTo>
                    <a:pt x="4" y="23"/>
                    <a:pt x="1" y="21"/>
                    <a:pt x="0" y="18"/>
                  </a:cubicBezTo>
                  <a:cubicBezTo>
                    <a:pt x="4" y="32"/>
                    <a:pt x="4" y="32"/>
                    <a:pt x="4" y="32"/>
                  </a:cubicBezTo>
                  <a:cubicBezTo>
                    <a:pt x="5" y="35"/>
                    <a:pt x="8" y="37"/>
                    <a:pt x="12" y="36"/>
                  </a:cubicBezTo>
                  <a:cubicBezTo>
                    <a:pt x="64" y="20"/>
                    <a:pt x="64" y="20"/>
                    <a:pt x="64" y="20"/>
                  </a:cubicBezTo>
                  <a:cubicBezTo>
                    <a:pt x="83" y="14"/>
                    <a:pt x="103" y="14"/>
                    <a:pt x="122" y="19"/>
                  </a:cubicBezTo>
                  <a:cubicBezTo>
                    <a:pt x="144" y="25"/>
                    <a:pt x="144" y="25"/>
                    <a:pt x="144" y="25"/>
                  </a:cubicBezTo>
                  <a:cubicBezTo>
                    <a:pt x="139" y="11"/>
                    <a:pt x="139" y="11"/>
                    <a:pt x="139" y="11"/>
                  </a:cubicBezTo>
                  <a:cubicBezTo>
                    <a:pt x="117" y="5"/>
                    <a:pt x="117" y="5"/>
                    <a:pt x="117" y="5"/>
                  </a:cubicBezTo>
                  <a:cubicBezTo>
                    <a:pt x="99" y="0"/>
                    <a:pt x="79" y="0"/>
                    <a:pt x="60" y="6"/>
                  </a:cubicBezTo>
                  <a:close/>
                </a:path>
              </a:pathLst>
            </a:custGeom>
            <a:solidFill>
              <a:srgbClr val="CE4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6" name="Freeform 875">
              <a:extLst>
                <a:ext uri="{FF2B5EF4-FFF2-40B4-BE49-F238E27FC236}">
                  <a16:creationId xmlns:a16="http://schemas.microsoft.com/office/drawing/2014/main" id="{F718FD89-FF53-431D-81DC-15A4332D0F4E}"/>
                </a:ext>
              </a:extLst>
            </p:cNvPr>
            <p:cNvSpPr>
              <a:spLocks/>
            </p:cNvSpPr>
            <p:nvPr/>
          </p:nvSpPr>
          <p:spPr bwMode="auto">
            <a:xfrm>
              <a:off x="17608551" y="11168063"/>
              <a:ext cx="233363" cy="280988"/>
            </a:xfrm>
            <a:custGeom>
              <a:avLst/>
              <a:gdLst>
                <a:gd name="T0" fmla="*/ 48 w 70"/>
                <a:gd name="T1" fmla="*/ 0 h 85"/>
                <a:gd name="T2" fmla="*/ 5 w 70"/>
                <a:gd name="T3" fmla="*/ 13 h 85"/>
                <a:gd name="T4" fmla="*/ 1 w 70"/>
                <a:gd name="T5" fmla="*/ 21 h 85"/>
                <a:gd name="T6" fmla="*/ 19 w 70"/>
                <a:gd name="T7" fmla="*/ 80 h 85"/>
                <a:gd name="T8" fmla="*/ 27 w 70"/>
                <a:gd name="T9" fmla="*/ 84 h 85"/>
                <a:gd name="T10" fmla="*/ 70 w 70"/>
                <a:gd name="T11" fmla="*/ 71 h 85"/>
                <a:gd name="T12" fmla="*/ 48 w 70"/>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0" h="85">
                  <a:moveTo>
                    <a:pt x="48" y="0"/>
                  </a:moveTo>
                  <a:cubicBezTo>
                    <a:pt x="5" y="13"/>
                    <a:pt x="5" y="13"/>
                    <a:pt x="5" y="13"/>
                  </a:cubicBezTo>
                  <a:cubicBezTo>
                    <a:pt x="2" y="14"/>
                    <a:pt x="0" y="17"/>
                    <a:pt x="1" y="21"/>
                  </a:cubicBezTo>
                  <a:cubicBezTo>
                    <a:pt x="19" y="80"/>
                    <a:pt x="19" y="80"/>
                    <a:pt x="19" y="80"/>
                  </a:cubicBezTo>
                  <a:cubicBezTo>
                    <a:pt x="20" y="83"/>
                    <a:pt x="23" y="85"/>
                    <a:pt x="27" y="84"/>
                  </a:cubicBezTo>
                  <a:cubicBezTo>
                    <a:pt x="70" y="71"/>
                    <a:pt x="70" y="71"/>
                    <a:pt x="70" y="71"/>
                  </a:cubicBezTo>
                  <a:lnTo>
                    <a:pt x="48" y="0"/>
                  </a:lnTo>
                  <a:close/>
                </a:path>
              </a:pathLst>
            </a:custGeom>
            <a:solidFill>
              <a:srgbClr val="F8B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7" name="Freeform 876">
              <a:extLst>
                <a:ext uri="{FF2B5EF4-FFF2-40B4-BE49-F238E27FC236}">
                  <a16:creationId xmlns:a16="http://schemas.microsoft.com/office/drawing/2014/main" id="{425A92D4-70FF-4BB6-9F4C-DABF50B1CA72}"/>
                </a:ext>
              </a:extLst>
            </p:cNvPr>
            <p:cNvSpPr>
              <a:spLocks/>
            </p:cNvSpPr>
            <p:nvPr/>
          </p:nvSpPr>
          <p:spPr bwMode="auto">
            <a:xfrm>
              <a:off x="17695864" y="11423651"/>
              <a:ext cx="161925" cy="174625"/>
            </a:xfrm>
            <a:custGeom>
              <a:avLst/>
              <a:gdLst>
                <a:gd name="T0" fmla="*/ 47 w 49"/>
                <a:gd name="T1" fmla="*/ 48 h 53"/>
                <a:gd name="T2" fmla="*/ 35 w 49"/>
                <a:gd name="T3" fmla="*/ 52 h 53"/>
                <a:gd name="T4" fmla="*/ 28 w 49"/>
                <a:gd name="T5" fmla="*/ 49 h 53"/>
                <a:gd name="T6" fmla="*/ 0 w 49"/>
                <a:gd name="T7" fmla="*/ 7 h 53"/>
                <a:gd name="T8" fmla="*/ 24 w 49"/>
                <a:gd name="T9" fmla="*/ 0 h 53"/>
                <a:gd name="T10" fmla="*/ 48 w 49"/>
                <a:gd name="T11" fmla="*/ 45 h 53"/>
                <a:gd name="T12" fmla="*/ 47 w 49"/>
                <a:gd name="T13" fmla="*/ 48 h 53"/>
              </a:gdLst>
              <a:ahLst/>
              <a:cxnLst>
                <a:cxn ang="0">
                  <a:pos x="T0" y="T1"/>
                </a:cxn>
                <a:cxn ang="0">
                  <a:pos x="T2" y="T3"/>
                </a:cxn>
                <a:cxn ang="0">
                  <a:pos x="T4" y="T5"/>
                </a:cxn>
                <a:cxn ang="0">
                  <a:pos x="T6" y="T7"/>
                </a:cxn>
                <a:cxn ang="0">
                  <a:pos x="T8" y="T9"/>
                </a:cxn>
                <a:cxn ang="0">
                  <a:pos x="T10" y="T11"/>
                </a:cxn>
                <a:cxn ang="0">
                  <a:pos x="T12" y="T13"/>
                </a:cxn>
              </a:cxnLst>
              <a:rect l="0" t="0" r="r" b="b"/>
              <a:pathLst>
                <a:path w="49" h="53">
                  <a:moveTo>
                    <a:pt x="47" y="48"/>
                  </a:moveTo>
                  <a:cubicBezTo>
                    <a:pt x="35" y="52"/>
                    <a:pt x="35" y="52"/>
                    <a:pt x="35" y="52"/>
                  </a:cubicBezTo>
                  <a:cubicBezTo>
                    <a:pt x="32" y="53"/>
                    <a:pt x="29" y="52"/>
                    <a:pt x="28" y="49"/>
                  </a:cubicBezTo>
                  <a:cubicBezTo>
                    <a:pt x="0" y="7"/>
                    <a:pt x="0" y="7"/>
                    <a:pt x="0" y="7"/>
                  </a:cubicBezTo>
                  <a:cubicBezTo>
                    <a:pt x="24" y="0"/>
                    <a:pt x="24" y="0"/>
                    <a:pt x="24" y="0"/>
                  </a:cubicBezTo>
                  <a:cubicBezTo>
                    <a:pt x="48" y="45"/>
                    <a:pt x="48" y="45"/>
                    <a:pt x="48" y="45"/>
                  </a:cubicBezTo>
                  <a:cubicBezTo>
                    <a:pt x="49" y="46"/>
                    <a:pt x="48" y="48"/>
                    <a:pt x="47" y="48"/>
                  </a:cubicBezTo>
                  <a:close/>
                </a:path>
              </a:pathLst>
            </a:custGeom>
            <a:solidFill>
              <a:srgbClr val="333C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8" name="Freeform 877">
              <a:extLst>
                <a:ext uri="{FF2B5EF4-FFF2-40B4-BE49-F238E27FC236}">
                  <a16:creationId xmlns:a16="http://schemas.microsoft.com/office/drawing/2014/main" id="{355881EE-2465-4005-BAD3-ADED051696C9}"/>
                </a:ext>
              </a:extLst>
            </p:cNvPr>
            <p:cNvSpPr>
              <a:spLocks/>
            </p:cNvSpPr>
            <p:nvPr/>
          </p:nvSpPr>
          <p:spPr bwMode="auto">
            <a:xfrm>
              <a:off x="17695864" y="11423651"/>
              <a:ext cx="92075" cy="49213"/>
            </a:xfrm>
            <a:custGeom>
              <a:avLst/>
              <a:gdLst>
                <a:gd name="T0" fmla="*/ 10 w 58"/>
                <a:gd name="T1" fmla="*/ 31 h 31"/>
                <a:gd name="T2" fmla="*/ 58 w 58"/>
                <a:gd name="T3" fmla="*/ 16 h 31"/>
                <a:gd name="T4" fmla="*/ 50 w 58"/>
                <a:gd name="T5" fmla="*/ 0 h 31"/>
                <a:gd name="T6" fmla="*/ 0 w 58"/>
                <a:gd name="T7" fmla="*/ 14 h 31"/>
                <a:gd name="T8" fmla="*/ 10 w 58"/>
                <a:gd name="T9" fmla="*/ 31 h 31"/>
              </a:gdLst>
              <a:ahLst/>
              <a:cxnLst>
                <a:cxn ang="0">
                  <a:pos x="T0" y="T1"/>
                </a:cxn>
                <a:cxn ang="0">
                  <a:pos x="T2" y="T3"/>
                </a:cxn>
                <a:cxn ang="0">
                  <a:pos x="T4" y="T5"/>
                </a:cxn>
                <a:cxn ang="0">
                  <a:pos x="T6" y="T7"/>
                </a:cxn>
                <a:cxn ang="0">
                  <a:pos x="T8" y="T9"/>
                </a:cxn>
              </a:cxnLst>
              <a:rect l="0" t="0" r="r" b="b"/>
              <a:pathLst>
                <a:path w="58" h="31">
                  <a:moveTo>
                    <a:pt x="10" y="31"/>
                  </a:moveTo>
                  <a:lnTo>
                    <a:pt x="58" y="16"/>
                  </a:lnTo>
                  <a:lnTo>
                    <a:pt x="50" y="0"/>
                  </a:lnTo>
                  <a:lnTo>
                    <a:pt x="0" y="14"/>
                  </a:lnTo>
                  <a:lnTo>
                    <a:pt x="10" y="31"/>
                  </a:lnTo>
                  <a:close/>
                </a:path>
              </a:pathLst>
            </a:custGeom>
            <a:solidFill>
              <a:srgbClr val="242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9" name="Freeform 878">
              <a:extLst>
                <a:ext uri="{FF2B5EF4-FFF2-40B4-BE49-F238E27FC236}">
                  <a16:creationId xmlns:a16="http://schemas.microsoft.com/office/drawing/2014/main" id="{8AAE777F-347C-4ED2-8819-A29744EF79BF}"/>
                </a:ext>
              </a:extLst>
            </p:cNvPr>
            <p:cNvSpPr>
              <a:spLocks/>
            </p:cNvSpPr>
            <p:nvPr/>
          </p:nvSpPr>
          <p:spPr bwMode="auto">
            <a:xfrm>
              <a:off x="17659351" y="11356976"/>
              <a:ext cx="182563" cy="92075"/>
            </a:xfrm>
            <a:custGeom>
              <a:avLst/>
              <a:gdLst>
                <a:gd name="T0" fmla="*/ 7 w 55"/>
                <a:gd name="T1" fmla="*/ 13 h 28"/>
                <a:gd name="T2" fmla="*/ 0 w 55"/>
                <a:gd name="T3" fmla="*/ 9 h 28"/>
                <a:gd name="T4" fmla="*/ 4 w 55"/>
                <a:gd name="T5" fmla="*/ 23 h 28"/>
                <a:gd name="T6" fmla="*/ 12 w 55"/>
                <a:gd name="T7" fmla="*/ 27 h 28"/>
                <a:gd name="T8" fmla="*/ 55 w 55"/>
                <a:gd name="T9" fmla="*/ 14 h 28"/>
                <a:gd name="T10" fmla="*/ 51 w 55"/>
                <a:gd name="T11" fmla="*/ 0 h 28"/>
                <a:gd name="T12" fmla="*/ 7 w 55"/>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7" y="13"/>
                  </a:moveTo>
                  <a:cubicBezTo>
                    <a:pt x="4" y="14"/>
                    <a:pt x="1" y="12"/>
                    <a:pt x="0" y="9"/>
                  </a:cubicBezTo>
                  <a:cubicBezTo>
                    <a:pt x="4" y="23"/>
                    <a:pt x="4" y="23"/>
                    <a:pt x="4" y="23"/>
                  </a:cubicBezTo>
                  <a:cubicBezTo>
                    <a:pt x="5" y="26"/>
                    <a:pt x="8" y="28"/>
                    <a:pt x="12" y="27"/>
                  </a:cubicBezTo>
                  <a:cubicBezTo>
                    <a:pt x="55" y="14"/>
                    <a:pt x="55" y="14"/>
                    <a:pt x="55" y="14"/>
                  </a:cubicBezTo>
                  <a:cubicBezTo>
                    <a:pt x="51" y="0"/>
                    <a:pt x="51" y="0"/>
                    <a:pt x="51" y="0"/>
                  </a:cubicBezTo>
                  <a:lnTo>
                    <a:pt x="7" y="13"/>
                  </a:ln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0" name="Freeform 879">
              <a:extLst>
                <a:ext uri="{FF2B5EF4-FFF2-40B4-BE49-F238E27FC236}">
                  <a16:creationId xmlns:a16="http://schemas.microsoft.com/office/drawing/2014/main" id="{A5A7B7DD-6DB1-429C-9DCA-1C1D995706CE}"/>
                </a:ext>
              </a:extLst>
            </p:cNvPr>
            <p:cNvSpPr>
              <a:spLocks/>
            </p:cNvSpPr>
            <p:nvPr/>
          </p:nvSpPr>
          <p:spPr bwMode="auto">
            <a:xfrm>
              <a:off x="17668876" y="11220451"/>
              <a:ext cx="76200" cy="39688"/>
            </a:xfrm>
            <a:custGeom>
              <a:avLst/>
              <a:gdLst>
                <a:gd name="T0" fmla="*/ 22 w 23"/>
                <a:gd name="T1" fmla="*/ 3 h 12"/>
                <a:gd name="T2" fmla="*/ 18 w 23"/>
                <a:gd name="T3" fmla="*/ 1 h 12"/>
                <a:gd name="T4" fmla="*/ 3 w 23"/>
                <a:gd name="T5" fmla="*/ 5 h 12"/>
                <a:gd name="T6" fmla="*/ 1 w 23"/>
                <a:gd name="T7" fmla="*/ 9 h 12"/>
                <a:gd name="T8" fmla="*/ 5 w 23"/>
                <a:gd name="T9" fmla="*/ 12 h 12"/>
                <a:gd name="T10" fmla="*/ 20 w 23"/>
                <a:gd name="T11" fmla="*/ 8 h 12"/>
                <a:gd name="T12" fmla="*/ 22 w 23"/>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2" y="3"/>
                  </a:moveTo>
                  <a:cubicBezTo>
                    <a:pt x="22" y="1"/>
                    <a:pt x="20" y="0"/>
                    <a:pt x="18" y="1"/>
                  </a:cubicBezTo>
                  <a:cubicBezTo>
                    <a:pt x="3" y="5"/>
                    <a:pt x="3" y="5"/>
                    <a:pt x="3" y="5"/>
                  </a:cubicBezTo>
                  <a:cubicBezTo>
                    <a:pt x="1" y="5"/>
                    <a:pt x="0" y="7"/>
                    <a:pt x="1" y="9"/>
                  </a:cubicBezTo>
                  <a:cubicBezTo>
                    <a:pt x="1" y="11"/>
                    <a:pt x="3" y="12"/>
                    <a:pt x="5" y="12"/>
                  </a:cubicBezTo>
                  <a:cubicBezTo>
                    <a:pt x="20" y="8"/>
                    <a:pt x="20" y="8"/>
                    <a:pt x="20" y="8"/>
                  </a:cubicBezTo>
                  <a:cubicBezTo>
                    <a:pt x="22" y="7"/>
                    <a:pt x="23" y="5"/>
                    <a:pt x="22" y="3"/>
                  </a:cubicBez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1" name="Freeform 880">
              <a:extLst>
                <a:ext uri="{FF2B5EF4-FFF2-40B4-BE49-F238E27FC236}">
                  <a16:creationId xmlns:a16="http://schemas.microsoft.com/office/drawing/2014/main" id="{FFCAA14E-189F-40FC-9C47-CEF57ED53B12}"/>
                </a:ext>
              </a:extLst>
            </p:cNvPr>
            <p:cNvSpPr>
              <a:spLocks/>
            </p:cNvSpPr>
            <p:nvPr/>
          </p:nvSpPr>
          <p:spPr bwMode="auto">
            <a:xfrm>
              <a:off x="17681576" y="11256963"/>
              <a:ext cx="73025" cy="39688"/>
            </a:xfrm>
            <a:custGeom>
              <a:avLst/>
              <a:gdLst>
                <a:gd name="T0" fmla="*/ 22 w 22"/>
                <a:gd name="T1" fmla="*/ 3 h 12"/>
                <a:gd name="T2" fmla="*/ 18 w 22"/>
                <a:gd name="T3" fmla="*/ 0 h 12"/>
                <a:gd name="T4" fmla="*/ 3 w 22"/>
                <a:gd name="T5" fmla="*/ 4 h 12"/>
                <a:gd name="T6" fmla="*/ 0 w 22"/>
                <a:gd name="T7" fmla="*/ 9 h 12"/>
                <a:gd name="T8" fmla="*/ 4 w 22"/>
                <a:gd name="T9" fmla="*/ 11 h 12"/>
                <a:gd name="T10" fmla="*/ 19 w 22"/>
                <a:gd name="T11" fmla="*/ 7 h 12"/>
                <a:gd name="T12" fmla="*/ 22 w 22"/>
                <a:gd name="T13" fmla="*/ 3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22" y="3"/>
                  </a:moveTo>
                  <a:cubicBezTo>
                    <a:pt x="22" y="1"/>
                    <a:pt x="20" y="0"/>
                    <a:pt x="18" y="0"/>
                  </a:cubicBezTo>
                  <a:cubicBezTo>
                    <a:pt x="3" y="4"/>
                    <a:pt x="3" y="4"/>
                    <a:pt x="3" y="4"/>
                  </a:cubicBezTo>
                  <a:cubicBezTo>
                    <a:pt x="1" y="5"/>
                    <a:pt x="0" y="7"/>
                    <a:pt x="0" y="9"/>
                  </a:cubicBezTo>
                  <a:cubicBezTo>
                    <a:pt x="1" y="11"/>
                    <a:pt x="2" y="12"/>
                    <a:pt x="4" y="11"/>
                  </a:cubicBezTo>
                  <a:cubicBezTo>
                    <a:pt x="19" y="7"/>
                    <a:pt x="19" y="7"/>
                    <a:pt x="19" y="7"/>
                  </a:cubicBezTo>
                  <a:cubicBezTo>
                    <a:pt x="21" y="7"/>
                    <a:pt x="22" y="5"/>
                    <a:pt x="22" y="3"/>
                  </a:cubicBez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2" name="Freeform 881">
              <a:extLst>
                <a:ext uri="{FF2B5EF4-FFF2-40B4-BE49-F238E27FC236}">
                  <a16:creationId xmlns:a16="http://schemas.microsoft.com/office/drawing/2014/main" id="{E2560832-9940-4006-AE10-288BCD55EFC0}"/>
                </a:ext>
              </a:extLst>
            </p:cNvPr>
            <p:cNvSpPr>
              <a:spLocks/>
            </p:cNvSpPr>
            <p:nvPr/>
          </p:nvSpPr>
          <p:spPr bwMode="auto">
            <a:xfrm>
              <a:off x="17695864" y="11290301"/>
              <a:ext cx="76200" cy="39688"/>
            </a:xfrm>
            <a:custGeom>
              <a:avLst/>
              <a:gdLst>
                <a:gd name="T0" fmla="*/ 22 w 23"/>
                <a:gd name="T1" fmla="*/ 4 h 12"/>
                <a:gd name="T2" fmla="*/ 18 w 23"/>
                <a:gd name="T3" fmla="*/ 1 h 12"/>
                <a:gd name="T4" fmla="*/ 3 w 23"/>
                <a:gd name="T5" fmla="*/ 5 h 12"/>
                <a:gd name="T6" fmla="*/ 0 w 23"/>
                <a:gd name="T7" fmla="*/ 9 h 12"/>
                <a:gd name="T8" fmla="*/ 5 w 23"/>
                <a:gd name="T9" fmla="*/ 12 h 12"/>
                <a:gd name="T10" fmla="*/ 20 w 23"/>
                <a:gd name="T11" fmla="*/ 8 h 12"/>
                <a:gd name="T12" fmla="*/ 22 w 23"/>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2" y="4"/>
                  </a:moveTo>
                  <a:cubicBezTo>
                    <a:pt x="22" y="2"/>
                    <a:pt x="20" y="0"/>
                    <a:pt x="18" y="1"/>
                  </a:cubicBezTo>
                  <a:cubicBezTo>
                    <a:pt x="3" y="5"/>
                    <a:pt x="3" y="5"/>
                    <a:pt x="3" y="5"/>
                  </a:cubicBezTo>
                  <a:cubicBezTo>
                    <a:pt x="1" y="5"/>
                    <a:pt x="0" y="7"/>
                    <a:pt x="0" y="9"/>
                  </a:cubicBezTo>
                  <a:cubicBezTo>
                    <a:pt x="1" y="11"/>
                    <a:pt x="3" y="12"/>
                    <a:pt x="5" y="12"/>
                  </a:cubicBezTo>
                  <a:cubicBezTo>
                    <a:pt x="20" y="8"/>
                    <a:pt x="20" y="8"/>
                    <a:pt x="20" y="8"/>
                  </a:cubicBezTo>
                  <a:cubicBezTo>
                    <a:pt x="22" y="7"/>
                    <a:pt x="23" y="5"/>
                    <a:pt x="22" y="4"/>
                  </a:cubicBezTo>
                  <a:close/>
                </a:path>
              </a:pathLst>
            </a:custGeom>
            <a:solidFill>
              <a:srgbClr val="E8A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grpSp>
        <p:nvGrpSpPr>
          <p:cNvPr id="33" name="กลุ่ม 361">
            <a:extLst>
              <a:ext uri="{FF2B5EF4-FFF2-40B4-BE49-F238E27FC236}">
                <a16:creationId xmlns:a16="http://schemas.microsoft.com/office/drawing/2014/main" id="{A8B850D0-E30B-45CB-860A-681423749266}"/>
              </a:ext>
            </a:extLst>
          </p:cNvPr>
          <p:cNvGrpSpPr/>
          <p:nvPr/>
        </p:nvGrpSpPr>
        <p:grpSpPr>
          <a:xfrm rot="17015806">
            <a:off x="961208" y="3876711"/>
            <a:ext cx="2266445" cy="2312699"/>
            <a:chOff x="17533939" y="11963401"/>
            <a:chExt cx="466725" cy="476250"/>
          </a:xfrm>
        </p:grpSpPr>
        <p:sp>
          <p:nvSpPr>
            <p:cNvPr id="34" name="Freeform 882">
              <a:extLst>
                <a:ext uri="{FF2B5EF4-FFF2-40B4-BE49-F238E27FC236}">
                  <a16:creationId xmlns:a16="http://schemas.microsoft.com/office/drawing/2014/main" id="{BF29F14C-CC11-4B17-924E-8F59C23D9646}"/>
                </a:ext>
              </a:extLst>
            </p:cNvPr>
            <p:cNvSpPr>
              <a:spLocks/>
            </p:cNvSpPr>
            <p:nvPr/>
          </p:nvSpPr>
          <p:spPr bwMode="auto">
            <a:xfrm>
              <a:off x="17533939" y="11963401"/>
              <a:ext cx="466725" cy="476250"/>
            </a:xfrm>
            <a:custGeom>
              <a:avLst/>
              <a:gdLst>
                <a:gd name="T0" fmla="*/ 58 w 141"/>
                <a:gd name="T1" fmla="*/ 141 h 144"/>
                <a:gd name="T2" fmla="*/ 46 w 141"/>
                <a:gd name="T3" fmla="*/ 141 h 144"/>
                <a:gd name="T4" fmla="*/ 3 w 141"/>
                <a:gd name="T5" fmla="*/ 101 h 144"/>
                <a:gd name="T6" fmla="*/ 0 w 141"/>
                <a:gd name="T7" fmla="*/ 95 h 144"/>
                <a:gd name="T8" fmla="*/ 3 w 141"/>
                <a:gd name="T9" fmla="*/ 88 h 144"/>
                <a:gd name="T10" fmla="*/ 83 w 141"/>
                <a:gd name="T11" fmla="*/ 4 h 144"/>
                <a:gd name="T12" fmla="*/ 95 w 141"/>
                <a:gd name="T13" fmla="*/ 3 h 144"/>
                <a:gd name="T14" fmla="*/ 138 w 141"/>
                <a:gd name="T15" fmla="*/ 43 h 144"/>
                <a:gd name="T16" fmla="*/ 138 w 141"/>
                <a:gd name="T17" fmla="*/ 56 h 144"/>
                <a:gd name="T18" fmla="*/ 58 w 141"/>
                <a:gd name="T19" fmla="*/ 1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44">
                  <a:moveTo>
                    <a:pt x="58" y="141"/>
                  </a:moveTo>
                  <a:cubicBezTo>
                    <a:pt x="55" y="144"/>
                    <a:pt x="49" y="144"/>
                    <a:pt x="46" y="141"/>
                  </a:cubicBezTo>
                  <a:cubicBezTo>
                    <a:pt x="3" y="101"/>
                    <a:pt x="3" y="101"/>
                    <a:pt x="3" y="101"/>
                  </a:cubicBezTo>
                  <a:cubicBezTo>
                    <a:pt x="1" y="99"/>
                    <a:pt x="0" y="97"/>
                    <a:pt x="0" y="95"/>
                  </a:cubicBezTo>
                  <a:cubicBezTo>
                    <a:pt x="0" y="92"/>
                    <a:pt x="1" y="90"/>
                    <a:pt x="3" y="88"/>
                  </a:cubicBezTo>
                  <a:cubicBezTo>
                    <a:pt x="83" y="4"/>
                    <a:pt x="83" y="4"/>
                    <a:pt x="83" y="4"/>
                  </a:cubicBezTo>
                  <a:cubicBezTo>
                    <a:pt x="86" y="0"/>
                    <a:pt x="91" y="0"/>
                    <a:pt x="95" y="3"/>
                  </a:cubicBezTo>
                  <a:cubicBezTo>
                    <a:pt x="138" y="43"/>
                    <a:pt x="138" y="43"/>
                    <a:pt x="138" y="43"/>
                  </a:cubicBezTo>
                  <a:cubicBezTo>
                    <a:pt x="141" y="47"/>
                    <a:pt x="141" y="52"/>
                    <a:pt x="138" y="56"/>
                  </a:cubicBezTo>
                  <a:cubicBezTo>
                    <a:pt x="58" y="141"/>
                    <a:pt x="58" y="141"/>
                    <a:pt x="58" y="141"/>
                  </a:cubicBezTo>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5" name="Freeform 883">
              <a:extLst>
                <a:ext uri="{FF2B5EF4-FFF2-40B4-BE49-F238E27FC236}">
                  <a16:creationId xmlns:a16="http://schemas.microsoft.com/office/drawing/2014/main" id="{1FB89BA0-9504-4AA0-934F-4A823F05E8F0}"/>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close/>
                </a:path>
              </a:pathLst>
            </a:custGeom>
            <a:solidFill>
              <a:srgbClr val="C7E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6" name="Freeform 884">
              <a:extLst>
                <a:ext uri="{FF2B5EF4-FFF2-40B4-BE49-F238E27FC236}">
                  <a16:creationId xmlns:a16="http://schemas.microsoft.com/office/drawing/2014/main" id="{E4D10AC7-D4EA-4654-906A-25D622214626}"/>
                </a:ext>
              </a:extLst>
            </p:cNvPr>
            <p:cNvSpPr>
              <a:spLocks/>
            </p:cNvSpPr>
            <p:nvPr/>
          </p:nvSpPr>
          <p:spPr bwMode="auto">
            <a:xfrm>
              <a:off x="17583151" y="11995151"/>
              <a:ext cx="387350" cy="392113"/>
            </a:xfrm>
            <a:custGeom>
              <a:avLst/>
              <a:gdLst>
                <a:gd name="T0" fmla="*/ 94 w 244"/>
                <a:gd name="T1" fmla="*/ 247 h 247"/>
                <a:gd name="T2" fmla="*/ 0 w 244"/>
                <a:gd name="T3" fmla="*/ 159 h 247"/>
                <a:gd name="T4" fmla="*/ 148 w 244"/>
                <a:gd name="T5" fmla="*/ 0 h 247"/>
                <a:gd name="T6" fmla="*/ 244 w 244"/>
                <a:gd name="T7" fmla="*/ 90 h 247"/>
                <a:gd name="T8" fmla="*/ 94 w 244"/>
                <a:gd name="T9" fmla="*/ 247 h 247"/>
              </a:gdLst>
              <a:ahLst/>
              <a:cxnLst>
                <a:cxn ang="0">
                  <a:pos x="T0" y="T1"/>
                </a:cxn>
                <a:cxn ang="0">
                  <a:pos x="T2" y="T3"/>
                </a:cxn>
                <a:cxn ang="0">
                  <a:pos x="T4" y="T5"/>
                </a:cxn>
                <a:cxn ang="0">
                  <a:pos x="T6" y="T7"/>
                </a:cxn>
                <a:cxn ang="0">
                  <a:pos x="T8" y="T9"/>
                </a:cxn>
              </a:cxnLst>
              <a:rect l="0" t="0" r="r" b="b"/>
              <a:pathLst>
                <a:path w="244" h="247">
                  <a:moveTo>
                    <a:pt x="94" y="247"/>
                  </a:moveTo>
                  <a:lnTo>
                    <a:pt x="0" y="159"/>
                  </a:lnTo>
                  <a:lnTo>
                    <a:pt x="148" y="0"/>
                  </a:lnTo>
                  <a:lnTo>
                    <a:pt x="244" y="90"/>
                  </a:lnTo>
                  <a:lnTo>
                    <a:pt x="94" y="2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7" name="Freeform 885">
              <a:extLst>
                <a:ext uri="{FF2B5EF4-FFF2-40B4-BE49-F238E27FC236}">
                  <a16:creationId xmlns:a16="http://schemas.microsoft.com/office/drawing/2014/main" id="{493825E1-D0CE-4BAA-8427-9605F21CCC3A}"/>
                </a:ext>
              </a:extLst>
            </p:cNvPr>
            <p:cNvSpPr>
              <a:spLocks/>
            </p:cNvSpPr>
            <p:nvPr/>
          </p:nvSpPr>
          <p:spPr bwMode="auto">
            <a:xfrm>
              <a:off x="17589501" y="12296776"/>
              <a:ext cx="88900" cy="85725"/>
            </a:xfrm>
            <a:custGeom>
              <a:avLst/>
              <a:gdLst>
                <a:gd name="T0" fmla="*/ 42 w 56"/>
                <a:gd name="T1" fmla="*/ 54 h 54"/>
                <a:gd name="T2" fmla="*/ 0 w 56"/>
                <a:gd name="T3" fmla="*/ 15 h 54"/>
                <a:gd name="T4" fmla="*/ 15 w 56"/>
                <a:gd name="T5" fmla="*/ 0 h 54"/>
                <a:gd name="T6" fmla="*/ 56 w 56"/>
                <a:gd name="T7" fmla="*/ 40 h 54"/>
                <a:gd name="T8" fmla="*/ 42 w 56"/>
                <a:gd name="T9" fmla="*/ 54 h 54"/>
              </a:gdLst>
              <a:ahLst/>
              <a:cxnLst>
                <a:cxn ang="0">
                  <a:pos x="T0" y="T1"/>
                </a:cxn>
                <a:cxn ang="0">
                  <a:pos x="T2" y="T3"/>
                </a:cxn>
                <a:cxn ang="0">
                  <a:pos x="T4" y="T5"/>
                </a:cxn>
                <a:cxn ang="0">
                  <a:pos x="T6" y="T7"/>
                </a:cxn>
                <a:cxn ang="0">
                  <a:pos x="T8" y="T9"/>
                </a:cxn>
              </a:cxnLst>
              <a:rect l="0" t="0" r="r" b="b"/>
              <a:pathLst>
                <a:path w="56" h="54">
                  <a:moveTo>
                    <a:pt x="42" y="54"/>
                  </a:moveTo>
                  <a:lnTo>
                    <a:pt x="0" y="15"/>
                  </a:lnTo>
                  <a:lnTo>
                    <a:pt x="15" y="0"/>
                  </a:lnTo>
                  <a:lnTo>
                    <a:pt x="56" y="40"/>
                  </a:lnTo>
                  <a:lnTo>
                    <a:pt x="42" y="54"/>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8" name="Freeform 886">
              <a:extLst>
                <a:ext uri="{FF2B5EF4-FFF2-40B4-BE49-F238E27FC236}">
                  <a16:creationId xmlns:a16="http://schemas.microsoft.com/office/drawing/2014/main" id="{295F47A6-4C0B-4048-B080-62461BB51033}"/>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close/>
                  <a:moveTo>
                    <a:pt x="0" y="0"/>
                  </a:moveTo>
                  <a:lnTo>
                    <a:pt x="0" y="0"/>
                  </a:lnTo>
                  <a:lnTo>
                    <a:pt x="73" y="69"/>
                  </a:lnTo>
                  <a:lnTo>
                    <a:pt x="0" y="0"/>
                  </a:lnTo>
                  <a:close/>
                </a:path>
              </a:pathLst>
            </a:custGeom>
            <a:solidFill>
              <a:srgbClr val="979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39" name="Freeform 887">
              <a:extLst>
                <a:ext uri="{FF2B5EF4-FFF2-40B4-BE49-F238E27FC236}">
                  <a16:creationId xmlns:a16="http://schemas.microsoft.com/office/drawing/2014/main" id="{F208E8CB-125F-45A1-AE28-6A123C445A74}"/>
                </a:ext>
              </a:extLst>
            </p:cNvPr>
            <p:cNvSpPr>
              <a:spLocks noEditPoints="1"/>
            </p:cNvSpPr>
            <p:nvPr/>
          </p:nvSpPr>
          <p:spPr bwMode="auto">
            <a:xfrm>
              <a:off x="17854614" y="12028488"/>
              <a:ext cx="115888" cy="222250"/>
            </a:xfrm>
            <a:custGeom>
              <a:avLst/>
              <a:gdLst>
                <a:gd name="T0" fmla="*/ 73 w 73"/>
                <a:gd name="T1" fmla="*/ 69 h 140"/>
                <a:gd name="T2" fmla="*/ 4 w 73"/>
                <a:gd name="T3" fmla="*/ 140 h 140"/>
                <a:gd name="T4" fmla="*/ 4 w 73"/>
                <a:gd name="T5" fmla="*/ 140 h 140"/>
                <a:gd name="T6" fmla="*/ 73 w 73"/>
                <a:gd name="T7" fmla="*/ 69 h 140"/>
                <a:gd name="T8" fmla="*/ 0 w 73"/>
                <a:gd name="T9" fmla="*/ 0 h 140"/>
                <a:gd name="T10" fmla="*/ 0 w 73"/>
                <a:gd name="T11" fmla="*/ 0 h 140"/>
                <a:gd name="T12" fmla="*/ 73 w 73"/>
                <a:gd name="T13" fmla="*/ 69 h 140"/>
                <a:gd name="T14" fmla="*/ 0 w 73"/>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40">
                  <a:moveTo>
                    <a:pt x="73" y="69"/>
                  </a:moveTo>
                  <a:lnTo>
                    <a:pt x="4" y="140"/>
                  </a:lnTo>
                  <a:lnTo>
                    <a:pt x="4" y="140"/>
                  </a:lnTo>
                  <a:lnTo>
                    <a:pt x="73" y="69"/>
                  </a:lnTo>
                  <a:moveTo>
                    <a:pt x="0" y="0"/>
                  </a:moveTo>
                  <a:lnTo>
                    <a:pt x="0" y="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0" name="Freeform 888">
              <a:extLst>
                <a:ext uri="{FF2B5EF4-FFF2-40B4-BE49-F238E27FC236}">
                  <a16:creationId xmlns:a16="http://schemas.microsoft.com/office/drawing/2014/main" id="{742AFA0A-DA31-41EC-80C2-3C89CF5F3C49}"/>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close/>
                </a:path>
              </a:pathLst>
            </a:custGeom>
            <a:solidFill>
              <a:srgbClr val="E1F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41" name="Freeform 889">
              <a:extLst>
                <a:ext uri="{FF2B5EF4-FFF2-40B4-BE49-F238E27FC236}">
                  <a16:creationId xmlns:a16="http://schemas.microsoft.com/office/drawing/2014/main" id="{FE5E605D-F6DF-49B9-AD18-1D7DC5792F66}"/>
                </a:ext>
              </a:extLst>
            </p:cNvPr>
            <p:cNvSpPr>
              <a:spLocks/>
            </p:cNvSpPr>
            <p:nvPr/>
          </p:nvSpPr>
          <p:spPr bwMode="auto">
            <a:xfrm>
              <a:off x="17854614" y="12028488"/>
              <a:ext cx="115888" cy="222250"/>
            </a:xfrm>
            <a:custGeom>
              <a:avLst/>
              <a:gdLst>
                <a:gd name="T0" fmla="*/ 0 w 73"/>
                <a:gd name="T1" fmla="*/ 0 h 140"/>
                <a:gd name="T2" fmla="*/ 4 w 73"/>
                <a:gd name="T3" fmla="*/ 140 h 140"/>
                <a:gd name="T4" fmla="*/ 73 w 73"/>
                <a:gd name="T5" fmla="*/ 69 h 140"/>
                <a:gd name="T6" fmla="*/ 0 w 73"/>
                <a:gd name="T7" fmla="*/ 0 h 140"/>
              </a:gdLst>
              <a:ahLst/>
              <a:cxnLst>
                <a:cxn ang="0">
                  <a:pos x="T0" y="T1"/>
                </a:cxn>
                <a:cxn ang="0">
                  <a:pos x="T2" y="T3"/>
                </a:cxn>
                <a:cxn ang="0">
                  <a:pos x="T4" y="T5"/>
                </a:cxn>
                <a:cxn ang="0">
                  <a:pos x="T6" y="T7"/>
                </a:cxn>
              </a:cxnLst>
              <a:rect l="0" t="0" r="r" b="b"/>
              <a:pathLst>
                <a:path w="73" h="140">
                  <a:moveTo>
                    <a:pt x="0" y="0"/>
                  </a:moveTo>
                  <a:lnTo>
                    <a:pt x="4" y="140"/>
                  </a:lnTo>
                  <a:lnTo>
                    <a:pt x="73"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
        <p:nvSpPr>
          <p:cNvPr id="2" name="Title 1">
            <a:extLst>
              <a:ext uri="{FF2B5EF4-FFF2-40B4-BE49-F238E27FC236}">
                <a16:creationId xmlns:a16="http://schemas.microsoft.com/office/drawing/2014/main" id="{F47556F2-117A-45F6-98C8-12E38EAF0E57}"/>
              </a:ext>
            </a:extLst>
          </p:cNvPr>
          <p:cNvSpPr>
            <a:spLocks noGrp="1"/>
          </p:cNvSpPr>
          <p:nvPr>
            <p:ph type="ctrTitle"/>
          </p:nvPr>
        </p:nvSpPr>
        <p:spPr>
          <a:xfrm>
            <a:off x="5091137" y="1122363"/>
            <a:ext cx="5576862" cy="3885374"/>
          </a:xfrm>
        </p:spPr>
        <p:txBody>
          <a:bodyPr>
            <a:normAutofit/>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7) Guidelines: facilitating personal learning projects of citizens remote from learning</a:t>
            </a:r>
            <a:endParaRPr lang="en-US" dirty="0"/>
          </a:p>
        </p:txBody>
      </p:sp>
    </p:spTree>
    <p:extLst>
      <p:ext uri="{BB962C8B-B14F-4D97-AF65-F5344CB8AC3E}">
        <p14:creationId xmlns:p14="http://schemas.microsoft.com/office/powerpoint/2010/main" val="258051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p:cNvGrpSpPr/>
          <p:nvPr/>
        </p:nvGrpSpPr>
        <p:grpSpPr>
          <a:xfrm>
            <a:off x="3950329" y="1627001"/>
            <a:ext cx="7816150" cy="3264355"/>
            <a:chOff x="8900930" y="2450100"/>
            <a:chExt cx="12024804" cy="8375364"/>
          </a:xfrm>
        </p:grpSpPr>
        <p:grpSp>
          <p:nvGrpSpPr>
            <p:cNvPr id="264" name="Group 263"/>
            <p:cNvGrpSpPr/>
            <p:nvPr/>
          </p:nvGrpSpPr>
          <p:grpSpPr>
            <a:xfrm>
              <a:off x="10476616" y="2450100"/>
              <a:ext cx="9457621" cy="2138664"/>
              <a:chOff x="8871348" y="3276600"/>
              <a:chExt cx="20762203" cy="4694984"/>
            </a:xfrm>
          </p:grpSpPr>
          <p:sp>
            <p:nvSpPr>
              <p:cNvPr id="277"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8" name="Rectangle 277"/>
              <p:cNvSpPr/>
              <p:nvPr/>
            </p:nvSpPr>
            <p:spPr>
              <a:xfrm rot="5400000">
                <a:off x="16516194" y="-4347602"/>
                <a:ext cx="4654294" cy="199162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9" name="Picture 2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nvGrpSpPr>
            <p:cNvPr id="265" name="Group 264"/>
            <p:cNvGrpSpPr/>
            <p:nvPr/>
          </p:nvGrpSpPr>
          <p:grpSpPr>
            <a:xfrm>
              <a:off x="11468113" y="4518969"/>
              <a:ext cx="9457621" cy="2123206"/>
              <a:chOff x="8871348" y="3276600"/>
              <a:chExt cx="20762203" cy="4661049"/>
            </a:xfrm>
          </p:grpSpPr>
          <p:sp>
            <p:nvSpPr>
              <p:cNvPr id="274"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5" name="Rectangle 274"/>
              <p:cNvSpPr/>
              <p:nvPr/>
            </p:nvSpPr>
            <p:spPr>
              <a:xfrm rot="5400000">
                <a:off x="16516194" y="-4347602"/>
                <a:ext cx="4654294" cy="19916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6" name="Picture 2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6" name="Group 265"/>
            <p:cNvGrpSpPr/>
            <p:nvPr/>
          </p:nvGrpSpPr>
          <p:grpSpPr>
            <a:xfrm>
              <a:off x="10104437" y="6639794"/>
              <a:ext cx="9457621" cy="2123206"/>
              <a:chOff x="8871348" y="3276600"/>
              <a:chExt cx="20762203" cy="4661049"/>
            </a:xfrm>
          </p:grpSpPr>
          <p:sp>
            <p:nvSpPr>
              <p:cNvPr id="271"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2" name="Rectangle 271"/>
              <p:cNvSpPr/>
              <p:nvPr/>
            </p:nvSpPr>
            <p:spPr>
              <a:xfrm rot="5400000">
                <a:off x="16516194" y="-4347602"/>
                <a:ext cx="4654294" cy="19916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3" name="Picture 2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7" name="Group 266"/>
            <p:cNvGrpSpPr/>
            <p:nvPr/>
          </p:nvGrpSpPr>
          <p:grpSpPr>
            <a:xfrm>
              <a:off x="8900930" y="8686800"/>
              <a:ext cx="9457621" cy="2138664"/>
              <a:chOff x="8871348" y="3276600"/>
              <a:chExt cx="20762203" cy="4694984"/>
            </a:xfrm>
          </p:grpSpPr>
          <p:sp>
            <p:nvSpPr>
              <p:cNvPr id="268"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9" name="Rectangle 268"/>
              <p:cNvSpPr/>
              <p:nvPr/>
            </p:nvSpPr>
            <p:spPr>
              <a:xfrm rot="5400000">
                <a:off x="16516194" y="-4347602"/>
                <a:ext cx="4654294" cy="19916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0" name="Picture 2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sp>
        <p:nvSpPr>
          <p:cNvPr id="280" name="TextBox 279"/>
          <p:cNvSpPr txBox="1"/>
          <p:nvPr/>
        </p:nvSpPr>
        <p:spPr>
          <a:xfrm>
            <a:off x="5889815" y="1779043"/>
            <a:ext cx="4423214" cy="357003"/>
          </a:xfrm>
          <a:prstGeom prst="rect">
            <a:avLst/>
          </a:prstGeom>
          <a:noFill/>
        </p:spPr>
        <p:txBody>
          <a:bodyPr wrap="square" lIns="109710" tIns="54855" rIns="109710" bIns="54855" rtlCol="0">
            <a:spAutoFit/>
          </a:bodyPr>
          <a:lstStyle/>
          <a:p>
            <a:r>
              <a:rPr lang="en-IE" sz="1600" b="1" dirty="0">
                <a:solidFill>
                  <a:schemeClr val="bg1"/>
                </a:solidFill>
              </a:rPr>
              <a:t>1) Include learners’ voices</a:t>
            </a:r>
          </a:p>
        </p:txBody>
      </p:sp>
      <p:sp>
        <p:nvSpPr>
          <p:cNvPr id="282" name="TextBox 281"/>
          <p:cNvSpPr txBox="1"/>
          <p:nvPr/>
        </p:nvSpPr>
        <p:spPr>
          <a:xfrm>
            <a:off x="6505311" y="2579143"/>
            <a:ext cx="4423214" cy="357003"/>
          </a:xfrm>
          <a:prstGeom prst="rect">
            <a:avLst/>
          </a:prstGeom>
          <a:noFill/>
        </p:spPr>
        <p:txBody>
          <a:bodyPr wrap="square" lIns="109710" tIns="54855" rIns="109710" bIns="54855" rtlCol="0">
            <a:spAutoFit/>
          </a:bodyPr>
          <a:lstStyle/>
          <a:p>
            <a:r>
              <a:rPr lang="en-IE" sz="1600" b="1" dirty="0">
                <a:solidFill>
                  <a:schemeClr val="bg1"/>
                </a:solidFill>
              </a:rPr>
              <a:t>2) Meet the learners in their environment</a:t>
            </a:r>
          </a:p>
        </p:txBody>
      </p:sp>
      <p:sp>
        <p:nvSpPr>
          <p:cNvPr id="284" name="TextBox 283"/>
          <p:cNvSpPr txBox="1"/>
          <p:nvPr/>
        </p:nvSpPr>
        <p:spPr>
          <a:xfrm>
            <a:off x="6236329" y="3455443"/>
            <a:ext cx="3853996" cy="357003"/>
          </a:xfrm>
          <a:prstGeom prst="rect">
            <a:avLst/>
          </a:prstGeom>
          <a:noFill/>
        </p:spPr>
        <p:txBody>
          <a:bodyPr wrap="square" lIns="109710" tIns="54855" rIns="109710" bIns="54855" rtlCol="0">
            <a:spAutoFit/>
          </a:bodyPr>
          <a:lstStyle/>
          <a:p>
            <a:r>
              <a:rPr lang="en-IE" sz="1600" b="1" dirty="0">
                <a:solidFill>
                  <a:schemeClr val="bg1"/>
                </a:solidFill>
              </a:rPr>
              <a:t>3) Analyse and remove barriers</a:t>
            </a:r>
          </a:p>
        </p:txBody>
      </p:sp>
      <p:sp>
        <p:nvSpPr>
          <p:cNvPr id="286" name="TextBox 285"/>
          <p:cNvSpPr txBox="1"/>
          <p:nvPr/>
        </p:nvSpPr>
        <p:spPr>
          <a:xfrm>
            <a:off x="5411402" y="4254968"/>
            <a:ext cx="3891703" cy="357003"/>
          </a:xfrm>
          <a:prstGeom prst="rect">
            <a:avLst/>
          </a:prstGeom>
          <a:noFill/>
        </p:spPr>
        <p:txBody>
          <a:bodyPr wrap="square" lIns="109710" tIns="54855" rIns="109710" bIns="54855" rtlCol="0">
            <a:spAutoFit/>
          </a:bodyPr>
          <a:lstStyle/>
          <a:p>
            <a:r>
              <a:rPr lang="en-IE" sz="1600" b="1" dirty="0">
                <a:solidFill>
                  <a:schemeClr val="bg1"/>
                </a:solidFill>
              </a:rPr>
              <a:t>4) Enable progression</a:t>
            </a:r>
            <a:r>
              <a:rPr lang="en-IE" sz="1600" dirty="0">
                <a:solidFill>
                  <a:schemeClr val="bg1"/>
                </a:solidFill>
              </a:rPr>
              <a:t>	</a:t>
            </a:r>
          </a:p>
        </p:txBody>
      </p:sp>
      <p:grpSp>
        <p:nvGrpSpPr>
          <p:cNvPr id="55" name="กลุ่ม 612"/>
          <p:cNvGrpSpPr/>
          <p:nvPr/>
        </p:nvGrpSpPr>
        <p:grpSpPr>
          <a:xfrm rot="21310695">
            <a:off x="1830111" y="901671"/>
            <a:ext cx="4348039" cy="4348039"/>
            <a:chOff x="18703926" y="2762251"/>
            <a:chExt cx="247650" cy="247650"/>
          </a:xfrm>
        </p:grpSpPr>
        <p:sp>
          <p:nvSpPr>
            <p:cNvPr id="56" name="Freeform 248"/>
            <p:cNvSpPr>
              <a:spLocks/>
            </p:cNvSpPr>
            <p:nvPr/>
          </p:nvSpPr>
          <p:spPr bwMode="auto">
            <a:xfrm>
              <a:off x="18703926" y="2762251"/>
              <a:ext cx="247650" cy="247650"/>
            </a:xfrm>
            <a:custGeom>
              <a:avLst/>
              <a:gdLst>
                <a:gd name="T0" fmla="*/ 7 w 75"/>
                <a:gd name="T1" fmla="*/ 51 h 75"/>
                <a:gd name="T2" fmla="*/ 51 w 75"/>
                <a:gd name="T3" fmla="*/ 68 h 75"/>
                <a:gd name="T4" fmla="*/ 68 w 75"/>
                <a:gd name="T5" fmla="*/ 24 h 75"/>
                <a:gd name="T6" fmla="*/ 24 w 75"/>
                <a:gd name="T7" fmla="*/ 7 h 75"/>
                <a:gd name="T8" fmla="*/ 7 w 75"/>
                <a:gd name="T9" fmla="*/ 51 h 75"/>
              </a:gdLst>
              <a:ahLst/>
              <a:cxnLst>
                <a:cxn ang="0">
                  <a:pos x="T0" y="T1"/>
                </a:cxn>
                <a:cxn ang="0">
                  <a:pos x="T2" y="T3"/>
                </a:cxn>
                <a:cxn ang="0">
                  <a:pos x="T4" y="T5"/>
                </a:cxn>
                <a:cxn ang="0">
                  <a:pos x="T6" y="T7"/>
                </a:cxn>
                <a:cxn ang="0">
                  <a:pos x="T8" y="T9"/>
                </a:cxn>
              </a:cxnLst>
              <a:rect l="0" t="0" r="r" b="b"/>
              <a:pathLst>
                <a:path w="75" h="75">
                  <a:moveTo>
                    <a:pt x="7" y="51"/>
                  </a:moveTo>
                  <a:cubicBezTo>
                    <a:pt x="15" y="68"/>
                    <a:pt x="34" y="75"/>
                    <a:pt x="51" y="68"/>
                  </a:cubicBezTo>
                  <a:cubicBezTo>
                    <a:pt x="68" y="60"/>
                    <a:pt x="75" y="41"/>
                    <a:pt x="68" y="24"/>
                  </a:cubicBezTo>
                  <a:cubicBezTo>
                    <a:pt x="60" y="7"/>
                    <a:pt x="41" y="0"/>
                    <a:pt x="24" y="7"/>
                  </a:cubicBezTo>
                  <a:cubicBezTo>
                    <a:pt x="7" y="15"/>
                    <a:pt x="0" y="34"/>
                    <a:pt x="7" y="51"/>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7" name="Freeform 249"/>
            <p:cNvSpPr>
              <a:spLocks/>
            </p:cNvSpPr>
            <p:nvPr/>
          </p:nvSpPr>
          <p:spPr bwMode="auto">
            <a:xfrm>
              <a:off x="18710276" y="2884488"/>
              <a:ext cx="92075" cy="92075"/>
            </a:xfrm>
            <a:custGeom>
              <a:avLst/>
              <a:gdLst>
                <a:gd name="T0" fmla="*/ 16 w 58"/>
                <a:gd name="T1" fmla="*/ 58 h 58"/>
                <a:gd name="T2" fmla="*/ 58 w 58"/>
                <a:gd name="T3" fmla="*/ 39 h 58"/>
                <a:gd name="T4" fmla="*/ 41 w 58"/>
                <a:gd name="T5" fmla="*/ 0 h 58"/>
                <a:gd name="T6" fmla="*/ 0 w 58"/>
                <a:gd name="T7" fmla="*/ 18 h 58"/>
                <a:gd name="T8" fmla="*/ 16 w 58"/>
                <a:gd name="T9" fmla="*/ 58 h 58"/>
              </a:gdLst>
              <a:ahLst/>
              <a:cxnLst>
                <a:cxn ang="0">
                  <a:pos x="T0" y="T1"/>
                </a:cxn>
                <a:cxn ang="0">
                  <a:pos x="T2" y="T3"/>
                </a:cxn>
                <a:cxn ang="0">
                  <a:pos x="T4" y="T5"/>
                </a:cxn>
                <a:cxn ang="0">
                  <a:pos x="T6" y="T7"/>
                </a:cxn>
                <a:cxn ang="0">
                  <a:pos x="T8" y="T9"/>
                </a:cxn>
              </a:cxnLst>
              <a:rect l="0" t="0" r="r" b="b"/>
              <a:pathLst>
                <a:path w="58" h="58">
                  <a:moveTo>
                    <a:pt x="16" y="58"/>
                  </a:moveTo>
                  <a:lnTo>
                    <a:pt x="58" y="39"/>
                  </a:lnTo>
                  <a:lnTo>
                    <a:pt x="41" y="0"/>
                  </a:lnTo>
                  <a:lnTo>
                    <a:pt x="0" y="18"/>
                  </a:lnTo>
                  <a:lnTo>
                    <a:pt x="16" y="58"/>
                  </a:lnTo>
                  <a:close/>
                </a:path>
              </a:pathLst>
            </a:custGeom>
            <a:solidFill>
              <a:srgbClr val="007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1" name="Freeform 250"/>
            <p:cNvSpPr>
              <a:spLocks/>
            </p:cNvSpPr>
            <p:nvPr/>
          </p:nvSpPr>
          <p:spPr bwMode="auto">
            <a:xfrm>
              <a:off x="18792826" y="2794001"/>
              <a:ext cx="112713" cy="149225"/>
            </a:xfrm>
            <a:custGeom>
              <a:avLst/>
              <a:gdLst>
                <a:gd name="T0" fmla="*/ 2 w 34"/>
                <a:gd name="T1" fmla="*/ 25 h 45"/>
                <a:gd name="T2" fmla="*/ 2 w 34"/>
                <a:gd name="T3" fmla="*/ 25 h 45"/>
                <a:gd name="T4" fmla="*/ 3 w 34"/>
                <a:gd name="T5" fmla="*/ 13 h 45"/>
                <a:gd name="T6" fmla="*/ 1 w 34"/>
                <a:gd name="T7" fmla="*/ 7 h 45"/>
                <a:gd name="T8" fmla="*/ 3 w 34"/>
                <a:gd name="T9" fmla="*/ 1 h 45"/>
                <a:gd name="T10" fmla="*/ 8 w 34"/>
                <a:gd name="T11" fmla="*/ 5 h 45"/>
                <a:gd name="T12" fmla="*/ 10 w 34"/>
                <a:gd name="T13" fmla="*/ 11 h 45"/>
                <a:gd name="T14" fmla="*/ 16 w 34"/>
                <a:gd name="T15" fmla="*/ 14 h 45"/>
                <a:gd name="T16" fmla="*/ 30 w 34"/>
                <a:gd name="T17" fmla="*/ 23 h 45"/>
                <a:gd name="T18" fmla="*/ 26 w 34"/>
                <a:gd name="T19" fmla="*/ 40 h 45"/>
                <a:gd name="T20" fmla="*/ 22 w 34"/>
                <a:gd name="T21" fmla="*/ 42 h 45"/>
                <a:gd name="T22" fmla="*/ 3 w 34"/>
                <a:gd name="T23" fmla="*/ 35 h 45"/>
                <a:gd name="T24" fmla="*/ 2 w 34"/>
                <a:gd name="T25"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5">
                  <a:moveTo>
                    <a:pt x="2" y="25"/>
                  </a:moveTo>
                  <a:cubicBezTo>
                    <a:pt x="2" y="25"/>
                    <a:pt x="2" y="25"/>
                    <a:pt x="2" y="25"/>
                  </a:cubicBezTo>
                  <a:cubicBezTo>
                    <a:pt x="3" y="21"/>
                    <a:pt x="3" y="15"/>
                    <a:pt x="3" y="13"/>
                  </a:cubicBezTo>
                  <a:cubicBezTo>
                    <a:pt x="1" y="7"/>
                    <a:pt x="1" y="7"/>
                    <a:pt x="1" y="7"/>
                  </a:cubicBezTo>
                  <a:cubicBezTo>
                    <a:pt x="1" y="3"/>
                    <a:pt x="0" y="2"/>
                    <a:pt x="3" y="1"/>
                  </a:cubicBezTo>
                  <a:cubicBezTo>
                    <a:pt x="6" y="0"/>
                    <a:pt x="8" y="3"/>
                    <a:pt x="8" y="5"/>
                  </a:cubicBezTo>
                  <a:cubicBezTo>
                    <a:pt x="10" y="11"/>
                    <a:pt x="10" y="11"/>
                    <a:pt x="10" y="11"/>
                  </a:cubicBezTo>
                  <a:cubicBezTo>
                    <a:pt x="10" y="14"/>
                    <a:pt x="14" y="14"/>
                    <a:pt x="16" y="14"/>
                  </a:cubicBezTo>
                  <a:cubicBezTo>
                    <a:pt x="20" y="13"/>
                    <a:pt x="26" y="15"/>
                    <a:pt x="30" y="23"/>
                  </a:cubicBezTo>
                  <a:cubicBezTo>
                    <a:pt x="33" y="30"/>
                    <a:pt x="34" y="37"/>
                    <a:pt x="26" y="40"/>
                  </a:cubicBezTo>
                  <a:cubicBezTo>
                    <a:pt x="22" y="42"/>
                    <a:pt x="22" y="42"/>
                    <a:pt x="22" y="42"/>
                  </a:cubicBezTo>
                  <a:cubicBezTo>
                    <a:pt x="14" y="45"/>
                    <a:pt x="6" y="42"/>
                    <a:pt x="3" y="35"/>
                  </a:cubicBezTo>
                  <a:cubicBezTo>
                    <a:pt x="1" y="32"/>
                    <a:pt x="1" y="28"/>
                    <a:pt x="2" y="2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2" name="Freeform 251"/>
            <p:cNvSpPr>
              <a:spLocks/>
            </p:cNvSpPr>
            <p:nvPr/>
          </p:nvSpPr>
          <p:spPr bwMode="auto">
            <a:xfrm>
              <a:off x="18829338" y="2824163"/>
              <a:ext cx="58738" cy="42863"/>
            </a:xfrm>
            <a:custGeom>
              <a:avLst/>
              <a:gdLst>
                <a:gd name="T0" fmla="*/ 1 w 18"/>
                <a:gd name="T1" fmla="*/ 10 h 13"/>
                <a:gd name="T2" fmla="*/ 6 w 18"/>
                <a:gd name="T3" fmla="*/ 12 h 13"/>
                <a:gd name="T4" fmla="*/ 16 w 18"/>
                <a:gd name="T5" fmla="*/ 7 h 13"/>
                <a:gd name="T6" fmla="*/ 17 w 18"/>
                <a:gd name="T7" fmla="*/ 3 h 13"/>
                <a:gd name="T8" fmla="*/ 13 w 18"/>
                <a:gd name="T9" fmla="*/ 1 h 13"/>
                <a:gd name="T10" fmla="*/ 3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2" y="12"/>
                    <a:pt x="4" y="13"/>
                    <a:pt x="6" y="12"/>
                  </a:cubicBezTo>
                  <a:cubicBezTo>
                    <a:pt x="16" y="7"/>
                    <a:pt x="16" y="7"/>
                    <a:pt x="16" y="7"/>
                  </a:cubicBezTo>
                  <a:cubicBezTo>
                    <a:pt x="17" y="7"/>
                    <a:pt x="18" y="5"/>
                    <a:pt x="17" y="3"/>
                  </a:cubicBezTo>
                  <a:cubicBezTo>
                    <a:pt x="17" y="1"/>
                    <a:pt x="14" y="0"/>
                    <a:pt x="13" y="1"/>
                  </a:cubicBezTo>
                  <a:cubicBezTo>
                    <a:pt x="3" y="5"/>
                    <a:pt x="3" y="5"/>
                    <a:pt x="3"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3" name="Freeform 252"/>
            <p:cNvSpPr>
              <a:spLocks/>
            </p:cNvSpPr>
            <p:nvPr/>
          </p:nvSpPr>
          <p:spPr bwMode="auto">
            <a:xfrm>
              <a:off x="18835688" y="2844801"/>
              <a:ext cx="66675" cy="46038"/>
            </a:xfrm>
            <a:custGeom>
              <a:avLst/>
              <a:gdLst>
                <a:gd name="T0" fmla="*/ 1 w 20"/>
                <a:gd name="T1" fmla="*/ 11 h 14"/>
                <a:gd name="T2" fmla="*/ 6 w 20"/>
                <a:gd name="T3" fmla="*/ 13 h 14"/>
                <a:gd name="T4" fmla="*/ 18 w 20"/>
                <a:gd name="T5" fmla="*/ 7 h 14"/>
                <a:gd name="T6" fmla="*/ 20 w 20"/>
                <a:gd name="T7" fmla="*/ 3 h 14"/>
                <a:gd name="T8" fmla="*/ 15 w 20"/>
                <a:gd name="T9" fmla="*/ 1 h 14"/>
                <a:gd name="T10" fmla="*/ 3 w 20"/>
                <a:gd name="T11" fmla="*/ 6 h 14"/>
                <a:gd name="T12" fmla="*/ 1 w 20"/>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 y="11"/>
                  </a:moveTo>
                  <a:cubicBezTo>
                    <a:pt x="2" y="13"/>
                    <a:pt x="4" y="14"/>
                    <a:pt x="6" y="13"/>
                  </a:cubicBezTo>
                  <a:cubicBezTo>
                    <a:pt x="18" y="7"/>
                    <a:pt x="18" y="7"/>
                    <a:pt x="18" y="7"/>
                  </a:cubicBezTo>
                  <a:cubicBezTo>
                    <a:pt x="20" y="7"/>
                    <a:pt x="20" y="4"/>
                    <a:pt x="20" y="3"/>
                  </a:cubicBezTo>
                  <a:cubicBezTo>
                    <a:pt x="19" y="1"/>
                    <a:pt x="17" y="0"/>
                    <a:pt x="15" y="1"/>
                  </a:cubicBezTo>
                  <a:cubicBezTo>
                    <a:pt x="3" y="6"/>
                    <a:pt x="3" y="6"/>
                    <a:pt x="3" y="6"/>
                  </a:cubicBezTo>
                  <a:cubicBezTo>
                    <a:pt x="1" y="7"/>
                    <a:pt x="0" y="9"/>
                    <a:pt x="1" y="11"/>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4" name="Freeform 253"/>
            <p:cNvSpPr>
              <a:spLocks/>
            </p:cNvSpPr>
            <p:nvPr/>
          </p:nvSpPr>
          <p:spPr bwMode="auto">
            <a:xfrm>
              <a:off x="18848388" y="2867026"/>
              <a:ext cx="60325" cy="42863"/>
            </a:xfrm>
            <a:custGeom>
              <a:avLst/>
              <a:gdLst>
                <a:gd name="T0" fmla="*/ 1 w 18"/>
                <a:gd name="T1" fmla="*/ 10 h 13"/>
                <a:gd name="T2" fmla="*/ 5 w 18"/>
                <a:gd name="T3" fmla="*/ 12 h 13"/>
                <a:gd name="T4" fmla="*/ 15 w 18"/>
                <a:gd name="T5" fmla="*/ 7 h 13"/>
                <a:gd name="T6" fmla="*/ 17 w 18"/>
                <a:gd name="T7" fmla="*/ 3 h 13"/>
                <a:gd name="T8" fmla="*/ 12 w 18"/>
                <a:gd name="T9" fmla="*/ 1 h 13"/>
                <a:gd name="T10" fmla="*/ 2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1" y="12"/>
                    <a:pt x="4" y="13"/>
                    <a:pt x="5" y="12"/>
                  </a:cubicBezTo>
                  <a:cubicBezTo>
                    <a:pt x="15" y="7"/>
                    <a:pt x="15" y="7"/>
                    <a:pt x="15" y="7"/>
                  </a:cubicBezTo>
                  <a:cubicBezTo>
                    <a:pt x="17" y="7"/>
                    <a:pt x="18" y="5"/>
                    <a:pt x="17" y="3"/>
                  </a:cubicBezTo>
                  <a:cubicBezTo>
                    <a:pt x="16" y="1"/>
                    <a:pt x="14" y="0"/>
                    <a:pt x="12" y="1"/>
                  </a:cubicBezTo>
                  <a:cubicBezTo>
                    <a:pt x="2" y="5"/>
                    <a:pt x="2" y="5"/>
                    <a:pt x="2"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5" name="Freeform 254"/>
            <p:cNvSpPr>
              <a:spLocks/>
            </p:cNvSpPr>
            <p:nvPr/>
          </p:nvSpPr>
          <p:spPr bwMode="auto">
            <a:xfrm>
              <a:off x="18859501" y="2890838"/>
              <a:ext cx="55563" cy="39688"/>
            </a:xfrm>
            <a:custGeom>
              <a:avLst/>
              <a:gdLst>
                <a:gd name="T0" fmla="*/ 1 w 17"/>
                <a:gd name="T1" fmla="*/ 9 h 12"/>
                <a:gd name="T2" fmla="*/ 6 w 17"/>
                <a:gd name="T3" fmla="*/ 11 h 12"/>
                <a:gd name="T4" fmla="*/ 14 w 17"/>
                <a:gd name="T5" fmla="*/ 7 h 12"/>
                <a:gd name="T6" fmla="*/ 16 w 17"/>
                <a:gd name="T7" fmla="*/ 3 h 12"/>
                <a:gd name="T8" fmla="*/ 11 w 17"/>
                <a:gd name="T9" fmla="*/ 1 h 12"/>
                <a:gd name="T10" fmla="*/ 3 w 17"/>
                <a:gd name="T11" fmla="*/ 5 h 12"/>
                <a:gd name="T12" fmla="*/ 1 w 17"/>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 y="9"/>
                  </a:moveTo>
                  <a:cubicBezTo>
                    <a:pt x="2" y="11"/>
                    <a:pt x="4" y="12"/>
                    <a:pt x="6" y="11"/>
                  </a:cubicBezTo>
                  <a:cubicBezTo>
                    <a:pt x="14" y="7"/>
                    <a:pt x="14" y="7"/>
                    <a:pt x="14" y="7"/>
                  </a:cubicBezTo>
                  <a:cubicBezTo>
                    <a:pt x="16" y="7"/>
                    <a:pt x="17" y="4"/>
                    <a:pt x="16" y="3"/>
                  </a:cubicBezTo>
                  <a:cubicBezTo>
                    <a:pt x="15" y="1"/>
                    <a:pt x="13" y="0"/>
                    <a:pt x="11" y="1"/>
                  </a:cubicBezTo>
                  <a:cubicBezTo>
                    <a:pt x="3" y="5"/>
                    <a:pt x="3" y="5"/>
                    <a:pt x="3" y="5"/>
                  </a:cubicBezTo>
                  <a:cubicBezTo>
                    <a:pt x="1" y="5"/>
                    <a:pt x="0" y="7"/>
                    <a:pt x="1" y="9"/>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6" name="Freeform 255"/>
            <p:cNvSpPr>
              <a:spLocks/>
            </p:cNvSpPr>
            <p:nvPr/>
          </p:nvSpPr>
          <p:spPr bwMode="auto">
            <a:xfrm>
              <a:off x="18845213" y="2847976"/>
              <a:ext cx="36513" cy="15875"/>
            </a:xfrm>
            <a:custGeom>
              <a:avLst/>
              <a:gdLst>
                <a:gd name="T0" fmla="*/ 1 w 11"/>
                <a:gd name="T1" fmla="*/ 5 h 5"/>
                <a:gd name="T2" fmla="*/ 10 w 11"/>
                <a:gd name="T3" fmla="*/ 1 h 5"/>
                <a:gd name="T4" fmla="*/ 10 w 11"/>
                <a:gd name="T5" fmla="*/ 0 h 5"/>
                <a:gd name="T6" fmla="*/ 10 w 11"/>
                <a:gd name="T7" fmla="*/ 0 h 5"/>
                <a:gd name="T8" fmla="*/ 1 w 11"/>
                <a:gd name="T9" fmla="*/ 4 h 5"/>
                <a:gd name="T10" fmla="*/ 0 w 11"/>
                <a:gd name="T11" fmla="*/ 5 h 5"/>
                <a:gd name="T12" fmla="*/ 1 w 1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1" y="5"/>
                  </a:moveTo>
                  <a:cubicBezTo>
                    <a:pt x="10" y="1"/>
                    <a:pt x="10" y="1"/>
                    <a:pt x="10" y="1"/>
                  </a:cubicBezTo>
                  <a:cubicBezTo>
                    <a:pt x="10" y="1"/>
                    <a:pt x="11" y="1"/>
                    <a:pt x="10" y="0"/>
                  </a:cubicBezTo>
                  <a:cubicBezTo>
                    <a:pt x="10" y="0"/>
                    <a:pt x="10" y="0"/>
                    <a:pt x="10" y="0"/>
                  </a:cubicBezTo>
                  <a:cubicBezTo>
                    <a:pt x="1" y="4"/>
                    <a:pt x="1" y="4"/>
                    <a:pt x="1" y="4"/>
                  </a:cubicBezTo>
                  <a:cubicBezTo>
                    <a:pt x="0" y="4"/>
                    <a:pt x="0" y="5"/>
                    <a:pt x="0" y="5"/>
                  </a:cubicBezTo>
                  <a:cubicBezTo>
                    <a:pt x="1"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7" name="Freeform 256"/>
            <p:cNvSpPr>
              <a:spLocks/>
            </p:cNvSpPr>
            <p:nvPr/>
          </p:nvSpPr>
          <p:spPr bwMode="auto">
            <a:xfrm>
              <a:off x="18859501" y="2870201"/>
              <a:ext cx="28575" cy="17463"/>
            </a:xfrm>
            <a:custGeom>
              <a:avLst/>
              <a:gdLst>
                <a:gd name="T0" fmla="*/ 1 w 9"/>
                <a:gd name="T1" fmla="*/ 5 h 5"/>
                <a:gd name="T2" fmla="*/ 9 w 9"/>
                <a:gd name="T3" fmla="*/ 1 h 5"/>
                <a:gd name="T4" fmla="*/ 9 w 9"/>
                <a:gd name="T5" fmla="*/ 0 h 5"/>
                <a:gd name="T6" fmla="*/ 8 w 9"/>
                <a:gd name="T7" fmla="*/ 0 h 5"/>
                <a:gd name="T8" fmla="*/ 0 w 9"/>
                <a:gd name="T9" fmla="*/ 3 h 5"/>
                <a:gd name="T10" fmla="*/ 0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9" y="1"/>
                    <a:pt x="9" y="1"/>
                    <a:pt x="9" y="1"/>
                  </a:cubicBezTo>
                  <a:cubicBezTo>
                    <a:pt x="9" y="1"/>
                    <a:pt x="9" y="0"/>
                    <a:pt x="9" y="0"/>
                  </a:cubicBezTo>
                  <a:cubicBezTo>
                    <a:pt x="9" y="0"/>
                    <a:pt x="9" y="0"/>
                    <a:pt x="8" y="0"/>
                  </a:cubicBezTo>
                  <a:cubicBezTo>
                    <a:pt x="0" y="3"/>
                    <a:pt x="0" y="3"/>
                    <a:pt x="0" y="3"/>
                  </a:cubicBezTo>
                  <a:cubicBezTo>
                    <a:pt x="0" y="4"/>
                    <a:pt x="0" y="4"/>
                    <a:pt x="0" y="4"/>
                  </a:cubicBezTo>
                  <a:cubicBezTo>
                    <a:pt x="0" y="5"/>
                    <a:pt x="0"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8" name="Freeform 257"/>
            <p:cNvSpPr>
              <a:spLocks/>
            </p:cNvSpPr>
            <p:nvPr/>
          </p:nvSpPr>
          <p:spPr bwMode="auto">
            <a:xfrm>
              <a:off x="18865851" y="2890838"/>
              <a:ext cx="33338" cy="15875"/>
            </a:xfrm>
            <a:custGeom>
              <a:avLst/>
              <a:gdLst>
                <a:gd name="T0" fmla="*/ 1 w 10"/>
                <a:gd name="T1" fmla="*/ 5 h 5"/>
                <a:gd name="T2" fmla="*/ 9 w 10"/>
                <a:gd name="T3" fmla="*/ 2 h 5"/>
                <a:gd name="T4" fmla="*/ 10 w 10"/>
                <a:gd name="T5" fmla="*/ 1 h 5"/>
                <a:gd name="T6" fmla="*/ 9 w 10"/>
                <a:gd name="T7" fmla="*/ 0 h 5"/>
                <a:gd name="T8" fmla="*/ 1 w 10"/>
                <a:gd name="T9" fmla="*/ 4 h 5"/>
                <a:gd name="T10" fmla="*/ 0 w 10"/>
                <a:gd name="T11" fmla="*/ 5 h 5"/>
                <a:gd name="T12" fmla="*/ 1 w 1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1" y="5"/>
                  </a:moveTo>
                  <a:cubicBezTo>
                    <a:pt x="9" y="2"/>
                    <a:pt x="9" y="2"/>
                    <a:pt x="9" y="2"/>
                  </a:cubicBezTo>
                  <a:cubicBezTo>
                    <a:pt x="10" y="1"/>
                    <a:pt x="10" y="1"/>
                    <a:pt x="10" y="1"/>
                  </a:cubicBezTo>
                  <a:cubicBezTo>
                    <a:pt x="10" y="0"/>
                    <a:pt x="9" y="0"/>
                    <a:pt x="9" y="0"/>
                  </a:cubicBezTo>
                  <a:cubicBezTo>
                    <a:pt x="1" y="4"/>
                    <a:pt x="1" y="4"/>
                    <a:pt x="1" y="4"/>
                  </a:cubicBezTo>
                  <a:cubicBezTo>
                    <a:pt x="0" y="4"/>
                    <a:pt x="0" y="5"/>
                    <a:pt x="0" y="5"/>
                  </a:cubicBezTo>
                  <a:cubicBezTo>
                    <a:pt x="0"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9" name="Freeform 258"/>
            <p:cNvSpPr>
              <a:spLocks/>
            </p:cNvSpPr>
            <p:nvPr/>
          </p:nvSpPr>
          <p:spPr bwMode="auto">
            <a:xfrm>
              <a:off x="18772188" y="2873376"/>
              <a:ext cx="53975" cy="73025"/>
            </a:xfrm>
            <a:custGeom>
              <a:avLst/>
              <a:gdLst>
                <a:gd name="T0" fmla="*/ 17 w 34"/>
                <a:gd name="T1" fmla="*/ 46 h 46"/>
                <a:gd name="T2" fmla="*/ 34 w 34"/>
                <a:gd name="T3" fmla="*/ 40 h 46"/>
                <a:gd name="T4" fmla="*/ 17 w 34"/>
                <a:gd name="T5" fmla="*/ 0 h 46"/>
                <a:gd name="T6" fmla="*/ 0 w 34"/>
                <a:gd name="T7" fmla="*/ 7 h 46"/>
                <a:gd name="T8" fmla="*/ 17 w 34"/>
                <a:gd name="T9" fmla="*/ 46 h 46"/>
              </a:gdLst>
              <a:ahLst/>
              <a:cxnLst>
                <a:cxn ang="0">
                  <a:pos x="T0" y="T1"/>
                </a:cxn>
                <a:cxn ang="0">
                  <a:pos x="T2" y="T3"/>
                </a:cxn>
                <a:cxn ang="0">
                  <a:pos x="T4" y="T5"/>
                </a:cxn>
                <a:cxn ang="0">
                  <a:pos x="T6" y="T7"/>
                </a:cxn>
                <a:cxn ang="0">
                  <a:pos x="T8" y="T9"/>
                </a:cxn>
              </a:cxnLst>
              <a:rect l="0" t="0" r="r" b="b"/>
              <a:pathLst>
                <a:path w="34" h="46">
                  <a:moveTo>
                    <a:pt x="17" y="46"/>
                  </a:moveTo>
                  <a:lnTo>
                    <a:pt x="34" y="40"/>
                  </a:lnTo>
                  <a:lnTo>
                    <a:pt x="17" y="0"/>
                  </a:lnTo>
                  <a:lnTo>
                    <a:pt x="0" y="7"/>
                  </a:lnTo>
                  <a:lnTo>
                    <a:pt x="17" y="46"/>
                  </a:lnTo>
                  <a:close/>
                </a:path>
              </a:pathLst>
            </a:custGeom>
            <a:solidFill>
              <a:srgbClr val="83B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Tree>
    <p:extLst>
      <p:ext uri="{BB962C8B-B14F-4D97-AF65-F5344CB8AC3E}">
        <p14:creationId xmlns:p14="http://schemas.microsoft.com/office/powerpoint/2010/main" val="1262772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left)">
                                      <p:cBhvr>
                                        <p:cTn id="7" dur="500"/>
                                        <p:tgtEl>
                                          <p:spTgt spid="2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wipe(left)">
                                      <p:cBhvr>
                                        <p:cTn id="11" dur="500"/>
                                        <p:tgtEl>
                                          <p:spTgt spid="2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4"/>
                                        </p:tgtEl>
                                        <p:attrNameLst>
                                          <p:attrName>style.visibility</p:attrName>
                                        </p:attrNameLst>
                                      </p:cBhvr>
                                      <p:to>
                                        <p:strVal val="visible"/>
                                      </p:to>
                                    </p:set>
                                    <p:animEffect transition="in" filter="wipe(left)">
                                      <p:cBhvr>
                                        <p:cTn id="15" dur="500"/>
                                        <p:tgtEl>
                                          <p:spTgt spid="2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left)">
                                      <p:cBhvr>
                                        <p:cTn id="19"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2" grpId="0"/>
      <p:bldP spid="284" grpId="0"/>
      <p:bldP spid="2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p:cNvGrpSpPr/>
          <p:nvPr/>
        </p:nvGrpSpPr>
        <p:grpSpPr>
          <a:xfrm>
            <a:off x="3950329" y="1627001"/>
            <a:ext cx="7816150" cy="3264355"/>
            <a:chOff x="8900930" y="2450100"/>
            <a:chExt cx="12024804" cy="8375364"/>
          </a:xfrm>
        </p:grpSpPr>
        <p:grpSp>
          <p:nvGrpSpPr>
            <p:cNvPr id="264" name="Group 263"/>
            <p:cNvGrpSpPr/>
            <p:nvPr/>
          </p:nvGrpSpPr>
          <p:grpSpPr>
            <a:xfrm>
              <a:off x="10476616" y="2450100"/>
              <a:ext cx="9457621" cy="2138664"/>
              <a:chOff x="8871348" y="3276600"/>
              <a:chExt cx="20762203" cy="4694984"/>
            </a:xfrm>
          </p:grpSpPr>
          <p:sp>
            <p:nvSpPr>
              <p:cNvPr id="277"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1">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8" name="Rectangle 277"/>
              <p:cNvSpPr/>
              <p:nvPr/>
            </p:nvSpPr>
            <p:spPr>
              <a:xfrm rot="5400000">
                <a:off x="16516194" y="-4347602"/>
                <a:ext cx="4654294" cy="199162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9" name="Picture 2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nvGrpSpPr>
            <p:cNvPr id="265" name="Group 264"/>
            <p:cNvGrpSpPr/>
            <p:nvPr/>
          </p:nvGrpSpPr>
          <p:grpSpPr>
            <a:xfrm>
              <a:off x="11468113" y="4518969"/>
              <a:ext cx="9457621" cy="2123206"/>
              <a:chOff x="8871348" y="3276600"/>
              <a:chExt cx="20762203" cy="4661049"/>
            </a:xfrm>
          </p:grpSpPr>
          <p:sp>
            <p:nvSpPr>
              <p:cNvPr id="274"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5" name="Rectangle 274"/>
              <p:cNvSpPr/>
              <p:nvPr/>
            </p:nvSpPr>
            <p:spPr>
              <a:xfrm rot="5400000">
                <a:off x="16516194" y="-4347602"/>
                <a:ext cx="4654294" cy="199162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6" name="Picture 2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6" name="Group 265"/>
            <p:cNvGrpSpPr/>
            <p:nvPr/>
          </p:nvGrpSpPr>
          <p:grpSpPr>
            <a:xfrm>
              <a:off x="10104437" y="6639794"/>
              <a:ext cx="9457621" cy="2123206"/>
              <a:chOff x="8871348" y="3276600"/>
              <a:chExt cx="20762203" cy="4661049"/>
            </a:xfrm>
          </p:grpSpPr>
          <p:sp>
            <p:nvSpPr>
              <p:cNvPr id="271"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72" name="Rectangle 271"/>
              <p:cNvSpPr/>
              <p:nvPr/>
            </p:nvSpPr>
            <p:spPr>
              <a:xfrm rot="5400000">
                <a:off x="16516194" y="-4347602"/>
                <a:ext cx="4654294" cy="199162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3" name="Picture 2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61049"/>
              </a:xfrm>
              <a:prstGeom prst="rect">
                <a:avLst/>
              </a:prstGeom>
            </p:spPr>
          </p:pic>
        </p:grpSp>
        <p:grpSp>
          <p:nvGrpSpPr>
            <p:cNvPr id="267" name="Group 266"/>
            <p:cNvGrpSpPr/>
            <p:nvPr/>
          </p:nvGrpSpPr>
          <p:grpSpPr>
            <a:xfrm>
              <a:off x="8900930" y="8686800"/>
              <a:ext cx="9457621" cy="2138664"/>
              <a:chOff x="8871348" y="3276600"/>
              <a:chExt cx="20762203" cy="4694984"/>
            </a:xfrm>
          </p:grpSpPr>
          <p:sp>
            <p:nvSpPr>
              <p:cNvPr id="268" name="Freeform 10"/>
              <p:cNvSpPr>
                <a:spLocks/>
              </p:cNvSpPr>
              <p:nvPr/>
            </p:nvSpPr>
            <p:spPr bwMode="auto">
              <a:xfrm rot="5400000" flipV="1">
                <a:off x="26890350" y="5194448"/>
                <a:ext cx="4654295" cy="832107"/>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2">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269" name="Rectangle 268"/>
              <p:cNvSpPr/>
              <p:nvPr/>
            </p:nvSpPr>
            <p:spPr>
              <a:xfrm rot="5400000">
                <a:off x="16516194" y="-4347602"/>
                <a:ext cx="4654294" cy="19916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0" name="Picture 2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1348" y="3276600"/>
                <a:ext cx="10101043" cy="4694984"/>
              </a:xfrm>
              <a:prstGeom prst="rect">
                <a:avLst/>
              </a:prstGeom>
            </p:spPr>
          </p:pic>
        </p:grpSp>
      </p:grpSp>
      <p:sp>
        <p:nvSpPr>
          <p:cNvPr id="280" name="TextBox 279"/>
          <p:cNvSpPr txBox="1"/>
          <p:nvPr/>
        </p:nvSpPr>
        <p:spPr>
          <a:xfrm>
            <a:off x="5889815" y="1779043"/>
            <a:ext cx="4423214" cy="603224"/>
          </a:xfrm>
          <a:prstGeom prst="rect">
            <a:avLst/>
          </a:prstGeom>
          <a:noFill/>
        </p:spPr>
        <p:txBody>
          <a:bodyPr wrap="square" lIns="109710" tIns="54855" rIns="109710" bIns="54855" rtlCol="0">
            <a:spAutoFit/>
          </a:bodyPr>
          <a:lstStyle/>
          <a:p>
            <a:r>
              <a:rPr lang="en-IE" sz="1600" b="1" dirty="0">
                <a:solidFill>
                  <a:schemeClr val="bg1"/>
                </a:solidFill>
              </a:rPr>
              <a:t>5) Use innovative and empowering methodologies</a:t>
            </a:r>
          </a:p>
        </p:txBody>
      </p:sp>
      <p:sp>
        <p:nvSpPr>
          <p:cNvPr id="282" name="TextBox 281"/>
          <p:cNvSpPr txBox="1"/>
          <p:nvPr/>
        </p:nvSpPr>
        <p:spPr>
          <a:xfrm>
            <a:off x="6505311" y="2579143"/>
            <a:ext cx="4423214" cy="357003"/>
          </a:xfrm>
          <a:prstGeom prst="rect">
            <a:avLst/>
          </a:prstGeom>
          <a:noFill/>
        </p:spPr>
        <p:txBody>
          <a:bodyPr wrap="square" lIns="109710" tIns="54855" rIns="109710" bIns="54855" rtlCol="0">
            <a:spAutoFit/>
          </a:bodyPr>
          <a:lstStyle/>
          <a:p>
            <a:r>
              <a:rPr lang="en-IE" sz="1600" b="1" dirty="0">
                <a:solidFill>
                  <a:schemeClr val="bg1"/>
                </a:solidFill>
              </a:rPr>
              <a:t>6) Use other learners as mentors</a:t>
            </a:r>
          </a:p>
        </p:txBody>
      </p:sp>
      <p:sp>
        <p:nvSpPr>
          <p:cNvPr id="284" name="TextBox 283"/>
          <p:cNvSpPr txBox="1"/>
          <p:nvPr/>
        </p:nvSpPr>
        <p:spPr>
          <a:xfrm>
            <a:off x="6236329" y="3455443"/>
            <a:ext cx="3853996" cy="603224"/>
          </a:xfrm>
          <a:prstGeom prst="rect">
            <a:avLst/>
          </a:prstGeom>
          <a:noFill/>
        </p:spPr>
        <p:txBody>
          <a:bodyPr wrap="square" lIns="109710" tIns="54855" rIns="109710" bIns="54855" rtlCol="0">
            <a:spAutoFit/>
          </a:bodyPr>
          <a:lstStyle/>
          <a:p>
            <a:r>
              <a:rPr lang="en-IE" sz="1600" b="1" dirty="0">
                <a:solidFill>
                  <a:schemeClr val="bg1"/>
                </a:solidFill>
              </a:rPr>
              <a:t>7) Increase diversity across connected learning spaces</a:t>
            </a:r>
          </a:p>
        </p:txBody>
      </p:sp>
      <p:sp>
        <p:nvSpPr>
          <p:cNvPr id="286" name="TextBox 285"/>
          <p:cNvSpPr txBox="1"/>
          <p:nvPr/>
        </p:nvSpPr>
        <p:spPr>
          <a:xfrm>
            <a:off x="5411402" y="4254968"/>
            <a:ext cx="3891703" cy="357003"/>
          </a:xfrm>
          <a:prstGeom prst="rect">
            <a:avLst/>
          </a:prstGeom>
          <a:noFill/>
        </p:spPr>
        <p:txBody>
          <a:bodyPr wrap="square" lIns="109710" tIns="54855" rIns="109710" bIns="54855" rtlCol="0">
            <a:spAutoFit/>
          </a:bodyPr>
          <a:lstStyle/>
          <a:p>
            <a:r>
              <a:rPr lang="en-IE" sz="1600" b="1" dirty="0">
                <a:solidFill>
                  <a:schemeClr val="bg1"/>
                </a:solidFill>
              </a:rPr>
              <a:t>8) Focus on the benefits for the learners</a:t>
            </a:r>
          </a:p>
        </p:txBody>
      </p:sp>
      <p:grpSp>
        <p:nvGrpSpPr>
          <p:cNvPr id="55" name="กลุ่ม 612"/>
          <p:cNvGrpSpPr/>
          <p:nvPr/>
        </p:nvGrpSpPr>
        <p:grpSpPr>
          <a:xfrm rot="21310695">
            <a:off x="1830111" y="901671"/>
            <a:ext cx="4348039" cy="4348039"/>
            <a:chOff x="18703926" y="2762251"/>
            <a:chExt cx="247650" cy="247650"/>
          </a:xfrm>
        </p:grpSpPr>
        <p:sp>
          <p:nvSpPr>
            <p:cNvPr id="56" name="Freeform 248"/>
            <p:cNvSpPr>
              <a:spLocks/>
            </p:cNvSpPr>
            <p:nvPr/>
          </p:nvSpPr>
          <p:spPr bwMode="auto">
            <a:xfrm>
              <a:off x="18703926" y="2762251"/>
              <a:ext cx="247650" cy="247650"/>
            </a:xfrm>
            <a:custGeom>
              <a:avLst/>
              <a:gdLst>
                <a:gd name="T0" fmla="*/ 7 w 75"/>
                <a:gd name="T1" fmla="*/ 51 h 75"/>
                <a:gd name="T2" fmla="*/ 51 w 75"/>
                <a:gd name="T3" fmla="*/ 68 h 75"/>
                <a:gd name="T4" fmla="*/ 68 w 75"/>
                <a:gd name="T5" fmla="*/ 24 h 75"/>
                <a:gd name="T6" fmla="*/ 24 w 75"/>
                <a:gd name="T7" fmla="*/ 7 h 75"/>
                <a:gd name="T8" fmla="*/ 7 w 75"/>
                <a:gd name="T9" fmla="*/ 51 h 75"/>
              </a:gdLst>
              <a:ahLst/>
              <a:cxnLst>
                <a:cxn ang="0">
                  <a:pos x="T0" y="T1"/>
                </a:cxn>
                <a:cxn ang="0">
                  <a:pos x="T2" y="T3"/>
                </a:cxn>
                <a:cxn ang="0">
                  <a:pos x="T4" y="T5"/>
                </a:cxn>
                <a:cxn ang="0">
                  <a:pos x="T6" y="T7"/>
                </a:cxn>
                <a:cxn ang="0">
                  <a:pos x="T8" y="T9"/>
                </a:cxn>
              </a:cxnLst>
              <a:rect l="0" t="0" r="r" b="b"/>
              <a:pathLst>
                <a:path w="75" h="75">
                  <a:moveTo>
                    <a:pt x="7" y="51"/>
                  </a:moveTo>
                  <a:cubicBezTo>
                    <a:pt x="15" y="68"/>
                    <a:pt x="34" y="75"/>
                    <a:pt x="51" y="68"/>
                  </a:cubicBezTo>
                  <a:cubicBezTo>
                    <a:pt x="68" y="60"/>
                    <a:pt x="75" y="41"/>
                    <a:pt x="68" y="24"/>
                  </a:cubicBezTo>
                  <a:cubicBezTo>
                    <a:pt x="60" y="7"/>
                    <a:pt x="41" y="0"/>
                    <a:pt x="24" y="7"/>
                  </a:cubicBezTo>
                  <a:cubicBezTo>
                    <a:pt x="7" y="15"/>
                    <a:pt x="0" y="34"/>
                    <a:pt x="7" y="51"/>
                  </a:cubicBezTo>
                  <a:close/>
                </a:path>
              </a:pathLst>
            </a:custGeom>
            <a:solidFill>
              <a:srgbClr val="00B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57" name="Freeform 249"/>
            <p:cNvSpPr>
              <a:spLocks/>
            </p:cNvSpPr>
            <p:nvPr/>
          </p:nvSpPr>
          <p:spPr bwMode="auto">
            <a:xfrm>
              <a:off x="18710276" y="2884488"/>
              <a:ext cx="92075" cy="92075"/>
            </a:xfrm>
            <a:custGeom>
              <a:avLst/>
              <a:gdLst>
                <a:gd name="T0" fmla="*/ 16 w 58"/>
                <a:gd name="T1" fmla="*/ 58 h 58"/>
                <a:gd name="T2" fmla="*/ 58 w 58"/>
                <a:gd name="T3" fmla="*/ 39 h 58"/>
                <a:gd name="T4" fmla="*/ 41 w 58"/>
                <a:gd name="T5" fmla="*/ 0 h 58"/>
                <a:gd name="T6" fmla="*/ 0 w 58"/>
                <a:gd name="T7" fmla="*/ 18 h 58"/>
                <a:gd name="T8" fmla="*/ 16 w 58"/>
                <a:gd name="T9" fmla="*/ 58 h 58"/>
              </a:gdLst>
              <a:ahLst/>
              <a:cxnLst>
                <a:cxn ang="0">
                  <a:pos x="T0" y="T1"/>
                </a:cxn>
                <a:cxn ang="0">
                  <a:pos x="T2" y="T3"/>
                </a:cxn>
                <a:cxn ang="0">
                  <a:pos x="T4" y="T5"/>
                </a:cxn>
                <a:cxn ang="0">
                  <a:pos x="T6" y="T7"/>
                </a:cxn>
                <a:cxn ang="0">
                  <a:pos x="T8" y="T9"/>
                </a:cxn>
              </a:cxnLst>
              <a:rect l="0" t="0" r="r" b="b"/>
              <a:pathLst>
                <a:path w="58" h="58">
                  <a:moveTo>
                    <a:pt x="16" y="58"/>
                  </a:moveTo>
                  <a:lnTo>
                    <a:pt x="58" y="39"/>
                  </a:lnTo>
                  <a:lnTo>
                    <a:pt x="41" y="0"/>
                  </a:lnTo>
                  <a:lnTo>
                    <a:pt x="0" y="18"/>
                  </a:lnTo>
                  <a:lnTo>
                    <a:pt x="16" y="58"/>
                  </a:lnTo>
                  <a:close/>
                </a:path>
              </a:pathLst>
            </a:custGeom>
            <a:solidFill>
              <a:srgbClr val="007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1" name="Freeform 250"/>
            <p:cNvSpPr>
              <a:spLocks/>
            </p:cNvSpPr>
            <p:nvPr/>
          </p:nvSpPr>
          <p:spPr bwMode="auto">
            <a:xfrm>
              <a:off x="18792826" y="2794001"/>
              <a:ext cx="112713" cy="149225"/>
            </a:xfrm>
            <a:custGeom>
              <a:avLst/>
              <a:gdLst>
                <a:gd name="T0" fmla="*/ 2 w 34"/>
                <a:gd name="T1" fmla="*/ 25 h 45"/>
                <a:gd name="T2" fmla="*/ 2 w 34"/>
                <a:gd name="T3" fmla="*/ 25 h 45"/>
                <a:gd name="T4" fmla="*/ 3 w 34"/>
                <a:gd name="T5" fmla="*/ 13 h 45"/>
                <a:gd name="T6" fmla="*/ 1 w 34"/>
                <a:gd name="T7" fmla="*/ 7 h 45"/>
                <a:gd name="T8" fmla="*/ 3 w 34"/>
                <a:gd name="T9" fmla="*/ 1 h 45"/>
                <a:gd name="T10" fmla="*/ 8 w 34"/>
                <a:gd name="T11" fmla="*/ 5 h 45"/>
                <a:gd name="T12" fmla="*/ 10 w 34"/>
                <a:gd name="T13" fmla="*/ 11 h 45"/>
                <a:gd name="T14" fmla="*/ 16 w 34"/>
                <a:gd name="T15" fmla="*/ 14 h 45"/>
                <a:gd name="T16" fmla="*/ 30 w 34"/>
                <a:gd name="T17" fmla="*/ 23 h 45"/>
                <a:gd name="T18" fmla="*/ 26 w 34"/>
                <a:gd name="T19" fmla="*/ 40 h 45"/>
                <a:gd name="T20" fmla="*/ 22 w 34"/>
                <a:gd name="T21" fmla="*/ 42 h 45"/>
                <a:gd name="T22" fmla="*/ 3 w 34"/>
                <a:gd name="T23" fmla="*/ 35 h 45"/>
                <a:gd name="T24" fmla="*/ 2 w 34"/>
                <a:gd name="T25"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5">
                  <a:moveTo>
                    <a:pt x="2" y="25"/>
                  </a:moveTo>
                  <a:cubicBezTo>
                    <a:pt x="2" y="25"/>
                    <a:pt x="2" y="25"/>
                    <a:pt x="2" y="25"/>
                  </a:cubicBezTo>
                  <a:cubicBezTo>
                    <a:pt x="3" y="21"/>
                    <a:pt x="3" y="15"/>
                    <a:pt x="3" y="13"/>
                  </a:cubicBezTo>
                  <a:cubicBezTo>
                    <a:pt x="1" y="7"/>
                    <a:pt x="1" y="7"/>
                    <a:pt x="1" y="7"/>
                  </a:cubicBezTo>
                  <a:cubicBezTo>
                    <a:pt x="1" y="3"/>
                    <a:pt x="0" y="2"/>
                    <a:pt x="3" y="1"/>
                  </a:cubicBezTo>
                  <a:cubicBezTo>
                    <a:pt x="6" y="0"/>
                    <a:pt x="8" y="3"/>
                    <a:pt x="8" y="5"/>
                  </a:cubicBezTo>
                  <a:cubicBezTo>
                    <a:pt x="10" y="11"/>
                    <a:pt x="10" y="11"/>
                    <a:pt x="10" y="11"/>
                  </a:cubicBezTo>
                  <a:cubicBezTo>
                    <a:pt x="10" y="14"/>
                    <a:pt x="14" y="14"/>
                    <a:pt x="16" y="14"/>
                  </a:cubicBezTo>
                  <a:cubicBezTo>
                    <a:pt x="20" y="13"/>
                    <a:pt x="26" y="15"/>
                    <a:pt x="30" y="23"/>
                  </a:cubicBezTo>
                  <a:cubicBezTo>
                    <a:pt x="33" y="30"/>
                    <a:pt x="34" y="37"/>
                    <a:pt x="26" y="40"/>
                  </a:cubicBezTo>
                  <a:cubicBezTo>
                    <a:pt x="22" y="42"/>
                    <a:pt x="22" y="42"/>
                    <a:pt x="22" y="42"/>
                  </a:cubicBezTo>
                  <a:cubicBezTo>
                    <a:pt x="14" y="45"/>
                    <a:pt x="6" y="42"/>
                    <a:pt x="3" y="35"/>
                  </a:cubicBezTo>
                  <a:cubicBezTo>
                    <a:pt x="1" y="32"/>
                    <a:pt x="1" y="28"/>
                    <a:pt x="2" y="2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2" name="Freeform 251"/>
            <p:cNvSpPr>
              <a:spLocks/>
            </p:cNvSpPr>
            <p:nvPr/>
          </p:nvSpPr>
          <p:spPr bwMode="auto">
            <a:xfrm>
              <a:off x="18829338" y="2824163"/>
              <a:ext cx="58738" cy="42863"/>
            </a:xfrm>
            <a:custGeom>
              <a:avLst/>
              <a:gdLst>
                <a:gd name="T0" fmla="*/ 1 w 18"/>
                <a:gd name="T1" fmla="*/ 10 h 13"/>
                <a:gd name="T2" fmla="*/ 6 w 18"/>
                <a:gd name="T3" fmla="*/ 12 h 13"/>
                <a:gd name="T4" fmla="*/ 16 w 18"/>
                <a:gd name="T5" fmla="*/ 7 h 13"/>
                <a:gd name="T6" fmla="*/ 17 w 18"/>
                <a:gd name="T7" fmla="*/ 3 h 13"/>
                <a:gd name="T8" fmla="*/ 13 w 18"/>
                <a:gd name="T9" fmla="*/ 1 h 13"/>
                <a:gd name="T10" fmla="*/ 3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2" y="12"/>
                    <a:pt x="4" y="13"/>
                    <a:pt x="6" y="12"/>
                  </a:cubicBezTo>
                  <a:cubicBezTo>
                    <a:pt x="16" y="7"/>
                    <a:pt x="16" y="7"/>
                    <a:pt x="16" y="7"/>
                  </a:cubicBezTo>
                  <a:cubicBezTo>
                    <a:pt x="17" y="7"/>
                    <a:pt x="18" y="5"/>
                    <a:pt x="17" y="3"/>
                  </a:cubicBezTo>
                  <a:cubicBezTo>
                    <a:pt x="17" y="1"/>
                    <a:pt x="14" y="0"/>
                    <a:pt x="13" y="1"/>
                  </a:cubicBezTo>
                  <a:cubicBezTo>
                    <a:pt x="3" y="5"/>
                    <a:pt x="3" y="5"/>
                    <a:pt x="3"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3" name="Freeform 252"/>
            <p:cNvSpPr>
              <a:spLocks/>
            </p:cNvSpPr>
            <p:nvPr/>
          </p:nvSpPr>
          <p:spPr bwMode="auto">
            <a:xfrm>
              <a:off x="18835688" y="2844801"/>
              <a:ext cx="66675" cy="46038"/>
            </a:xfrm>
            <a:custGeom>
              <a:avLst/>
              <a:gdLst>
                <a:gd name="T0" fmla="*/ 1 w 20"/>
                <a:gd name="T1" fmla="*/ 11 h 14"/>
                <a:gd name="T2" fmla="*/ 6 w 20"/>
                <a:gd name="T3" fmla="*/ 13 h 14"/>
                <a:gd name="T4" fmla="*/ 18 w 20"/>
                <a:gd name="T5" fmla="*/ 7 h 14"/>
                <a:gd name="T6" fmla="*/ 20 w 20"/>
                <a:gd name="T7" fmla="*/ 3 h 14"/>
                <a:gd name="T8" fmla="*/ 15 w 20"/>
                <a:gd name="T9" fmla="*/ 1 h 14"/>
                <a:gd name="T10" fmla="*/ 3 w 20"/>
                <a:gd name="T11" fmla="*/ 6 h 14"/>
                <a:gd name="T12" fmla="*/ 1 w 20"/>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 y="11"/>
                  </a:moveTo>
                  <a:cubicBezTo>
                    <a:pt x="2" y="13"/>
                    <a:pt x="4" y="14"/>
                    <a:pt x="6" y="13"/>
                  </a:cubicBezTo>
                  <a:cubicBezTo>
                    <a:pt x="18" y="7"/>
                    <a:pt x="18" y="7"/>
                    <a:pt x="18" y="7"/>
                  </a:cubicBezTo>
                  <a:cubicBezTo>
                    <a:pt x="20" y="7"/>
                    <a:pt x="20" y="4"/>
                    <a:pt x="20" y="3"/>
                  </a:cubicBezTo>
                  <a:cubicBezTo>
                    <a:pt x="19" y="1"/>
                    <a:pt x="17" y="0"/>
                    <a:pt x="15" y="1"/>
                  </a:cubicBezTo>
                  <a:cubicBezTo>
                    <a:pt x="3" y="6"/>
                    <a:pt x="3" y="6"/>
                    <a:pt x="3" y="6"/>
                  </a:cubicBezTo>
                  <a:cubicBezTo>
                    <a:pt x="1" y="7"/>
                    <a:pt x="0" y="9"/>
                    <a:pt x="1" y="11"/>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4" name="Freeform 253"/>
            <p:cNvSpPr>
              <a:spLocks/>
            </p:cNvSpPr>
            <p:nvPr/>
          </p:nvSpPr>
          <p:spPr bwMode="auto">
            <a:xfrm>
              <a:off x="18848388" y="2867026"/>
              <a:ext cx="60325" cy="42863"/>
            </a:xfrm>
            <a:custGeom>
              <a:avLst/>
              <a:gdLst>
                <a:gd name="T0" fmla="*/ 1 w 18"/>
                <a:gd name="T1" fmla="*/ 10 h 13"/>
                <a:gd name="T2" fmla="*/ 5 w 18"/>
                <a:gd name="T3" fmla="*/ 12 h 13"/>
                <a:gd name="T4" fmla="*/ 15 w 18"/>
                <a:gd name="T5" fmla="*/ 7 h 13"/>
                <a:gd name="T6" fmla="*/ 17 w 18"/>
                <a:gd name="T7" fmla="*/ 3 h 13"/>
                <a:gd name="T8" fmla="*/ 12 w 18"/>
                <a:gd name="T9" fmla="*/ 1 h 13"/>
                <a:gd name="T10" fmla="*/ 2 w 18"/>
                <a:gd name="T11" fmla="*/ 5 h 13"/>
                <a:gd name="T12" fmla="*/ 1 w 18"/>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8" h="13">
                  <a:moveTo>
                    <a:pt x="1" y="10"/>
                  </a:moveTo>
                  <a:cubicBezTo>
                    <a:pt x="1" y="12"/>
                    <a:pt x="4" y="13"/>
                    <a:pt x="5" y="12"/>
                  </a:cubicBezTo>
                  <a:cubicBezTo>
                    <a:pt x="15" y="7"/>
                    <a:pt x="15" y="7"/>
                    <a:pt x="15" y="7"/>
                  </a:cubicBezTo>
                  <a:cubicBezTo>
                    <a:pt x="17" y="7"/>
                    <a:pt x="18" y="5"/>
                    <a:pt x="17" y="3"/>
                  </a:cubicBezTo>
                  <a:cubicBezTo>
                    <a:pt x="16" y="1"/>
                    <a:pt x="14" y="0"/>
                    <a:pt x="12" y="1"/>
                  </a:cubicBezTo>
                  <a:cubicBezTo>
                    <a:pt x="2" y="5"/>
                    <a:pt x="2" y="5"/>
                    <a:pt x="2" y="5"/>
                  </a:cubicBezTo>
                  <a:cubicBezTo>
                    <a:pt x="1" y="6"/>
                    <a:pt x="0" y="8"/>
                    <a:pt x="1" y="10"/>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5" name="Freeform 254"/>
            <p:cNvSpPr>
              <a:spLocks/>
            </p:cNvSpPr>
            <p:nvPr/>
          </p:nvSpPr>
          <p:spPr bwMode="auto">
            <a:xfrm>
              <a:off x="18859501" y="2890838"/>
              <a:ext cx="55563" cy="39688"/>
            </a:xfrm>
            <a:custGeom>
              <a:avLst/>
              <a:gdLst>
                <a:gd name="T0" fmla="*/ 1 w 17"/>
                <a:gd name="T1" fmla="*/ 9 h 12"/>
                <a:gd name="T2" fmla="*/ 6 w 17"/>
                <a:gd name="T3" fmla="*/ 11 h 12"/>
                <a:gd name="T4" fmla="*/ 14 w 17"/>
                <a:gd name="T5" fmla="*/ 7 h 12"/>
                <a:gd name="T6" fmla="*/ 16 w 17"/>
                <a:gd name="T7" fmla="*/ 3 h 12"/>
                <a:gd name="T8" fmla="*/ 11 w 17"/>
                <a:gd name="T9" fmla="*/ 1 h 12"/>
                <a:gd name="T10" fmla="*/ 3 w 17"/>
                <a:gd name="T11" fmla="*/ 5 h 12"/>
                <a:gd name="T12" fmla="*/ 1 w 17"/>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7" h="12">
                  <a:moveTo>
                    <a:pt x="1" y="9"/>
                  </a:moveTo>
                  <a:cubicBezTo>
                    <a:pt x="2" y="11"/>
                    <a:pt x="4" y="12"/>
                    <a:pt x="6" y="11"/>
                  </a:cubicBezTo>
                  <a:cubicBezTo>
                    <a:pt x="14" y="7"/>
                    <a:pt x="14" y="7"/>
                    <a:pt x="14" y="7"/>
                  </a:cubicBezTo>
                  <a:cubicBezTo>
                    <a:pt x="16" y="7"/>
                    <a:pt x="17" y="4"/>
                    <a:pt x="16" y="3"/>
                  </a:cubicBezTo>
                  <a:cubicBezTo>
                    <a:pt x="15" y="1"/>
                    <a:pt x="13" y="0"/>
                    <a:pt x="11" y="1"/>
                  </a:cubicBezTo>
                  <a:cubicBezTo>
                    <a:pt x="3" y="5"/>
                    <a:pt x="3" y="5"/>
                    <a:pt x="3" y="5"/>
                  </a:cubicBezTo>
                  <a:cubicBezTo>
                    <a:pt x="1" y="5"/>
                    <a:pt x="0" y="7"/>
                    <a:pt x="1" y="9"/>
                  </a:cubicBezTo>
                  <a:close/>
                </a:path>
              </a:pathLst>
            </a:custGeom>
            <a:solidFill>
              <a:srgbClr val="F8A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6" name="Freeform 255"/>
            <p:cNvSpPr>
              <a:spLocks/>
            </p:cNvSpPr>
            <p:nvPr/>
          </p:nvSpPr>
          <p:spPr bwMode="auto">
            <a:xfrm>
              <a:off x="18845213" y="2847976"/>
              <a:ext cx="36513" cy="15875"/>
            </a:xfrm>
            <a:custGeom>
              <a:avLst/>
              <a:gdLst>
                <a:gd name="T0" fmla="*/ 1 w 11"/>
                <a:gd name="T1" fmla="*/ 5 h 5"/>
                <a:gd name="T2" fmla="*/ 10 w 11"/>
                <a:gd name="T3" fmla="*/ 1 h 5"/>
                <a:gd name="T4" fmla="*/ 10 w 11"/>
                <a:gd name="T5" fmla="*/ 0 h 5"/>
                <a:gd name="T6" fmla="*/ 10 w 11"/>
                <a:gd name="T7" fmla="*/ 0 h 5"/>
                <a:gd name="T8" fmla="*/ 1 w 11"/>
                <a:gd name="T9" fmla="*/ 4 h 5"/>
                <a:gd name="T10" fmla="*/ 0 w 11"/>
                <a:gd name="T11" fmla="*/ 5 h 5"/>
                <a:gd name="T12" fmla="*/ 1 w 1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1" y="5"/>
                  </a:moveTo>
                  <a:cubicBezTo>
                    <a:pt x="10" y="1"/>
                    <a:pt x="10" y="1"/>
                    <a:pt x="10" y="1"/>
                  </a:cubicBezTo>
                  <a:cubicBezTo>
                    <a:pt x="10" y="1"/>
                    <a:pt x="11" y="1"/>
                    <a:pt x="10" y="0"/>
                  </a:cubicBezTo>
                  <a:cubicBezTo>
                    <a:pt x="10" y="0"/>
                    <a:pt x="10" y="0"/>
                    <a:pt x="10" y="0"/>
                  </a:cubicBezTo>
                  <a:cubicBezTo>
                    <a:pt x="1" y="4"/>
                    <a:pt x="1" y="4"/>
                    <a:pt x="1" y="4"/>
                  </a:cubicBezTo>
                  <a:cubicBezTo>
                    <a:pt x="0" y="4"/>
                    <a:pt x="0" y="5"/>
                    <a:pt x="0" y="5"/>
                  </a:cubicBezTo>
                  <a:cubicBezTo>
                    <a:pt x="1"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7" name="Freeform 256"/>
            <p:cNvSpPr>
              <a:spLocks/>
            </p:cNvSpPr>
            <p:nvPr/>
          </p:nvSpPr>
          <p:spPr bwMode="auto">
            <a:xfrm>
              <a:off x="18859501" y="2870201"/>
              <a:ext cx="28575" cy="17463"/>
            </a:xfrm>
            <a:custGeom>
              <a:avLst/>
              <a:gdLst>
                <a:gd name="T0" fmla="*/ 1 w 9"/>
                <a:gd name="T1" fmla="*/ 5 h 5"/>
                <a:gd name="T2" fmla="*/ 9 w 9"/>
                <a:gd name="T3" fmla="*/ 1 h 5"/>
                <a:gd name="T4" fmla="*/ 9 w 9"/>
                <a:gd name="T5" fmla="*/ 0 h 5"/>
                <a:gd name="T6" fmla="*/ 8 w 9"/>
                <a:gd name="T7" fmla="*/ 0 h 5"/>
                <a:gd name="T8" fmla="*/ 0 w 9"/>
                <a:gd name="T9" fmla="*/ 3 h 5"/>
                <a:gd name="T10" fmla="*/ 0 w 9"/>
                <a:gd name="T11" fmla="*/ 4 h 5"/>
                <a:gd name="T12" fmla="*/ 1 w 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5"/>
                  </a:moveTo>
                  <a:cubicBezTo>
                    <a:pt x="9" y="1"/>
                    <a:pt x="9" y="1"/>
                    <a:pt x="9" y="1"/>
                  </a:cubicBezTo>
                  <a:cubicBezTo>
                    <a:pt x="9" y="1"/>
                    <a:pt x="9" y="0"/>
                    <a:pt x="9" y="0"/>
                  </a:cubicBezTo>
                  <a:cubicBezTo>
                    <a:pt x="9" y="0"/>
                    <a:pt x="9" y="0"/>
                    <a:pt x="8" y="0"/>
                  </a:cubicBezTo>
                  <a:cubicBezTo>
                    <a:pt x="0" y="3"/>
                    <a:pt x="0" y="3"/>
                    <a:pt x="0" y="3"/>
                  </a:cubicBezTo>
                  <a:cubicBezTo>
                    <a:pt x="0" y="4"/>
                    <a:pt x="0" y="4"/>
                    <a:pt x="0" y="4"/>
                  </a:cubicBezTo>
                  <a:cubicBezTo>
                    <a:pt x="0" y="5"/>
                    <a:pt x="0"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8" name="Freeform 257"/>
            <p:cNvSpPr>
              <a:spLocks/>
            </p:cNvSpPr>
            <p:nvPr/>
          </p:nvSpPr>
          <p:spPr bwMode="auto">
            <a:xfrm>
              <a:off x="18865851" y="2890838"/>
              <a:ext cx="33338" cy="15875"/>
            </a:xfrm>
            <a:custGeom>
              <a:avLst/>
              <a:gdLst>
                <a:gd name="T0" fmla="*/ 1 w 10"/>
                <a:gd name="T1" fmla="*/ 5 h 5"/>
                <a:gd name="T2" fmla="*/ 9 w 10"/>
                <a:gd name="T3" fmla="*/ 2 h 5"/>
                <a:gd name="T4" fmla="*/ 10 w 10"/>
                <a:gd name="T5" fmla="*/ 1 h 5"/>
                <a:gd name="T6" fmla="*/ 9 w 10"/>
                <a:gd name="T7" fmla="*/ 0 h 5"/>
                <a:gd name="T8" fmla="*/ 1 w 10"/>
                <a:gd name="T9" fmla="*/ 4 h 5"/>
                <a:gd name="T10" fmla="*/ 0 w 10"/>
                <a:gd name="T11" fmla="*/ 5 h 5"/>
                <a:gd name="T12" fmla="*/ 1 w 1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1" y="5"/>
                  </a:moveTo>
                  <a:cubicBezTo>
                    <a:pt x="9" y="2"/>
                    <a:pt x="9" y="2"/>
                    <a:pt x="9" y="2"/>
                  </a:cubicBezTo>
                  <a:cubicBezTo>
                    <a:pt x="10" y="1"/>
                    <a:pt x="10" y="1"/>
                    <a:pt x="10" y="1"/>
                  </a:cubicBezTo>
                  <a:cubicBezTo>
                    <a:pt x="10" y="0"/>
                    <a:pt x="9" y="0"/>
                    <a:pt x="9" y="0"/>
                  </a:cubicBezTo>
                  <a:cubicBezTo>
                    <a:pt x="1" y="4"/>
                    <a:pt x="1" y="4"/>
                    <a:pt x="1" y="4"/>
                  </a:cubicBezTo>
                  <a:cubicBezTo>
                    <a:pt x="0" y="4"/>
                    <a:pt x="0" y="5"/>
                    <a:pt x="0" y="5"/>
                  </a:cubicBezTo>
                  <a:cubicBezTo>
                    <a:pt x="0" y="5"/>
                    <a:pt x="1" y="5"/>
                    <a:pt x="1" y="5"/>
                  </a:cubicBezTo>
                  <a:close/>
                </a:path>
              </a:pathLst>
            </a:custGeom>
            <a:solidFill>
              <a:srgbClr val="F589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69" name="Freeform 258"/>
            <p:cNvSpPr>
              <a:spLocks/>
            </p:cNvSpPr>
            <p:nvPr/>
          </p:nvSpPr>
          <p:spPr bwMode="auto">
            <a:xfrm>
              <a:off x="18772188" y="2873376"/>
              <a:ext cx="53975" cy="73025"/>
            </a:xfrm>
            <a:custGeom>
              <a:avLst/>
              <a:gdLst>
                <a:gd name="T0" fmla="*/ 17 w 34"/>
                <a:gd name="T1" fmla="*/ 46 h 46"/>
                <a:gd name="T2" fmla="*/ 34 w 34"/>
                <a:gd name="T3" fmla="*/ 40 h 46"/>
                <a:gd name="T4" fmla="*/ 17 w 34"/>
                <a:gd name="T5" fmla="*/ 0 h 46"/>
                <a:gd name="T6" fmla="*/ 0 w 34"/>
                <a:gd name="T7" fmla="*/ 7 h 46"/>
                <a:gd name="T8" fmla="*/ 17 w 34"/>
                <a:gd name="T9" fmla="*/ 46 h 46"/>
              </a:gdLst>
              <a:ahLst/>
              <a:cxnLst>
                <a:cxn ang="0">
                  <a:pos x="T0" y="T1"/>
                </a:cxn>
                <a:cxn ang="0">
                  <a:pos x="T2" y="T3"/>
                </a:cxn>
                <a:cxn ang="0">
                  <a:pos x="T4" y="T5"/>
                </a:cxn>
                <a:cxn ang="0">
                  <a:pos x="T6" y="T7"/>
                </a:cxn>
                <a:cxn ang="0">
                  <a:pos x="T8" y="T9"/>
                </a:cxn>
              </a:cxnLst>
              <a:rect l="0" t="0" r="r" b="b"/>
              <a:pathLst>
                <a:path w="34" h="46">
                  <a:moveTo>
                    <a:pt x="17" y="46"/>
                  </a:moveTo>
                  <a:lnTo>
                    <a:pt x="34" y="40"/>
                  </a:lnTo>
                  <a:lnTo>
                    <a:pt x="17" y="0"/>
                  </a:lnTo>
                  <a:lnTo>
                    <a:pt x="0" y="7"/>
                  </a:lnTo>
                  <a:lnTo>
                    <a:pt x="17" y="46"/>
                  </a:lnTo>
                  <a:close/>
                </a:path>
              </a:pathLst>
            </a:custGeom>
            <a:solidFill>
              <a:srgbClr val="83B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Tree>
    <p:extLst>
      <p:ext uri="{BB962C8B-B14F-4D97-AF65-F5344CB8AC3E}">
        <p14:creationId xmlns:p14="http://schemas.microsoft.com/office/powerpoint/2010/main" val="4107259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left)">
                                      <p:cBhvr>
                                        <p:cTn id="7" dur="500"/>
                                        <p:tgtEl>
                                          <p:spTgt spid="2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2"/>
                                        </p:tgtEl>
                                        <p:attrNameLst>
                                          <p:attrName>style.visibility</p:attrName>
                                        </p:attrNameLst>
                                      </p:cBhvr>
                                      <p:to>
                                        <p:strVal val="visible"/>
                                      </p:to>
                                    </p:set>
                                    <p:animEffect transition="in" filter="wipe(left)">
                                      <p:cBhvr>
                                        <p:cTn id="11" dur="500"/>
                                        <p:tgtEl>
                                          <p:spTgt spid="2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4"/>
                                        </p:tgtEl>
                                        <p:attrNameLst>
                                          <p:attrName>style.visibility</p:attrName>
                                        </p:attrNameLst>
                                      </p:cBhvr>
                                      <p:to>
                                        <p:strVal val="visible"/>
                                      </p:to>
                                    </p:set>
                                    <p:animEffect transition="in" filter="wipe(left)">
                                      <p:cBhvr>
                                        <p:cTn id="15" dur="500"/>
                                        <p:tgtEl>
                                          <p:spTgt spid="2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left)">
                                      <p:cBhvr>
                                        <p:cTn id="19"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2" grpId="0"/>
      <p:bldP spid="284" grpId="0"/>
      <p:bldP spid="2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497F-DA28-4609-9988-3149E38FF1E1}"/>
              </a:ext>
            </a:extLst>
          </p:cNvPr>
          <p:cNvSpPr>
            <a:spLocks noGrp="1"/>
          </p:cNvSpPr>
          <p:nvPr>
            <p:ph type="ctrTitle"/>
          </p:nvPr>
        </p:nvSpPr>
        <p:spPr>
          <a:xfrm>
            <a:off x="5768084" y="915778"/>
            <a:ext cx="5595990" cy="880822"/>
          </a:xfrm>
        </p:spPr>
        <p:txBody>
          <a:bodyPr>
            <a:normAutofit/>
          </a:bodyPr>
          <a:lstStyle/>
          <a:p>
            <a:pPr>
              <a:lnSpc>
                <a:spcPct val="107000"/>
              </a:lnSpc>
              <a:spcAft>
                <a:spcPts val="80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8) Practical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exerciseS</a:t>
            </a:r>
            <a:endParaRPr lang="en-US" sz="4400" dirty="0"/>
          </a:p>
        </p:txBody>
      </p:sp>
      <p:pic>
        <p:nvPicPr>
          <p:cNvPr id="5" name="Image 4" descr="Une image contenant flèche&#10;&#10;Description générée automatiquement">
            <a:extLst>
              <a:ext uri="{FF2B5EF4-FFF2-40B4-BE49-F238E27FC236}">
                <a16:creationId xmlns:a16="http://schemas.microsoft.com/office/drawing/2014/main" id="{F455EBA7-4DEA-45A1-BE08-F4E6122BD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26" y="1356189"/>
            <a:ext cx="4145622" cy="4145622"/>
          </a:xfrm>
          <a:prstGeom prst="rect">
            <a:avLst/>
          </a:prstGeom>
        </p:spPr>
      </p:pic>
      <p:sp>
        <p:nvSpPr>
          <p:cNvPr id="6" name="Textfeld 5">
            <a:extLst>
              <a:ext uri="{FF2B5EF4-FFF2-40B4-BE49-F238E27FC236}">
                <a16:creationId xmlns:a16="http://schemas.microsoft.com/office/drawing/2014/main" id="{4322A2E4-4C26-4BD6-991E-2E08C7C19E99}"/>
              </a:ext>
            </a:extLst>
          </p:cNvPr>
          <p:cNvSpPr txBox="1"/>
          <p:nvPr/>
        </p:nvSpPr>
        <p:spPr>
          <a:xfrm>
            <a:off x="5610225" y="1977241"/>
            <a:ext cx="6096000" cy="4247317"/>
          </a:xfrm>
          <a:prstGeom prst="rect">
            <a:avLst/>
          </a:prstGeom>
          <a:noFill/>
        </p:spPr>
        <p:txBody>
          <a:bodyPr wrap="square">
            <a:spAutoFit/>
          </a:bodyPr>
          <a:lstStyle/>
          <a:p>
            <a:r>
              <a:rPr lang="en-US" dirty="0"/>
              <a:t>The following section is targeted at potential facilitators who will use the Dublin </a:t>
            </a:r>
            <a:r>
              <a:rPr lang="en-US" dirty="0" err="1"/>
              <a:t>Educities</a:t>
            </a:r>
            <a:r>
              <a:rPr lang="en-US" dirty="0"/>
              <a:t> platform to work with community members, groups and volunteers. Facilitators will have experience of working within the community and may also have prior experience of youth or community development work. As facilitators, they will ideally structure a workshop session around the following key elements of the platform: </a:t>
            </a:r>
          </a:p>
          <a:p>
            <a:endParaRPr lang="en-US" dirty="0"/>
          </a:p>
          <a:p>
            <a:r>
              <a:rPr lang="en-US" dirty="0"/>
              <a:t>Step 1: Demonstrating user registration Step 2: Setting up personal profile Step 3: Navigating the platform Step 4: Making use of the platform features Step 5: Demonstrating how to access resources Step 6: Making friends and building restorative communities The facilitator should ensure that each user can access the platform and can follow each step as it is being demonstrated during the workshop.</a:t>
            </a:r>
            <a:endParaRPr lang="de-DE" dirty="0"/>
          </a:p>
        </p:txBody>
      </p:sp>
    </p:spTree>
    <p:extLst>
      <p:ext uri="{BB962C8B-B14F-4D97-AF65-F5344CB8AC3E}">
        <p14:creationId xmlns:p14="http://schemas.microsoft.com/office/powerpoint/2010/main" val="295925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981200" y="274638"/>
            <a:ext cx="8991600" cy="922114"/>
          </a:xfrm>
        </p:spPr>
        <p:txBody>
          <a:bodyPr>
            <a:normAutofit fontScale="90000"/>
          </a:bodyPr>
          <a:lstStyle/>
          <a:p>
            <a:r>
              <a:rPr lang="de-DE" dirty="0" err="1"/>
              <a:t>Step</a:t>
            </a:r>
            <a:r>
              <a:rPr lang="de-DE" dirty="0"/>
              <a:t> 1: </a:t>
            </a:r>
            <a:r>
              <a:rPr lang="de-DE" dirty="0" err="1"/>
              <a:t>Demonstrating</a:t>
            </a:r>
            <a:r>
              <a:rPr lang="de-DE" dirty="0"/>
              <a:t> Registration </a:t>
            </a:r>
            <a:r>
              <a:rPr lang="de-DE" dirty="0" err="1"/>
              <a:t>Process</a:t>
            </a:r>
            <a:endParaRPr lang="en-IE" sz="3600" dirty="0"/>
          </a:p>
        </p:txBody>
      </p:sp>
      <p:sp>
        <p:nvSpPr>
          <p:cNvPr id="8" name="Textfeld 7">
            <a:extLst>
              <a:ext uri="{FF2B5EF4-FFF2-40B4-BE49-F238E27FC236}">
                <a16:creationId xmlns:a16="http://schemas.microsoft.com/office/drawing/2014/main" id="{C08C788B-7BAC-43D8-A1EE-3AD95D6D2AF5}"/>
              </a:ext>
            </a:extLst>
          </p:cNvPr>
          <p:cNvSpPr txBox="1"/>
          <p:nvPr/>
        </p:nvSpPr>
        <p:spPr>
          <a:xfrm>
            <a:off x="1981200" y="1049158"/>
            <a:ext cx="6096000" cy="1200329"/>
          </a:xfrm>
          <a:prstGeom prst="rect">
            <a:avLst/>
          </a:prstGeom>
          <a:noFill/>
        </p:spPr>
        <p:txBody>
          <a:bodyPr wrap="square">
            <a:spAutoFit/>
          </a:bodyPr>
          <a:lstStyle/>
          <a:p>
            <a:r>
              <a:rPr lang="en-US" dirty="0"/>
              <a:t>In order to demonstrate to users how the registration process works, it is a good idea to take them through the specific steps. Enter the following </a:t>
            </a:r>
            <a:r>
              <a:rPr lang="en-US" dirty="0" err="1"/>
              <a:t>url</a:t>
            </a:r>
            <a:r>
              <a:rPr lang="en-US" dirty="0"/>
              <a:t> in your Internet browser: www.dublin.educities.eu</a:t>
            </a:r>
            <a:endParaRPr lang="de-DE" dirty="0"/>
          </a:p>
        </p:txBody>
      </p:sp>
      <p:pic>
        <p:nvPicPr>
          <p:cNvPr id="10" name="Grafik 9">
            <a:extLst>
              <a:ext uri="{FF2B5EF4-FFF2-40B4-BE49-F238E27FC236}">
                <a16:creationId xmlns:a16="http://schemas.microsoft.com/office/drawing/2014/main" id="{21043D08-6434-4D57-8401-4861B2587B6F}"/>
              </a:ext>
            </a:extLst>
          </p:cNvPr>
          <p:cNvPicPr>
            <a:picLocks noChangeAspect="1"/>
          </p:cNvPicPr>
          <p:nvPr/>
        </p:nvPicPr>
        <p:blipFill>
          <a:blip r:embed="rId3"/>
          <a:stretch>
            <a:fillRect/>
          </a:stretch>
        </p:blipFill>
        <p:spPr>
          <a:xfrm>
            <a:off x="2752725" y="2333761"/>
            <a:ext cx="9439275" cy="4524239"/>
          </a:xfrm>
          <a:prstGeom prst="rect">
            <a:avLst/>
          </a:prstGeom>
        </p:spPr>
      </p:pic>
    </p:spTree>
    <p:extLst>
      <p:ext uri="{BB962C8B-B14F-4D97-AF65-F5344CB8AC3E}">
        <p14:creationId xmlns:p14="http://schemas.microsoft.com/office/powerpoint/2010/main" val="241421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809750" y="579438"/>
            <a:ext cx="3381375" cy="922114"/>
          </a:xfrm>
        </p:spPr>
        <p:txBody>
          <a:bodyPr>
            <a:normAutofit fontScale="90000"/>
          </a:bodyPr>
          <a:lstStyle/>
          <a:p>
            <a:r>
              <a:rPr lang="en-US" sz="1800" b="0" i="0" u="none" strike="noStrike" baseline="0" dirty="0">
                <a:latin typeface="Calibri" panose="020F0502020204030204" pitchFamily="34" charset="0"/>
              </a:rPr>
              <a:t>Within the log in/registration panel, click on the “registration” icon, as indicated by the arrow below.</a:t>
            </a:r>
            <a:endParaRPr lang="en-IE" sz="3600" dirty="0"/>
          </a:p>
        </p:txBody>
      </p:sp>
      <p:pic>
        <p:nvPicPr>
          <p:cNvPr id="6" name="Grafik 5">
            <a:extLst>
              <a:ext uri="{FF2B5EF4-FFF2-40B4-BE49-F238E27FC236}">
                <a16:creationId xmlns:a16="http://schemas.microsoft.com/office/drawing/2014/main" id="{54FA5D03-7A31-4A34-948F-8D45A43EDD2B}"/>
              </a:ext>
            </a:extLst>
          </p:cNvPr>
          <p:cNvPicPr>
            <a:picLocks noChangeAspect="1"/>
          </p:cNvPicPr>
          <p:nvPr/>
        </p:nvPicPr>
        <p:blipFill>
          <a:blip r:embed="rId3"/>
          <a:stretch>
            <a:fillRect/>
          </a:stretch>
        </p:blipFill>
        <p:spPr>
          <a:xfrm>
            <a:off x="5362575" y="583406"/>
            <a:ext cx="6829425" cy="5691188"/>
          </a:xfrm>
          <a:prstGeom prst="rect">
            <a:avLst/>
          </a:prstGeom>
        </p:spPr>
      </p:pic>
      <p:sp>
        <p:nvSpPr>
          <p:cNvPr id="13" name="Pfeil: nach unten 12">
            <a:extLst>
              <a:ext uri="{FF2B5EF4-FFF2-40B4-BE49-F238E27FC236}">
                <a16:creationId xmlns:a16="http://schemas.microsoft.com/office/drawing/2014/main" id="{CB935CD3-B38F-4EC9-ADA0-C7E98B12DCEF}"/>
              </a:ext>
            </a:extLst>
          </p:cNvPr>
          <p:cNvSpPr/>
          <p:nvPr/>
        </p:nvSpPr>
        <p:spPr>
          <a:xfrm rot="7448615">
            <a:off x="6029324" y="5413598"/>
            <a:ext cx="323850" cy="4953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8877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2038350" y="510953"/>
            <a:ext cx="3743325" cy="922114"/>
          </a:xfrm>
        </p:spPr>
        <p:txBody>
          <a:bodyPr>
            <a:normAutofit/>
          </a:bodyPr>
          <a:lstStyle/>
          <a:p>
            <a:r>
              <a:rPr lang="en-US" sz="1800" b="0" i="0" u="none" strike="noStrike" baseline="0" dirty="0">
                <a:latin typeface="Calibri" panose="020F0502020204030204" pitchFamily="34" charset="0"/>
              </a:rPr>
              <a:t>Complete the details as per the form and complete the registration step </a:t>
            </a:r>
            <a:endParaRPr lang="en-IE" sz="3600" dirty="0"/>
          </a:p>
        </p:txBody>
      </p:sp>
      <p:pic>
        <p:nvPicPr>
          <p:cNvPr id="6" name="Grafik 5">
            <a:extLst>
              <a:ext uri="{FF2B5EF4-FFF2-40B4-BE49-F238E27FC236}">
                <a16:creationId xmlns:a16="http://schemas.microsoft.com/office/drawing/2014/main" id="{374089C2-772E-45D0-A30A-055498540242}"/>
              </a:ext>
            </a:extLst>
          </p:cNvPr>
          <p:cNvPicPr>
            <a:picLocks noChangeAspect="1"/>
          </p:cNvPicPr>
          <p:nvPr/>
        </p:nvPicPr>
        <p:blipFill>
          <a:blip r:embed="rId3"/>
          <a:stretch>
            <a:fillRect/>
          </a:stretch>
        </p:blipFill>
        <p:spPr>
          <a:xfrm>
            <a:off x="6135239" y="510953"/>
            <a:ext cx="6056761" cy="6347047"/>
          </a:xfrm>
          <a:prstGeom prst="rect">
            <a:avLst/>
          </a:prstGeom>
        </p:spPr>
      </p:pic>
    </p:spTree>
    <p:extLst>
      <p:ext uri="{BB962C8B-B14F-4D97-AF65-F5344CB8AC3E}">
        <p14:creationId xmlns:p14="http://schemas.microsoft.com/office/powerpoint/2010/main" val="185492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AFD13C-4DD8-42CC-A58F-71AB22E107ED}"/>
              </a:ext>
            </a:extLst>
          </p:cNvPr>
          <p:cNvSpPr>
            <a:spLocks noGrp="1"/>
          </p:cNvSpPr>
          <p:nvPr>
            <p:ph type="ctrTitle"/>
          </p:nvPr>
        </p:nvSpPr>
        <p:spPr>
          <a:xfrm>
            <a:off x="7027523" y="2088133"/>
            <a:ext cx="4667891" cy="2387600"/>
          </a:xfrm>
        </p:spPr>
        <p:txBody>
          <a:bodyPr>
            <a:noAutofit/>
          </a:bodyPr>
          <a:lstStyle/>
          <a:p>
            <a:r>
              <a:rPr lang="en-US" sz="4000" dirty="0">
                <a:effectLst/>
                <a:ea typeface="Calibri" panose="020F0502020204030204" pitchFamily="34" charset="0"/>
                <a:cs typeface="Times New Roman" panose="02020603050405020304" pitchFamily="18" charset="0"/>
              </a:rPr>
              <a:t>1) Overview of the training course, aims and objectives</a:t>
            </a:r>
            <a:endParaRPr lang="en-US" sz="3200" dirty="0"/>
          </a:p>
        </p:txBody>
      </p:sp>
      <p:pic>
        <p:nvPicPr>
          <p:cNvPr id="3" name="Image 2">
            <a:extLst>
              <a:ext uri="{FF2B5EF4-FFF2-40B4-BE49-F238E27FC236}">
                <a16:creationId xmlns:a16="http://schemas.microsoft.com/office/drawing/2014/main" id="{E41D11DC-F5C0-4CD3-8086-C0096ACB1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88" y="1764586"/>
            <a:ext cx="5917915" cy="3328827"/>
          </a:xfrm>
          <a:prstGeom prst="rect">
            <a:avLst/>
          </a:prstGeom>
        </p:spPr>
      </p:pic>
    </p:spTree>
    <p:extLst>
      <p:ext uri="{BB962C8B-B14F-4D97-AF65-F5344CB8AC3E}">
        <p14:creationId xmlns:p14="http://schemas.microsoft.com/office/powerpoint/2010/main" val="4270939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646774-A6EA-40A2-8C0C-B96C67F80C48}"/>
              </a:ext>
            </a:extLst>
          </p:cNvPr>
          <p:cNvSpPr txBox="1"/>
          <p:nvPr/>
        </p:nvSpPr>
        <p:spPr>
          <a:xfrm>
            <a:off x="3876675" y="2036713"/>
            <a:ext cx="6096000" cy="2585323"/>
          </a:xfrm>
          <a:prstGeom prst="rect">
            <a:avLst/>
          </a:prstGeom>
          <a:noFill/>
        </p:spPr>
        <p:txBody>
          <a:bodyPr wrap="square">
            <a:spAutoFit/>
          </a:bodyPr>
          <a:lstStyle/>
          <a:p>
            <a:r>
              <a:rPr lang="en-US" sz="1800" b="0" i="0" u="none" strike="noStrike" baseline="0" dirty="0">
                <a:latin typeface="Calibri" panose="020F0502020204030204" pitchFamily="34" charset="0"/>
              </a:rPr>
              <a:t>The user will receive an email to the registered address. It is important that they check their inbox filters as this email may be sent to their spam box. Once the user has activated the account, they are ready to use the site.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During the workshop, it is useful to take the users through each of these steps. While it may seem very straightforward, the user will benefit from seeing these specific parts of the registration process. </a:t>
            </a:r>
            <a:endParaRPr lang="de-DE" dirty="0"/>
          </a:p>
        </p:txBody>
      </p:sp>
    </p:spTree>
    <p:extLst>
      <p:ext uri="{BB962C8B-B14F-4D97-AF65-F5344CB8AC3E}">
        <p14:creationId xmlns:p14="http://schemas.microsoft.com/office/powerpoint/2010/main" val="1523040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BBE5-810D-4B79-9A79-F2499E0890D0}"/>
              </a:ext>
            </a:extLst>
          </p:cNvPr>
          <p:cNvSpPr>
            <a:spLocks noGrp="1"/>
          </p:cNvSpPr>
          <p:nvPr>
            <p:ph type="title"/>
          </p:nvPr>
        </p:nvSpPr>
        <p:spPr>
          <a:xfrm>
            <a:off x="1981200" y="274638"/>
            <a:ext cx="8229600" cy="922114"/>
          </a:xfrm>
        </p:spPr>
        <p:txBody>
          <a:bodyPr>
            <a:normAutofit/>
          </a:bodyPr>
          <a:lstStyle/>
          <a:p>
            <a:r>
              <a:rPr lang="en-US" sz="1800" b="0" i="0" u="none" strike="noStrike" baseline="0" dirty="0">
                <a:latin typeface="Calibri" panose="020F0502020204030204" pitchFamily="34" charset="0"/>
              </a:rPr>
              <a:t>Step 2 Adding to the User Profile </a:t>
            </a:r>
            <a:endParaRPr lang="en-IE" sz="3600" dirty="0"/>
          </a:p>
        </p:txBody>
      </p:sp>
      <p:sp>
        <p:nvSpPr>
          <p:cNvPr id="7" name="Textfeld 6">
            <a:extLst>
              <a:ext uri="{FF2B5EF4-FFF2-40B4-BE49-F238E27FC236}">
                <a16:creationId xmlns:a16="http://schemas.microsoft.com/office/drawing/2014/main" id="{EC268AF1-3C5E-48D3-BAE8-344AF304D9EF}"/>
              </a:ext>
            </a:extLst>
          </p:cNvPr>
          <p:cNvSpPr txBox="1"/>
          <p:nvPr/>
        </p:nvSpPr>
        <p:spPr>
          <a:xfrm>
            <a:off x="1981200" y="1196752"/>
            <a:ext cx="3248025" cy="5355312"/>
          </a:xfrm>
          <a:prstGeom prst="rect">
            <a:avLst/>
          </a:prstGeom>
          <a:noFill/>
        </p:spPr>
        <p:txBody>
          <a:bodyPr wrap="square">
            <a:spAutoFit/>
          </a:bodyPr>
          <a:lstStyle/>
          <a:p>
            <a:r>
              <a:rPr lang="en-US" sz="1800" b="0" i="0" u="none" strike="noStrike" baseline="0" dirty="0">
                <a:latin typeface="Calibri" panose="020F0502020204030204" pitchFamily="34" charset="0"/>
              </a:rPr>
              <a:t>The more that the user can </a:t>
            </a:r>
            <a:r>
              <a:rPr lang="en-US" sz="1800" b="0" i="0" u="none" strike="noStrike" baseline="0" dirty="0" err="1">
                <a:latin typeface="Calibri" panose="020F0502020204030204" pitchFamily="34" charset="0"/>
              </a:rPr>
              <a:t>personalise</a:t>
            </a:r>
            <a:r>
              <a:rPr lang="en-US" sz="1800" b="0" i="0" u="none" strike="noStrike" baseline="0" dirty="0">
                <a:latin typeface="Calibri" panose="020F0502020204030204" pitchFamily="34" charset="0"/>
              </a:rPr>
              <a:t> their account, the better.</a:t>
            </a:r>
          </a:p>
          <a:p>
            <a:r>
              <a:rPr lang="en-US" sz="1800" b="0" i="0" u="none" strike="noStrike" baseline="0" dirty="0">
                <a:latin typeface="Calibri" panose="020F0502020204030204" pitchFamily="34" charset="0"/>
              </a:rPr>
              <a:t> </a:t>
            </a:r>
          </a:p>
          <a:p>
            <a:r>
              <a:rPr lang="en-US" sz="1800" b="0" i="0" u="none" strike="noStrike" baseline="0" dirty="0">
                <a:latin typeface="Calibri" panose="020F0502020204030204" pitchFamily="34" charset="0"/>
              </a:rPr>
              <a:t>During the workshop, demonstrate to the users how they can add information to their Profile, including image, etc.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Be sure to ask questions in relation to the types of interests that they would like to include in their individual section.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This can be updated at any stage and can be useful as users engage with the platform more regularly. </a:t>
            </a:r>
            <a:endParaRPr lang="de-DE" dirty="0"/>
          </a:p>
        </p:txBody>
      </p:sp>
      <p:pic>
        <p:nvPicPr>
          <p:cNvPr id="9" name="Grafik 8">
            <a:extLst>
              <a:ext uri="{FF2B5EF4-FFF2-40B4-BE49-F238E27FC236}">
                <a16:creationId xmlns:a16="http://schemas.microsoft.com/office/drawing/2014/main" id="{9F746167-C849-475E-88FE-099CA89D12EF}"/>
              </a:ext>
            </a:extLst>
          </p:cNvPr>
          <p:cNvPicPr>
            <a:picLocks noChangeAspect="1"/>
          </p:cNvPicPr>
          <p:nvPr/>
        </p:nvPicPr>
        <p:blipFill>
          <a:blip r:embed="rId2"/>
          <a:stretch>
            <a:fillRect/>
          </a:stretch>
        </p:blipFill>
        <p:spPr>
          <a:xfrm>
            <a:off x="5539687" y="1196751"/>
            <a:ext cx="6652314" cy="3213323"/>
          </a:xfrm>
          <a:prstGeom prst="rect">
            <a:avLst/>
          </a:prstGeom>
        </p:spPr>
      </p:pic>
    </p:spTree>
    <p:extLst>
      <p:ext uri="{BB962C8B-B14F-4D97-AF65-F5344CB8AC3E}">
        <p14:creationId xmlns:p14="http://schemas.microsoft.com/office/powerpoint/2010/main" val="1719688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AD96D2F-B163-493E-B1B9-18A45CEDAF53}"/>
              </a:ext>
            </a:extLst>
          </p:cNvPr>
          <p:cNvSpPr txBox="1"/>
          <p:nvPr/>
        </p:nvSpPr>
        <p:spPr>
          <a:xfrm>
            <a:off x="704850" y="415409"/>
            <a:ext cx="6096000" cy="369332"/>
          </a:xfrm>
          <a:prstGeom prst="rect">
            <a:avLst/>
          </a:prstGeom>
          <a:noFill/>
        </p:spPr>
        <p:txBody>
          <a:bodyPr wrap="square">
            <a:spAutoFit/>
          </a:bodyPr>
          <a:lstStyle/>
          <a:p>
            <a:r>
              <a:rPr lang="en-US" sz="1800" b="0" i="0" u="none" strike="noStrike" baseline="0" dirty="0">
                <a:latin typeface="Calibri" panose="020F0502020204030204" pitchFamily="34" charset="0"/>
              </a:rPr>
              <a:t>Step 3: Navigating the Platform </a:t>
            </a:r>
            <a:endParaRPr lang="de-DE" dirty="0"/>
          </a:p>
        </p:txBody>
      </p:sp>
      <p:sp>
        <p:nvSpPr>
          <p:cNvPr id="8" name="Textfeld 7">
            <a:extLst>
              <a:ext uri="{FF2B5EF4-FFF2-40B4-BE49-F238E27FC236}">
                <a16:creationId xmlns:a16="http://schemas.microsoft.com/office/drawing/2014/main" id="{177C5D51-4012-46D5-90D5-B19E85237A54}"/>
              </a:ext>
            </a:extLst>
          </p:cNvPr>
          <p:cNvSpPr txBox="1"/>
          <p:nvPr/>
        </p:nvSpPr>
        <p:spPr>
          <a:xfrm>
            <a:off x="704850" y="1063614"/>
            <a:ext cx="3419475" cy="2308324"/>
          </a:xfrm>
          <a:prstGeom prst="rect">
            <a:avLst/>
          </a:prstGeom>
          <a:noFill/>
        </p:spPr>
        <p:txBody>
          <a:bodyPr wrap="square">
            <a:spAutoFit/>
          </a:bodyPr>
          <a:lstStyle/>
          <a:p>
            <a:r>
              <a:rPr lang="en-US" sz="1800" b="0" i="0" u="none" strike="noStrike" baseline="0" dirty="0">
                <a:latin typeface="Calibri" panose="020F0502020204030204" pitchFamily="34" charset="0"/>
              </a:rPr>
              <a:t>There are a number of tool bars and menus to make it easy to get around the platform.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As facilitator, it is helpful to the workshop participants to see how these tool bars can be used. </a:t>
            </a:r>
          </a:p>
          <a:p>
            <a:endParaRPr lang="en-US" sz="1800" b="0" i="0" u="none" strike="noStrike" baseline="0" dirty="0">
              <a:latin typeface="Calibri" panose="020F0502020204030204" pitchFamily="34" charset="0"/>
            </a:endParaRPr>
          </a:p>
        </p:txBody>
      </p:sp>
      <p:pic>
        <p:nvPicPr>
          <p:cNvPr id="10" name="Grafik 9">
            <a:extLst>
              <a:ext uri="{FF2B5EF4-FFF2-40B4-BE49-F238E27FC236}">
                <a16:creationId xmlns:a16="http://schemas.microsoft.com/office/drawing/2014/main" id="{FF2FA3D5-54FE-468E-B460-BADC9550978B}"/>
              </a:ext>
            </a:extLst>
          </p:cNvPr>
          <p:cNvPicPr>
            <a:picLocks noChangeAspect="1"/>
          </p:cNvPicPr>
          <p:nvPr/>
        </p:nvPicPr>
        <p:blipFill>
          <a:blip r:embed="rId2"/>
          <a:stretch>
            <a:fillRect/>
          </a:stretch>
        </p:blipFill>
        <p:spPr>
          <a:xfrm>
            <a:off x="5195539" y="1063614"/>
            <a:ext cx="6601522" cy="1672683"/>
          </a:xfrm>
          <a:prstGeom prst="rect">
            <a:avLst/>
          </a:prstGeom>
        </p:spPr>
      </p:pic>
      <p:pic>
        <p:nvPicPr>
          <p:cNvPr id="12" name="Grafik 11">
            <a:extLst>
              <a:ext uri="{FF2B5EF4-FFF2-40B4-BE49-F238E27FC236}">
                <a16:creationId xmlns:a16="http://schemas.microsoft.com/office/drawing/2014/main" id="{85D09A85-0BB5-4904-9D79-0455D4F6BDFC}"/>
              </a:ext>
            </a:extLst>
          </p:cNvPr>
          <p:cNvPicPr>
            <a:picLocks noChangeAspect="1"/>
          </p:cNvPicPr>
          <p:nvPr/>
        </p:nvPicPr>
        <p:blipFill>
          <a:blip r:embed="rId3"/>
          <a:stretch>
            <a:fillRect/>
          </a:stretch>
        </p:blipFill>
        <p:spPr>
          <a:xfrm>
            <a:off x="4481861" y="1063615"/>
            <a:ext cx="713678" cy="4572000"/>
          </a:xfrm>
          <a:prstGeom prst="rect">
            <a:avLst/>
          </a:prstGeom>
        </p:spPr>
      </p:pic>
      <p:sp>
        <p:nvSpPr>
          <p:cNvPr id="14" name="Textfeld 13">
            <a:extLst>
              <a:ext uri="{FF2B5EF4-FFF2-40B4-BE49-F238E27FC236}">
                <a16:creationId xmlns:a16="http://schemas.microsoft.com/office/drawing/2014/main" id="{90556284-81AC-4E0B-BE46-3A90FC555115}"/>
              </a:ext>
            </a:extLst>
          </p:cNvPr>
          <p:cNvSpPr txBox="1"/>
          <p:nvPr/>
        </p:nvSpPr>
        <p:spPr>
          <a:xfrm>
            <a:off x="5448300" y="2982340"/>
            <a:ext cx="6096000" cy="3416320"/>
          </a:xfrm>
          <a:prstGeom prst="rect">
            <a:avLst/>
          </a:prstGeom>
          <a:noFill/>
        </p:spPr>
        <p:txBody>
          <a:bodyPr wrap="square">
            <a:spAutoFit/>
          </a:bodyPr>
          <a:lstStyle/>
          <a:p>
            <a:r>
              <a:rPr lang="en-US" sz="1800" b="0" i="0" u="none" strike="noStrike" baseline="0" dirty="0">
                <a:latin typeface="Calibri" panose="020F0502020204030204" pitchFamily="34" charset="0"/>
              </a:rPr>
              <a:t>Once they have become active on the site, they will get more used to seeing notifications from friends or from groups that you have joined.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During the workshop, give examples of these types of notifications. For example, you can like a post or accept a friend request and you can show how the number of notifications increase.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As with other platforms, users will see that they can share, like, offer feedback and send direct messages to friends or colleagues. </a:t>
            </a:r>
            <a:endParaRPr lang="de-DE" dirty="0"/>
          </a:p>
        </p:txBody>
      </p:sp>
    </p:spTree>
    <p:extLst>
      <p:ext uri="{BB962C8B-B14F-4D97-AF65-F5344CB8AC3E}">
        <p14:creationId xmlns:p14="http://schemas.microsoft.com/office/powerpoint/2010/main" val="80791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8079DCE-6647-4827-87E0-5CCB4E1620F4}"/>
              </a:ext>
            </a:extLst>
          </p:cNvPr>
          <p:cNvSpPr txBox="1"/>
          <p:nvPr/>
        </p:nvSpPr>
        <p:spPr>
          <a:xfrm>
            <a:off x="1885950" y="443984"/>
            <a:ext cx="6096000" cy="369332"/>
          </a:xfrm>
          <a:prstGeom prst="rect">
            <a:avLst/>
          </a:prstGeom>
          <a:noFill/>
        </p:spPr>
        <p:txBody>
          <a:bodyPr wrap="square">
            <a:spAutoFit/>
          </a:bodyPr>
          <a:lstStyle/>
          <a:p>
            <a:r>
              <a:rPr lang="en-US" sz="1800" b="0" i="0" u="none" strike="noStrike" baseline="0" dirty="0">
                <a:latin typeface="Calibri" panose="020F0502020204030204" pitchFamily="34" charset="0"/>
              </a:rPr>
              <a:t>Step 4: Using the Features </a:t>
            </a:r>
            <a:endParaRPr lang="de-DE" dirty="0"/>
          </a:p>
        </p:txBody>
      </p:sp>
      <p:sp>
        <p:nvSpPr>
          <p:cNvPr id="7" name="Textfeld 6">
            <a:extLst>
              <a:ext uri="{FF2B5EF4-FFF2-40B4-BE49-F238E27FC236}">
                <a16:creationId xmlns:a16="http://schemas.microsoft.com/office/drawing/2014/main" id="{5E007211-E3BC-4EA1-8948-2DAC37E6CB39}"/>
              </a:ext>
            </a:extLst>
          </p:cNvPr>
          <p:cNvSpPr txBox="1"/>
          <p:nvPr/>
        </p:nvSpPr>
        <p:spPr>
          <a:xfrm>
            <a:off x="3409950" y="1443841"/>
            <a:ext cx="6096000" cy="3970318"/>
          </a:xfrm>
          <a:prstGeom prst="rect">
            <a:avLst/>
          </a:prstGeom>
          <a:noFill/>
        </p:spPr>
        <p:txBody>
          <a:bodyPr wrap="square">
            <a:spAutoFit/>
          </a:bodyPr>
          <a:lstStyle/>
          <a:p>
            <a:r>
              <a:rPr lang="en-US" sz="1800" b="0" i="0" u="none" strike="noStrike" baseline="0" dirty="0">
                <a:latin typeface="Calibri" panose="020F0502020204030204" pitchFamily="34" charset="0"/>
              </a:rPr>
              <a:t>During the workshop, the facilitator should have content ready to present to the participants. The users can see how simple it is to add new materials, whether it be comments and feedback, videos and photographs or a blog post on a new topic.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The users can understand that once they have completed registration and profile update steps, they can then navigate through the platform.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Users can see that a wide range of groups have already been established for their purposes. Through the workshop, it is important to highlight the manner in which the platform can be used to share information and become a repository for resources. </a:t>
            </a:r>
            <a:endParaRPr lang="de-DE" dirty="0"/>
          </a:p>
        </p:txBody>
      </p:sp>
    </p:spTree>
    <p:extLst>
      <p:ext uri="{BB962C8B-B14F-4D97-AF65-F5344CB8AC3E}">
        <p14:creationId xmlns:p14="http://schemas.microsoft.com/office/powerpoint/2010/main" val="2023052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D4607BC-5107-4A93-98D2-200244569855}"/>
              </a:ext>
            </a:extLst>
          </p:cNvPr>
          <p:cNvPicPr>
            <a:picLocks noChangeAspect="1"/>
          </p:cNvPicPr>
          <p:nvPr/>
        </p:nvPicPr>
        <p:blipFill>
          <a:blip r:embed="rId3"/>
          <a:stretch>
            <a:fillRect/>
          </a:stretch>
        </p:blipFill>
        <p:spPr>
          <a:xfrm>
            <a:off x="2200275" y="658459"/>
            <a:ext cx="9720718" cy="5541082"/>
          </a:xfrm>
          <a:prstGeom prst="rect">
            <a:avLst/>
          </a:prstGeom>
        </p:spPr>
      </p:pic>
    </p:spTree>
    <p:extLst>
      <p:ext uri="{BB962C8B-B14F-4D97-AF65-F5344CB8AC3E}">
        <p14:creationId xmlns:p14="http://schemas.microsoft.com/office/powerpoint/2010/main" val="107864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lipart&#10;&#10;Description générée automatiquement">
            <a:extLst>
              <a:ext uri="{FF2B5EF4-FFF2-40B4-BE49-F238E27FC236}">
                <a16:creationId xmlns:a16="http://schemas.microsoft.com/office/drawing/2014/main" id="{E46041D1-20D8-4C09-8E79-D690A1562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5" y="2141403"/>
            <a:ext cx="5364985" cy="2575193"/>
          </a:xfrm>
          <a:prstGeom prst="rect">
            <a:avLst/>
          </a:prstGeom>
        </p:spPr>
      </p:pic>
      <p:sp>
        <p:nvSpPr>
          <p:cNvPr id="5" name="Textfeld 4">
            <a:extLst>
              <a:ext uri="{FF2B5EF4-FFF2-40B4-BE49-F238E27FC236}">
                <a16:creationId xmlns:a16="http://schemas.microsoft.com/office/drawing/2014/main" id="{44824738-E5F8-47FA-80CB-97C97CEB5B89}"/>
              </a:ext>
            </a:extLst>
          </p:cNvPr>
          <p:cNvSpPr txBox="1"/>
          <p:nvPr/>
        </p:nvSpPr>
        <p:spPr>
          <a:xfrm>
            <a:off x="581025" y="532626"/>
            <a:ext cx="6096000" cy="369332"/>
          </a:xfrm>
          <a:prstGeom prst="rect">
            <a:avLst/>
          </a:prstGeom>
          <a:noFill/>
        </p:spPr>
        <p:txBody>
          <a:bodyPr wrap="square">
            <a:spAutoFit/>
          </a:bodyPr>
          <a:lstStyle/>
          <a:p>
            <a:r>
              <a:rPr lang="en-US" sz="1800" b="0" i="0" u="none" strike="noStrike" baseline="0" dirty="0">
                <a:latin typeface="Calibri" panose="020F0502020204030204" pitchFamily="34" charset="0"/>
              </a:rPr>
              <a:t>Step 4: Using the Features </a:t>
            </a:r>
          </a:p>
        </p:txBody>
      </p:sp>
      <p:sp>
        <p:nvSpPr>
          <p:cNvPr id="7" name="Textfeld 6">
            <a:extLst>
              <a:ext uri="{FF2B5EF4-FFF2-40B4-BE49-F238E27FC236}">
                <a16:creationId xmlns:a16="http://schemas.microsoft.com/office/drawing/2014/main" id="{CDBC3DBD-DF1D-4DAB-8B6F-7994590F0731}"/>
              </a:ext>
            </a:extLst>
          </p:cNvPr>
          <p:cNvSpPr txBox="1"/>
          <p:nvPr/>
        </p:nvSpPr>
        <p:spPr>
          <a:xfrm>
            <a:off x="7439024" y="1384638"/>
            <a:ext cx="3476625" cy="4247317"/>
          </a:xfrm>
          <a:prstGeom prst="rect">
            <a:avLst/>
          </a:prstGeom>
          <a:noFill/>
        </p:spPr>
        <p:txBody>
          <a:bodyPr wrap="square">
            <a:spAutoFit/>
          </a:bodyPr>
          <a:lstStyle/>
          <a:p>
            <a:r>
              <a:rPr lang="en-US" sz="1800" b="0" i="0" u="none" strike="noStrike" baseline="0" dirty="0">
                <a:latin typeface="Calibri" panose="020F0502020204030204" pitchFamily="34" charset="0"/>
              </a:rPr>
              <a:t>Some important notes to share with the users during the session: </a:t>
            </a:r>
          </a:p>
          <a:p>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Calibri" panose="020F0502020204030204" pitchFamily="34" charset="0"/>
              </a:rPr>
              <a:t>If the Group is listed as Public, the user can join it and immediately see the contents and the previous posts. </a:t>
            </a:r>
          </a:p>
          <a:p>
            <a:endParaRPr lang="en-US" sz="1800" b="0" i="0" u="none" strike="noStrike" baseline="0" dirty="0">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latin typeface="Calibri" panose="020F0502020204030204" pitchFamily="34" charset="0"/>
              </a:rPr>
              <a:t>Users can create a specific group and make use of this as a means of developing new ideas in relation to Restorative Practice or any associated activities in their work or social life. </a:t>
            </a:r>
          </a:p>
        </p:txBody>
      </p:sp>
    </p:spTree>
    <p:extLst>
      <p:ext uri="{BB962C8B-B14F-4D97-AF65-F5344CB8AC3E}">
        <p14:creationId xmlns:p14="http://schemas.microsoft.com/office/powerpoint/2010/main" val="392800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55036AD-F314-4628-AB19-38E9DC73742E}"/>
              </a:ext>
            </a:extLst>
          </p:cNvPr>
          <p:cNvSpPr txBox="1"/>
          <p:nvPr/>
        </p:nvSpPr>
        <p:spPr>
          <a:xfrm>
            <a:off x="4810125" y="5264051"/>
            <a:ext cx="5638800" cy="1477328"/>
          </a:xfrm>
          <a:prstGeom prst="rect">
            <a:avLst/>
          </a:prstGeom>
          <a:noFill/>
        </p:spPr>
        <p:txBody>
          <a:bodyPr wrap="square">
            <a:spAutoFit/>
          </a:bodyPr>
          <a:lstStyle/>
          <a:p>
            <a:r>
              <a:rPr lang="en-US" sz="1800" b="0" i="0" u="none" strike="noStrike" baseline="0" dirty="0">
                <a:latin typeface="Calibri" panose="020F0502020204030204" pitchFamily="34" charset="0"/>
              </a:rPr>
              <a:t>A community blog is also accessible here, where community announcements can be posted for all to see.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Updates to the platform or new features will also be explained here. </a:t>
            </a:r>
            <a:endParaRPr lang="de-DE" dirty="0"/>
          </a:p>
        </p:txBody>
      </p:sp>
      <p:pic>
        <p:nvPicPr>
          <p:cNvPr id="7" name="Grafik 6">
            <a:extLst>
              <a:ext uri="{FF2B5EF4-FFF2-40B4-BE49-F238E27FC236}">
                <a16:creationId xmlns:a16="http://schemas.microsoft.com/office/drawing/2014/main" id="{D772C63F-05A0-47F5-B039-D60723AFEE61}"/>
              </a:ext>
            </a:extLst>
          </p:cNvPr>
          <p:cNvPicPr>
            <a:picLocks noChangeAspect="1"/>
          </p:cNvPicPr>
          <p:nvPr/>
        </p:nvPicPr>
        <p:blipFill>
          <a:blip r:embed="rId3"/>
          <a:stretch>
            <a:fillRect/>
          </a:stretch>
        </p:blipFill>
        <p:spPr>
          <a:xfrm>
            <a:off x="2686050" y="467590"/>
            <a:ext cx="9505949" cy="4617947"/>
          </a:xfrm>
          <a:prstGeom prst="rect">
            <a:avLst/>
          </a:prstGeom>
        </p:spPr>
      </p:pic>
    </p:spTree>
    <p:extLst>
      <p:ext uri="{BB962C8B-B14F-4D97-AF65-F5344CB8AC3E}">
        <p14:creationId xmlns:p14="http://schemas.microsoft.com/office/powerpoint/2010/main" val="3434153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AEF35A5-3617-4C02-B38F-88AE6D034815}"/>
              </a:ext>
            </a:extLst>
          </p:cNvPr>
          <p:cNvSpPr txBox="1"/>
          <p:nvPr/>
        </p:nvSpPr>
        <p:spPr>
          <a:xfrm>
            <a:off x="1943100" y="320159"/>
            <a:ext cx="6096000" cy="369332"/>
          </a:xfrm>
          <a:prstGeom prst="rect">
            <a:avLst/>
          </a:prstGeom>
          <a:noFill/>
        </p:spPr>
        <p:txBody>
          <a:bodyPr wrap="square">
            <a:spAutoFit/>
          </a:bodyPr>
          <a:lstStyle/>
          <a:p>
            <a:r>
              <a:rPr lang="en-US" sz="1800" b="0" i="0" u="none" strike="noStrike" baseline="0" dirty="0">
                <a:latin typeface="Calibri" panose="020F0502020204030204" pitchFamily="34" charset="0"/>
              </a:rPr>
              <a:t>Step 5: Demonstrating How to Access Resources </a:t>
            </a:r>
            <a:endParaRPr lang="de-DE" dirty="0"/>
          </a:p>
        </p:txBody>
      </p:sp>
      <p:sp>
        <p:nvSpPr>
          <p:cNvPr id="7" name="Textfeld 6">
            <a:extLst>
              <a:ext uri="{FF2B5EF4-FFF2-40B4-BE49-F238E27FC236}">
                <a16:creationId xmlns:a16="http://schemas.microsoft.com/office/drawing/2014/main" id="{3C06C6D1-2A7D-4817-B16B-1FB2BF7E8CE3}"/>
              </a:ext>
            </a:extLst>
          </p:cNvPr>
          <p:cNvSpPr txBox="1"/>
          <p:nvPr/>
        </p:nvSpPr>
        <p:spPr>
          <a:xfrm>
            <a:off x="3048000" y="1720840"/>
            <a:ext cx="6096000" cy="3970318"/>
          </a:xfrm>
          <a:prstGeom prst="rect">
            <a:avLst/>
          </a:prstGeom>
          <a:noFill/>
        </p:spPr>
        <p:txBody>
          <a:bodyPr wrap="square">
            <a:spAutoFit/>
          </a:bodyPr>
          <a:lstStyle/>
          <a:p>
            <a:r>
              <a:rPr lang="en-US" sz="1800" b="0" i="0" u="none" strike="noStrike" baseline="0" dirty="0">
                <a:latin typeface="Calibri" panose="020F0502020204030204" pitchFamily="34" charset="0"/>
              </a:rPr>
              <a:t>As facilitator, there are further features that can be demonstrated, including how to access resources that are stored on the platform.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Many of the groups have loaded specific resources onto the platform. Many of these have been added in order to build access for group members to information associated with Restorative Practices.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The facilitator can highlight how users can create resource repositories, for example if a user has participated in a learning workshop recently, the presentations can be uploaded with the aim of keeping any conversations going, but this time in a safe online space. </a:t>
            </a:r>
            <a:endParaRPr lang="de-DE" dirty="0"/>
          </a:p>
        </p:txBody>
      </p:sp>
    </p:spTree>
    <p:extLst>
      <p:ext uri="{BB962C8B-B14F-4D97-AF65-F5344CB8AC3E}">
        <p14:creationId xmlns:p14="http://schemas.microsoft.com/office/powerpoint/2010/main" val="242050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BDCC8AF-A81A-4149-A3E4-B8FB7957FF75}"/>
              </a:ext>
            </a:extLst>
          </p:cNvPr>
          <p:cNvPicPr>
            <a:picLocks noChangeAspect="1"/>
          </p:cNvPicPr>
          <p:nvPr/>
        </p:nvPicPr>
        <p:blipFill>
          <a:blip r:embed="rId3"/>
          <a:stretch>
            <a:fillRect/>
          </a:stretch>
        </p:blipFill>
        <p:spPr>
          <a:xfrm>
            <a:off x="2009775" y="82985"/>
            <a:ext cx="10182225" cy="6692029"/>
          </a:xfrm>
          <a:prstGeom prst="rect">
            <a:avLst/>
          </a:prstGeom>
        </p:spPr>
      </p:pic>
    </p:spTree>
    <p:extLst>
      <p:ext uri="{BB962C8B-B14F-4D97-AF65-F5344CB8AC3E}">
        <p14:creationId xmlns:p14="http://schemas.microsoft.com/office/powerpoint/2010/main" val="1740737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1788183-E969-4EAF-B580-B2DDECB6FBC5}"/>
              </a:ext>
            </a:extLst>
          </p:cNvPr>
          <p:cNvSpPr txBox="1"/>
          <p:nvPr/>
        </p:nvSpPr>
        <p:spPr>
          <a:xfrm>
            <a:off x="1752600" y="491609"/>
            <a:ext cx="6096000" cy="369332"/>
          </a:xfrm>
          <a:prstGeom prst="rect">
            <a:avLst/>
          </a:prstGeom>
          <a:noFill/>
        </p:spPr>
        <p:txBody>
          <a:bodyPr wrap="square">
            <a:spAutoFit/>
          </a:bodyPr>
          <a:lstStyle/>
          <a:p>
            <a:r>
              <a:rPr lang="en-US" sz="1800" b="0" i="0" u="none" strike="noStrike" baseline="0" dirty="0">
                <a:latin typeface="Calibri" panose="020F0502020204030204" pitchFamily="34" charset="0"/>
              </a:rPr>
              <a:t>Step 6: Making Friends and Building Restorative Communities </a:t>
            </a:r>
            <a:endParaRPr lang="de-DE" dirty="0"/>
          </a:p>
        </p:txBody>
      </p:sp>
      <p:sp>
        <p:nvSpPr>
          <p:cNvPr id="7" name="Textfeld 6">
            <a:extLst>
              <a:ext uri="{FF2B5EF4-FFF2-40B4-BE49-F238E27FC236}">
                <a16:creationId xmlns:a16="http://schemas.microsoft.com/office/drawing/2014/main" id="{BEB0F828-0B9C-43AA-988D-C33C252850C2}"/>
              </a:ext>
            </a:extLst>
          </p:cNvPr>
          <p:cNvSpPr txBox="1"/>
          <p:nvPr/>
        </p:nvSpPr>
        <p:spPr>
          <a:xfrm>
            <a:off x="3495675" y="1339066"/>
            <a:ext cx="6096000" cy="4801314"/>
          </a:xfrm>
          <a:prstGeom prst="rect">
            <a:avLst/>
          </a:prstGeom>
          <a:noFill/>
        </p:spPr>
        <p:txBody>
          <a:bodyPr wrap="square">
            <a:spAutoFit/>
          </a:bodyPr>
          <a:lstStyle/>
          <a:p>
            <a:r>
              <a:rPr lang="en-US" sz="1800" b="0" i="0" u="none" strike="noStrike" baseline="0" dirty="0">
                <a:latin typeface="Calibri" panose="020F0502020204030204" pitchFamily="34" charset="0"/>
              </a:rPr>
              <a:t>As the platform expands its membership, the facilitator can note to the workshop participants that the community will grow accordingly.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The facilitator should note that there are people joining who share common interests in aspects of youth work, sports development, living and working in the north inner city, etc.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Much like other platforms, participants have the option of becoming friends and encouraging their colleagues to engage. This will allow all users to keep up to date on any new posts or activities that they are involved in. </a:t>
            </a:r>
          </a:p>
          <a:p>
            <a:endParaRPr lang="en-US" sz="1800" b="0" i="0" u="none" strike="noStrike" baseline="0" dirty="0">
              <a:latin typeface="Calibri" panose="020F0502020204030204" pitchFamily="34" charset="0"/>
            </a:endParaRPr>
          </a:p>
          <a:p>
            <a:r>
              <a:rPr lang="en-US" sz="1800" b="0" i="0" u="none" strike="noStrike" baseline="0" dirty="0">
                <a:latin typeface="Calibri" panose="020F0502020204030204" pitchFamily="34" charset="0"/>
              </a:rPr>
              <a:t>The facilitator should sign off on the session reminding the users that the platform focus is on promoting the learning, sharing new ideas while at the same time promoting fun and enjoyment as the learning occurs. </a:t>
            </a:r>
            <a:endParaRPr lang="de-DE" dirty="0"/>
          </a:p>
        </p:txBody>
      </p:sp>
    </p:spTree>
    <p:extLst>
      <p:ext uri="{BB962C8B-B14F-4D97-AF65-F5344CB8AC3E}">
        <p14:creationId xmlns:p14="http://schemas.microsoft.com/office/powerpoint/2010/main" val="356680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flipH="1">
            <a:off x="3585227" y="963908"/>
            <a:ext cx="5435889" cy="1575198"/>
            <a:chOff x="9367692" y="5209460"/>
            <a:chExt cx="12600826" cy="2708853"/>
          </a:xfrm>
        </p:grpSpPr>
        <p:sp>
          <p:nvSpPr>
            <p:cNvPr id="46"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1000">
                <a:latin typeface="+mj-lt"/>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9783697" cy="2679921"/>
            </a:xfrm>
            <a:prstGeom prst="rect">
              <a:avLst/>
            </a:prstGeom>
          </p:spPr>
        </p:pic>
      </p:grpSp>
      <p:grpSp>
        <p:nvGrpSpPr>
          <p:cNvPr id="48" name="Group 47"/>
          <p:cNvGrpSpPr/>
          <p:nvPr/>
        </p:nvGrpSpPr>
        <p:grpSpPr>
          <a:xfrm flipH="1">
            <a:off x="3585227" y="2522754"/>
            <a:ext cx="5435889" cy="1575198"/>
            <a:chOff x="9367691" y="5209460"/>
            <a:chExt cx="12600827" cy="2708853"/>
          </a:xfrm>
        </p:grpSpPr>
        <p:sp>
          <p:nvSpPr>
            <p:cNvPr id="49"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1000">
                <a:latin typeface="+mj-lt"/>
              </a:endParaRP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1" y="5209460"/>
              <a:ext cx="8549309" cy="2679921"/>
            </a:xfrm>
            <a:prstGeom prst="rect">
              <a:avLst/>
            </a:prstGeom>
          </p:spPr>
        </p:pic>
      </p:grpSp>
      <p:grpSp>
        <p:nvGrpSpPr>
          <p:cNvPr id="51" name="Group 50"/>
          <p:cNvGrpSpPr/>
          <p:nvPr/>
        </p:nvGrpSpPr>
        <p:grpSpPr>
          <a:xfrm flipH="1">
            <a:off x="3585227" y="4081600"/>
            <a:ext cx="5435889" cy="1575198"/>
            <a:chOff x="9367692" y="5209460"/>
            <a:chExt cx="12600826" cy="2708853"/>
          </a:xfrm>
        </p:grpSpPr>
        <p:sp>
          <p:nvSpPr>
            <p:cNvPr id="52" name="Freeform 6"/>
            <p:cNvSpPr>
              <a:spLocks/>
            </p:cNvSpPr>
            <p:nvPr/>
          </p:nvSpPr>
          <p:spPr bwMode="auto">
            <a:xfrm>
              <a:off x="9382677" y="5235511"/>
              <a:ext cx="12585841" cy="2682802"/>
            </a:xfrm>
            <a:custGeom>
              <a:avLst/>
              <a:gdLst>
                <a:gd name="T0" fmla="*/ 290 w 300"/>
                <a:gd name="T1" fmla="*/ 0 h 64"/>
                <a:gd name="T2" fmla="*/ 0 w 300"/>
                <a:gd name="T3" fmla="*/ 0 h 64"/>
                <a:gd name="T4" fmla="*/ 0 w 300"/>
                <a:gd name="T5" fmla="*/ 64 h 64"/>
                <a:gd name="T6" fmla="*/ 290 w 300"/>
                <a:gd name="T7" fmla="*/ 64 h 64"/>
                <a:gd name="T8" fmla="*/ 300 w 300"/>
                <a:gd name="T9" fmla="*/ 54 h 64"/>
                <a:gd name="T10" fmla="*/ 300 w 300"/>
                <a:gd name="T11" fmla="*/ 10 h 64"/>
                <a:gd name="T12" fmla="*/ 290 w 30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00" h="64">
                  <a:moveTo>
                    <a:pt x="290" y="0"/>
                  </a:moveTo>
                  <a:cubicBezTo>
                    <a:pt x="0" y="0"/>
                    <a:pt x="0" y="0"/>
                    <a:pt x="0" y="0"/>
                  </a:cubicBezTo>
                  <a:cubicBezTo>
                    <a:pt x="0" y="64"/>
                    <a:pt x="0" y="64"/>
                    <a:pt x="0" y="64"/>
                  </a:cubicBezTo>
                  <a:cubicBezTo>
                    <a:pt x="290" y="64"/>
                    <a:pt x="290" y="64"/>
                    <a:pt x="290" y="64"/>
                  </a:cubicBezTo>
                  <a:cubicBezTo>
                    <a:pt x="296" y="64"/>
                    <a:pt x="300" y="59"/>
                    <a:pt x="300" y="54"/>
                  </a:cubicBezTo>
                  <a:cubicBezTo>
                    <a:pt x="300" y="10"/>
                    <a:pt x="300" y="10"/>
                    <a:pt x="300" y="10"/>
                  </a:cubicBezTo>
                  <a:cubicBezTo>
                    <a:pt x="300" y="5"/>
                    <a:pt x="296" y="0"/>
                    <a:pt x="290" y="0"/>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1000">
                <a:latin typeface="+mj-lt"/>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7692" y="5209460"/>
              <a:ext cx="6288879" cy="2679921"/>
            </a:xfrm>
            <a:prstGeom prst="rect">
              <a:avLst/>
            </a:prstGeom>
          </p:spPr>
        </p:pic>
      </p:grpSp>
      <p:grpSp>
        <p:nvGrpSpPr>
          <p:cNvPr id="57" name="Group 56"/>
          <p:cNvGrpSpPr/>
          <p:nvPr/>
        </p:nvGrpSpPr>
        <p:grpSpPr>
          <a:xfrm>
            <a:off x="4066239" y="1224387"/>
            <a:ext cx="4220603" cy="1077529"/>
            <a:chOff x="15576914" y="1962121"/>
            <a:chExt cx="6643324" cy="1169502"/>
          </a:xfrm>
        </p:grpSpPr>
        <p:sp>
          <p:nvSpPr>
            <p:cNvPr id="61" name="TextBox 60"/>
            <p:cNvSpPr txBox="1"/>
            <p:nvPr/>
          </p:nvSpPr>
          <p:spPr>
            <a:xfrm>
              <a:off x="15576914" y="2410101"/>
              <a:ext cx="6643324" cy="721522"/>
            </a:xfrm>
            <a:prstGeom prst="rect">
              <a:avLst/>
            </a:prstGeom>
            <a:noFill/>
          </p:spPr>
          <p:txBody>
            <a:bodyPr wrap="square" lIns="109710" tIns="54855" rIns="109710" bIns="54855" rtlCol="0">
              <a:spAutoFit/>
            </a:bodyPr>
            <a:lstStyle/>
            <a:p>
              <a:r>
                <a:rPr lang="en-US" dirty="0">
                  <a:solidFill>
                    <a:schemeClr val="bg1"/>
                  </a:solidFill>
                  <a:latin typeface="TW Cen MT"/>
                </a:rPr>
                <a:t>Training facilitators for the </a:t>
              </a:r>
              <a:r>
                <a:rPr lang="en-US" dirty="0" err="1">
                  <a:solidFill>
                    <a:schemeClr val="bg1"/>
                  </a:solidFill>
                  <a:latin typeface="TW Cen MT"/>
                </a:rPr>
                <a:t>Educities</a:t>
              </a:r>
              <a:r>
                <a:rPr lang="en-US" dirty="0">
                  <a:solidFill>
                    <a:schemeClr val="bg1"/>
                  </a:solidFill>
                  <a:latin typeface="TW Cen MT"/>
                </a:rPr>
                <a:t> Platform </a:t>
              </a:r>
              <a:endParaRPr lang="en-US" sz="1400" dirty="0">
                <a:solidFill>
                  <a:schemeClr val="bg1"/>
                </a:solidFill>
                <a:latin typeface="+mj-lt"/>
                <a:ea typeface="Lato" pitchFamily="34" charset="0"/>
                <a:cs typeface="Lato" pitchFamily="34" charset="0"/>
              </a:endParaRPr>
            </a:p>
          </p:txBody>
        </p:sp>
        <p:sp>
          <p:nvSpPr>
            <p:cNvPr id="62" name="TextBox 61"/>
            <p:cNvSpPr txBox="1"/>
            <p:nvPr/>
          </p:nvSpPr>
          <p:spPr>
            <a:xfrm>
              <a:off x="15576914" y="1962121"/>
              <a:ext cx="4195296" cy="501051"/>
            </a:xfrm>
            <a:prstGeom prst="rect">
              <a:avLst/>
            </a:prstGeom>
            <a:noFill/>
          </p:spPr>
          <p:txBody>
            <a:bodyPr wrap="square" lIns="91422" tIns="45711" rIns="91422" bIns="45711" rtlCol="0">
              <a:spAutoFit/>
            </a:bodyPr>
            <a:lstStyle/>
            <a:p>
              <a:r>
                <a:rPr lang="en-US" sz="2400" b="1" dirty="0">
                  <a:solidFill>
                    <a:schemeClr val="bg1"/>
                  </a:solidFill>
                  <a:latin typeface="+mj-lt"/>
                  <a:ea typeface="Lato" pitchFamily="34" charset="0"/>
                  <a:cs typeface="Lato" pitchFamily="34" charset="0"/>
                </a:rPr>
                <a:t>Focus</a:t>
              </a:r>
              <a:endParaRPr lang="id-ID" sz="2000" b="1" dirty="0">
                <a:solidFill>
                  <a:schemeClr val="bg1"/>
                </a:solidFill>
                <a:latin typeface="+mj-lt"/>
                <a:ea typeface="Lato" pitchFamily="34" charset="0"/>
                <a:cs typeface="Lato" pitchFamily="34" charset="0"/>
              </a:endParaRPr>
            </a:p>
          </p:txBody>
        </p:sp>
      </p:grpSp>
      <p:grpSp>
        <p:nvGrpSpPr>
          <p:cNvPr id="66" name="Group 65"/>
          <p:cNvGrpSpPr/>
          <p:nvPr/>
        </p:nvGrpSpPr>
        <p:grpSpPr>
          <a:xfrm>
            <a:off x="4159187" y="2792635"/>
            <a:ext cx="4127655" cy="1067217"/>
            <a:chOff x="15576914" y="1962121"/>
            <a:chExt cx="6643323" cy="1158309"/>
          </a:xfrm>
        </p:grpSpPr>
        <p:sp>
          <p:nvSpPr>
            <p:cNvPr id="67" name="TextBox 66"/>
            <p:cNvSpPr txBox="1"/>
            <p:nvPr/>
          </p:nvSpPr>
          <p:spPr>
            <a:xfrm>
              <a:off x="15576914" y="2398909"/>
              <a:ext cx="6643323" cy="721521"/>
            </a:xfrm>
            <a:prstGeom prst="rect">
              <a:avLst/>
            </a:prstGeom>
            <a:noFill/>
          </p:spPr>
          <p:txBody>
            <a:bodyPr wrap="square" lIns="109710" tIns="54855" rIns="109710" bIns="54855" rtlCol="0">
              <a:spAutoFit/>
            </a:bodyPr>
            <a:lstStyle/>
            <a:p>
              <a:r>
                <a:rPr lang="en-US" dirty="0">
                  <a:solidFill>
                    <a:schemeClr val="bg1"/>
                  </a:solidFill>
                  <a:latin typeface="+mj-lt"/>
                  <a:ea typeface="Lato" pitchFamily="34" charset="0"/>
                  <a:cs typeface="Lato" pitchFamily="34" charset="0"/>
                </a:rPr>
                <a:t>Facilitators are “curators of the learning process”</a:t>
              </a:r>
            </a:p>
          </p:txBody>
        </p:sp>
        <p:sp>
          <p:nvSpPr>
            <p:cNvPr id="68" name="TextBox 67"/>
            <p:cNvSpPr txBox="1"/>
            <p:nvPr/>
          </p:nvSpPr>
          <p:spPr>
            <a:xfrm>
              <a:off x="15576914" y="1962121"/>
              <a:ext cx="5451981" cy="501051"/>
            </a:xfrm>
            <a:prstGeom prst="rect">
              <a:avLst/>
            </a:prstGeom>
            <a:noFill/>
          </p:spPr>
          <p:txBody>
            <a:bodyPr wrap="square" lIns="91422" tIns="45711" rIns="91422" bIns="45711" rtlCol="0">
              <a:spAutoFit/>
            </a:bodyPr>
            <a:lstStyle/>
            <a:p>
              <a:r>
                <a:rPr lang="en-US" sz="2400" b="1" dirty="0">
                  <a:solidFill>
                    <a:schemeClr val="bg1"/>
                  </a:solidFill>
                  <a:latin typeface="+mj-lt"/>
                  <a:ea typeface="Lato" pitchFamily="34" charset="0"/>
                  <a:cs typeface="Lato" pitchFamily="34" charset="0"/>
                </a:rPr>
                <a:t>Target groups</a:t>
              </a:r>
              <a:endParaRPr lang="id-ID" sz="2400" b="1" dirty="0">
                <a:solidFill>
                  <a:schemeClr val="bg1"/>
                </a:solidFill>
                <a:latin typeface="+mj-lt"/>
                <a:ea typeface="Lato" pitchFamily="34" charset="0"/>
                <a:cs typeface="Lato" pitchFamily="34" charset="0"/>
              </a:endParaRPr>
            </a:p>
          </p:txBody>
        </p:sp>
      </p:grpSp>
      <p:grpSp>
        <p:nvGrpSpPr>
          <p:cNvPr id="69" name="Group 68"/>
          <p:cNvGrpSpPr/>
          <p:nvPr/>
        </p:nvGrpSpPr>
        <p:grpSpPr>
          <a:xfrm>
            <a:off x="4066241" y="4320083"/>
            <a:ext cx="4220601" cy="1037095"/>
            <a:chOff x="15697007" y="1962122"/>
            <a:chExt cx="6643323" cy="1125622"/>
          </a:xfrm>
        </p:grpSpPr>
        <p:sp>
          <p:nvSpPr>
            <p:cNvPr id="70" name="TextBox 69"/>
            <p:cNvSpPr txBox="1"/>
            <p:nvPr/>
          </p:nvSpPr>
          <p:spPr>
            <a:xfrm>
              <a:off x="15697007" y="2366219"/>
              <a:ext cx="6643323" cy="721525"/>
            </a:xfrm>
            <a:prstGeom prst="rect">
              <a:avLst/>
            </a:prstGeom>
            <a:noFill/>
          </p:spPr>
          <p:txBody>
            <a:bodyPr wrap="square" lIns="109710" tIns="54855" rIns="109710" bIns="54855" rtlCol="0">
              <a:spAutoFit/>
            </a:bodyPr>
            <a:lstStyle/>
            <a:p>
              <a:r>
                <a:rPr lang="en-US" dirty="0">
                  <a:solidFill>
                    <a:schemeClr val="bg1"/>
                  </a:solidFill>
                  <a:latin typeface="+mj-lt"/>
                  <a:ea typeface="Lato" pitchFamily="34" charset="0"/>
                  <a:cs typeface="Lato" pitchFamily="34" charset="0"/>
                </a:rPr>
                <a:t>Provide the necessary knowledge </a:t>
              </a:r>
              <a:r>
                <a:rPr lang="en-US" dirty="0">
                  <a:solidFill>
                    <a:schemeClr val="bg1"/>
                  </a:solidFill>
                  <a:latin typeface="+mj-lt"/>
                  <a:ea typeface="+mn-lt"/>
                  <a:cs typeface="+mn-lt"/>
                </a:rPr>
                <a:t>and </a:t>
              </a:r>
              <a:r>
                <a:rPr lang="en-US" dirty="0">
                  <a:solidFill>
                    <a:schemeClr val="bg1"/>
                  </a:solidFill>
                  <a:latin typeface="+mj-lt"/>
                  <a:ea typeface="Lato" pitchFamily="34" charset="0"/>
                  <a:cs typeface="Lato" pitchFamily="34" charset="0"/>
                </a:rPr>
                <a:t>skills to facilitators</a:t>
              </a:r>
            </a:p>
          </p:txBody>
        </p:sp>
        <p:sp>
          <p:nvSpPr>
            <p:cNvPr id="71" name="TextBox 70"/>
            <p:cNvSpPr txBox="1"/>
            <p:nvPr/>
          </p:nvSpPr>
          <p:spPr>
            <a:xfrm>
              <a:off x="15714690" y="1962122"/>
              <a:ext cx="6017413" cy="501054"/>
            </a:xfrm>
            <a:prstGeom prst="rect">
              <a:avLst/>
            </a:prstGeom>
            <a:noFill/>
          </p:spPr>
          <p:txBody>
            <a:bodyPr wrap="square" lIns="91422" tIns="45711" rIns="91422" bIns="45711" rtlCol="0">
              <a:spAutoFit/>
            </a:bodyPr>
            <a:lstStyle/>
            <a:p>
              <a:r>
                <a:rPr lang="en-US" sz="2400" b="1" dirty="0">
                  <a:solidFill>
                    <a:schemeClr val="bg1"/>
                  </a:solidFill>
                  <a:latin typeface="+mj-lt"/>
                  <a:ea typeface="Lato" pitchFamily="34" charset="0"/>
                  <a:cs typeface="Lato" pitchFamily="34" charset="0"/>
                </a:rPr>
                <a:t>Learning outcomes</a:t>
              </a:r>
              <a:endParaRPr lang="id-ID" sz="2400" b="1" dirty="0">
                <a:solidFill>
                  <a:schemeClr val="bg1"/>
                </a:solidFill>
                <a:latin typeface="+mj-lt"/>
                <a:ea typeface="Lato" pitchFamily="34" charset="0"/>
                <a:cs typeface="Lato" pitchFamily="34" charset="0"/>
              </a:endParaRPr>
            </a:p>
          </p:txBody>
        </p:sp>
      </p:grpSp>
    </p:spTree>
    <p:extLst>
      <p:ext uri="{BB962C8B-B14F-4D97-AF65-F5344CB8AC3E}">
        <p14:creationId xmlns:p14="http://schemas.microsoft.com/office/powerpoint/2010/main" val="8220805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21D9419-78EC-4730-B6C6-6BA4C345D84E}"/>
              </a:ext>
            </a:extLst>
          </p:cNvPr>
          <p:cNvSpPr txBox="1"/>
          <p:nvPr/>
        </p:nvSpPr>
        <p:spPr>
          <a:xfrm>
            <a:off x="4362450" y="2653784"/>
            <a:ext cx="6096000" cy="707886"/>
          </a:xfrm>
          <a:prstGeom prst="rect">
            <a:avLst/>
          </a:prstGeom>
          <a:noFill/>
        </p:spPr>
        <p:txBody>
          <a:bodyPr wrap="square">
            <a:sp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9) Supporting Learners</a:t>
            </a:r>
            <a:endParaRPr lang="de-DE" sz="4000" dirty="0"/>
          </a:p>
        </p:txBody>
      </p:sp>
    </p:spTree>
    <p:extLst>
      <p:ext uri="{BB962C8B-B14F-4D97-AF65-F5344CB8AC3E}">
        <p14:creationId xmlns:p14="http://schemas.microsoft.com/office/powerpoint/2010/main" val="622681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4"/>
          <p:cNvSpPr>
            <a:spLocks/>
          </p:cNvSpPr>
          <p:nvPr/>
        </p:nvSpPr>
        <p:spPr bwMode="auto">
          <a:xfrm>
            <a:off x="5122668" y="4009426"/>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8"/>
                  <a:pt x="294" y="38"/>
                </a:cubicBezTo>
                <a:cubicBezTo>
                  <a:pt x="294" y="17"/>
                  <a:pt x="277" y="0"/>
                  <a:pt x="257"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5" name="Oval 15"/>
          <p:cNvSpPr>
            <a:spLocks noChangeArrowheads="1"/>
          </p:cNvSpPr>
          <p:nvPr/>
        </p:nvSpPr>
        <p:spPr bwMode="auto">
          <a:xfrm>
            <a:off x="8177018" y="4091183"/>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6" name="Freeform 103"/>
          <p:cNvSpPr>
            <a:spLocks noEditPoints="1"/>
          </p:cNvSpPr>
          <p:nvPr/>
        </p:nvSpPr>
        <p:spPr bwMode="auto">
          <a:xfrm>
            <a:off x="8450047" y="4346011"/>
            <a:ext cx="330242" cy="388179"/>
          </a:xfrm>
          <a:custGeom>
            <a:avLst/>
            <a:gdLst>
              <a:gd name="T0" fmla="*/ 56 w 57"/>
              <a:gd name="T1" fmla="*/ 9 h 67"/>
              <a:gd name="T2" fmla="*/ 29 w 57"/>
              <a:gd name="T3" fmla="*/ 0 h 67"/>
              <a:gd name="T4" fmla="*/ 28 w 57"/>
              <a:gd name="T5" fmla="*/ 0 h 67"/>
              <a:gd name="T6" fmla="*/ 1 w 57"/>
              <a:gd name="T7" fmla="*/ 9 h 67"/>
              <a:gd name="T8" fmla="*/ 0 w 57"/>
              <a:gd name="T9" fmla="*/ 11 h 67"/>
              <a:gd name="T10" fmla="*/ 0 w 57"/>
              <a:gd name="T11" fmla="*/ 32 h 67"/>
              <a:gd name="T12" fmla="*/ 11 w 57"/>
              <a:gd name="T13" fmla="*/ 55 h 67"/>
              <a:gd name="T14" fmla="*/ 20 w 57"/>
              <a:gd name="T15" fmla="*/ 63 h 67"/>
              <a:gd name="T16" fmla="*/ 29 w 57"/>
              <a:gd name="T17" fmla="*/ 67 h 67"/>
              <a:gd name="T18" fmla="*/ 37 w 57"/>
              <a:gd name="T19" fmla="*/ 63 h 67"/>
              <a:gd name="T20" fmla="*/ 47 w 57"/>
              <a:gd name="T21" fmla="*/ 55 h 67"/>
              <a:gd name="T22" fmla="*/ 57 w 57"/>
              <a:gd name="T23" fmla="*/ 32 h 67"/>
              <a:gd name="T24" fmla="*/ 57 w 57"/>
              <a:gd name="T25" fmla="*/ 11 h 67"/>
              <a:gd name="T26" fmla="*/ 56 w 57"/>
              <a:gd name="T27" fmla="*/ 9 h 67"/>
              <a:gd name="T28" fmla="*/ 13 w 57"/>
              <a:gd name="T29" fmla="*/ 53 h 67"/>
              <a:gd name="T30" fmla="*/ 3 w 57"/>
              <a:gd name="T31" fmla="*/ 32 h 67"/>
              <a:gd name="T32" fmla="*/ 3 w 57"/>
              <a:gd name="T33" fmla="*/ 12 h 67"/>
              <a:gd name="T34" fmla="*/ 27 w 57"/>
              <a:gd name="T35" fmla="*/ 4 h 67"/>
              <a:gd name="T36" fmla="*/ 27 w 57"/>
              <a:gd name="T37" fmla="*/ 63 h 67"/>
              <a:gd name="T38" fmla="*/ 13 w 57"/>
              <a:gd name="T39" fmla="*/ 53 h 67"/>
              <a:gd name="T40" fmla="*/ 54 w 57"/>
              <a:gd name="T41" fmla="*/ 32 h 67"/>
              <a:gd name="T42" fmla="*/ 45 w 57"/>
              <a:gd name="T43" fmla="*/ 53 h 67"/>
              <a:gd name="T44" fmla="*/ 30 w 57"/>
              <a:gd name="T45" fmla="*/ 63 h 67"/>
              <a:gd name="T46" fmla="*/ 30 w 57"/>
              <a:gd name="T47" fmla="*/ 4 h 67"/>
              <a:gd name="T48" fmla="*/ 54 w 57"/>
              <a:gd name="T49" fmla="*/ 12 h 67"/>
              <a:gd name="T50" fmla="*/ 54 w 57"/>
              <a:gd name="T5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7" name="Freeform 10"/>
          <p:cNvSpPr>
            <a:spLocks/>
          </p:cNvSpPr>
          <p:nvPr/>
        </p:nvSpPr>
        <p:spPr bwMode="auto">
          <a:xfrm>
            <a:off x="5122668" y="1955201"/>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8" name="Oval 11"/>
          <p:cNvSpPr>
            <a:spLocks noChangeArrowheads="1"/>
          </p:cNvSpPr>
          <p:nvPr/>
        </p:nvSpPr>
        <p:spPr bwMode="auto">
          <a:xfrm>
            <a:off x="8177018" y="2036958"/>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9" name="Freeform 147"/>
          <p:cNvSpPr>
            <a:spLocks noEditPoints="1"/>
          </p:cNvSpPr>
          <p:nvPr/>
        </p:nvSpPr>
        <p:spPr bwMode="auto">
          <a:xfrm>
            <a:off x="8397230" y="2279717"/>
            <a:ext cx="399767" cy="318655"/>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0" name="Freeform 159"/>
          <p:cNvSpPr>
            <a:spLocks/>
          </p:cNvSpPr>
          <p:nvPr/>
        </p:nvSpPr>
        <p:spPr bwMode="auto">
          <a:xfrm>
            <a:off x="5122668" y="2982314"/>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1" name="Oval 160"/>
          <p:cNvSpPr>
            <a:spLocks noChangeArrowheads="1"/>
          </p:cNvSpPr>
          <p:nvPr/>
        </p:nvSpPr>
        <p:spPr bwMode="auto">
          <a:xfrm>
            <a:off x="8177018" y="3064070"/>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nvGrpSpPr>
          <p:cNvPr id="162" name="กลุ่ม 179"/>
          <p:cNvGrpSpPr/>
          <p:nvPr/>
        </p:nvGrpSpPr>
        <p:grpSpPr>
          <a:xfrm>
            <a:off x="8435563" y="3325512"/>
            <a:ext cx="359210" cy="353417"/>
            <a:chOff x="16810038" y="11310938"/>
            <a:chExt cx="590550" cy="581025"/>
          </a:xfrm>
          <a:solidFill>
            <a:schemeClr val="accent5"/>
          </a:solidFill>
        </p:grpSpPr>
        <p:sp>
          <p:nvSpPr>
            <p:cNvPr id="163" name="Freeform 187"/>
            <p:cNvSpPr>
              <a:spLocks noEditPoints="1"/>
            </p:cNvSpPr>
            <p:nvPr/>
          </p:nvSpPr>
          <p:spPr bwMode="auto">
            <a:xfrm>
              <a:off x="16810038" y="11310938"/>
              <a:ext cx="590550" cy="581025"/>
            </a:xfrm>
            <a:custGeom>
              <a:avLst/>
              <a:gdLst>
                <a:gd name="T0" fmla="*/ 31 w 62"/>
                <a:gd name="T1" fmla="*/ 0 h 61"/>
                <a:gd name="T2" fmla="*/ 0 w 62"/>
                <a:gd name="T3" fmla="*/ 31 h 61"/>
                <a:gd name="T4" fmla="*/ 31 w 62"/>
                <a:gd name="T5" fmla="*/ 61 h 61"/>
                <a:gd name="T6" fmla="*/ 62 w 62"/>
                <a:gd name="T7" fmla="*/ 31 h 61"/>
                <a:gd name="T8" fmla="*/ 31 w 62"/>
                <a:gd name="T9" fmla="*/ 0 h 61"/>
                <a:gd name="T10" fmla="*/ 31 w 62"/>
                <a:gd name="T11" fmla="*/ 58 h 61"/>
                <a:gd name="T12" fmla="*/ 4 w 62"/>
                <a:gd name="T13" fmla="*/ 31 h 61"/>
                <a:gd name="T14" fmla="*/ 31 w 62"/>
                <a:gd name="T15" fmla="*/ 3 h 61"/>
                <a:gd name="T16" fmla="*/ 58 w 62"/>
                <a:gd name="T17" fmla="*/ 31 h 61"/>
                <a:gd name="T18" fmla="*/ 31 w 62"/>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31" y="0"/>
                  </a:moveTo>
                  <a:cubicBezTo>
                    <a:pt x="14" y="0"/>
                    <a:pt x="0" y="14"/>
                    <a:pt x="0" y="31"/>
                  </a:cubicBezTo>
                  <a:cubicBezTo>
                    <a:pt x="0" y="47"/>
                    <a:pt x="14" y="61"/>
                    <a:pt x="31" y="61"/>
                  </a:cubicBezTo>
                  <a:cubicBezTo>
                    <a:pt x="48" y="61"/>
                    <a:pt x="62" y="47"/>
                    <a:pt x="62" y="31"/>
                  </a:cubicBezTo>
                  <a:cubicBezTo>
                    <a:pt x="62" y="14"/>
                    <a:pt x="48" y="0"/>
                    <a:pt x="31" y="0"/>
                  </a:cubicBezTo>
                  <a:close/>
                  <a:moveTo>
                    <a:pt x="31" y="58"/>
                  </a:moveTo>
                  <a:cubicBezTo>
                    <a:pt x="16" y="58"/>
                    <a:pt x="4" y="46"/>
                    <a:pt x="4" y="31"/>
                  </a:cubicBezTo>
                  <a:cubicBezTo>
                    <a:pt x="4" y="16"/>
                    <a:pt x="16" y="3"/>
                    <a:pt x="31" y="3"/>
                  </a:cubicBezTo>
                  <a:cubicBezTo>
                    <a:pt x="46" y="3"/>
                    <a:pt x="58" y="16"/>
                    <a:pt x="58" y="31"/>
                  </a:cubicBezTo>
                  <a:cubicBezTo>
                    <a:pt x="58" y="46"/>
                    <a:pt x="46" y="58"/>
                    <a:pt x="3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4" name="Freeform 188"/>
            <p:cNvSpPr>
              <a:spLocks/>
            </p:cNvSpPr>
            <p:nvPr/>
          </p:nvSpPr>
          <p:spPr bwMode="auto">
            <a:xfrm>
              <a:off x="17038638" y="11396663"/>
              <a:ext cx="180975" cy="257175"/>
            </a:xfrm>
            <a:custGeom>
              <a:avLst/>
              <a:gdLst>
                <a:gd name="T0" fmla="*/ 18 w 19"/>
                <a:gd name="T1" fmla="*/ 24 h 27"/>
                <a:gd name="T2" fmla="*/ 9 w 19"/>
                <a:gd name="T3" fmla="*/ 20 h 27"/>
                <a:gd name="T4" fmla="*/ 4 w 19"/>
                <a:gd name="T5" fmla="*/ 2 h 27"/>
                <a:gd name="T6" fmla="*/ 2 w 19"/>
                <a:gd name="T7" fmla="*/ 0 h 27"/>
                <a:gd name="T8" fmla="*/ 2 w 19"/>
                <a:gd name="T9" fmla="*/ 0 h 27"/>
                <a:gd name="T10" fmla="*/ 0 w 19"/>
                <a:gd name="T11" fmla="*/ 2 h 27"/>
                <a:gd name="T12" fmla="*/ 5 w 19"/>
                <a:gd name="T13" fmla="*/ 21 h 27"/>
                <a:gd name="T14" fmla="*/ 6 w 19"/>
                <a:gd name="T15" fmla="*/ 23 h 27"/>
                <a:gd name="T16" fmla="*/ 16 w 19"/>
                <a:gd name="T17" fmla="*/ 27 h 27"/>
                <a:gd name="T18" fmla="*/ 17 w 19"/>
                <a:gd name="T19" fmla="*/ 27 h 27"/>
                <a:gd name="T20" fmla="*/ 18 w 19"/>
                <a:gd name="T21" fmla="*/ 26 h 27"/>
                <a:gd name="T22" fmla="*/ 18 w 19"/>
                <a:gd name="T2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18" y="24"/>
                  </a:moveTo>
                  <a:cubicBezTo>
                    <a:pt x="9" y="20"/>
                    <a:pt x="9" y="20"/>
                    <a:pt x="9" y="20"/>
                  </a:cubicBezTo>
                  <a:cubicBezTo>
                    <a:pt x="4" y="2"/>
                    <a:pt x="4" y="2"/>
                    <a:pt x="4" y="2"/>
                  </a:cubicBezTo>
                  <a:cubicBezTo>
                    <a:pt x="4" y="1"/>
                    <a:pt x="3" y="0"/>
                    <a:pt x="2" y="0"/>
                  </a:cubicBezTo>
                  <a:cubicBezTo>
                    <a:pt x="2" y="0"/>
                    <a:pt x="2" y="0"/>
                    <a:pt x="2" y="0"/>
                  </a:cubicBezTo>
                  <a:cubicBezTo>
                    <a:pt x="1" y="0"/>
                    <a:pt x="0" y="1"/>
                    <a:pt x="0" y="2"/>
                  </a:cubicBezTo>
                  <a:cubicBezTo>
                    <a:pt x="5" y="21"/>
                    <a:pt x="5" y="21"/>
                    <a:pt x="5" y="21"/>
                  </a:cubicBezTo>
                  <a:cubicBezTo>
                    <a:pt x="5" y="22"/>
                    <a:pt x="5" y="23"/>
                    <a:pt x="6" y="23"/>
                  </a:cubicBezTo>
                  <a:cubicBezTo>
                    <a:pt x="16" y="27"/>
                    <a:pt x="16" y="27"/>
                    <a:pt x="16" y="27"/>
                  </a:cubicBezTo>
                  <a:cubicBezTo>
                    <a:pt x="16" y="27"/>
                    <a:pt x="17" y="27"/>
                    <a:pt x="17" y="27"/>
                  </a:cubicBezTo>
                  <a:cubicBezTo>
                    <a:pt x="17" y="27"/>
                    <a:pt x="18" y="27"/>
                    <a:pt x="18" y="26"/>
                  </a:cubicBezTo>
                  <a:cubicBezTo>
                    <a:pt x="19" y="26"/>
                    <a:pt x="19" y="25"/>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668" y="1606493"/>
            <a:ext cx="2327276" cy="4108450"/>
          </a:xfrm>
          <a:prstGeom prst="rect">
            <a:avLst/>
          </a:prstGeom>
        </p:spPr>
      </p:pic>
      <p:sp>
        <p:nvSpPr>
          <p:cNvPr id="171" name="TextBox 170"/>
          <p:cNvSpPr txBox="1"/>
          <p:nvPr/>
        </p:nvSpPr>
        <p:spPr>
          <a:xfrm>
            <a:off x="6144613" y="4185972"/>
            <a:ext cx="1714650" cy="480113"/>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Initiate, teach and disseminate.</a:t>
            </a:r>
          </a:p>
        </p:txBody>
      </p:sp>
      <p:sp>
        <p:nvSpPr>
          <p:cNvPr id="172" name="TextBox 171"/>
          <p:cNvSpPr txBox="1"/>
          <p:nvPr/>
        </p:nvSpPr>
        <p:spPr>
          <a:xfrm>
            <a:off x="6182713" y="2181859"/>
            <a:ext cx="1714650" cy="480113"/>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Initiative, effort support.</a:t>
            </a:r>
          </a:p>
        </p:txBody>
      </p:sp>
      <p:sp>
        <p:nvSpPr>
          <p:cNvPr id="173" name="TextBox 172"/>
          <p:cNvSpPr txBox="1"/>
          <p:nvPr/>
        </p:nvSpPr>
        <p:spPr>
          <a:xfrm>
            <a:off x="6152229" y="3195372"/>
            <a:ext cx="1714650" cy="664779"/>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Creative activities and decision-making.</a:t>
            </a:r>
          </a:p>
        </p:txBody>
      </p:sp>
      <p:grpSp>
        <p:nvGrpSpPr>
          <p:cNvPr id="178" name="Group 177"/>
          <p:cNvGrpSpPr/>
          <p:nvPr/>
        </p:nvGrpSpPr>
        <p:grpSpPr>
          <a:xfrm>
            <a:off x="3429290" y="3550362"/>
            <a:ext cx="2015026" cy="1301823"/>
            <a:chOff x="6294437" y="4114800"/>
            <a:chExt cx="7593619" cy="4012255"/>
          </a:xfrm>
          <a:solidFill>
            <a:schemeClr val="accent3"/>
          </a:solidFill>
        </p:grpSpPr>
        <p:sp>
          <p:nvSpPr>
            <p:cNvPr id="179"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0" name="Rectangle 179"/>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1" name="Group 180"/>
          <p:cNvGrpSpPr/>
          <p:nvPr/>
        </p:nvGrpSpPr>
        <p:grpSpPr>
          <a:xfrm>
            <a:off x="3437107" y="2367879"/>
            <a:ext cx="2015026" cy="1301823"/>
            <a:chOff x="6294437" y="4114800"/>
            <a:chExt cx="7593619" cy="4012255"/>
          </a:xfrm>
          <a:solidFill>
            <a:schemeClr val="accent5"/>
          </a:solidFill>
        </p:grpSpPr>
        <p:sp>
          <p:nvSpPr>
            <p:cNvPr id="182"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3" name="Rectangle 182"/>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4" name="Group 183"/>
          <p:cNvGrpSpPr/>
          <p:nvPr/>
        </p:nvGrpSpPr>
        <p:grpSpPr>
          <a:xfrm>
            <a:off x="3464295" y="1186779"/>
            <a:ext cx="2015026" cy="1301823"/>
            <a:chOff x="6294437" y="4114800"/>
            <a:chExt cx="7593619" cy="4012255"/>
          </a:xfrm>
          <a:solidFill>
            <a:schemeClr val="accent6"/>
          </a:solidFill>
        </p:grpSpPr>
        <p:sp>
          <p:nvSpPr>
            <p:cNvPr id="185"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6" name="Rectangle 185"/>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88" name="TextBox 187"/>
          <p:cNvSpPr txBox="1"/>
          <p:nvPr/>
        </p:nvSpPr>
        <p:spPr>
          <a:xfrm>
            <a:off x="3519307" y="1492804"/>
            <a:ext cx="1905002" cy="923312"/>
          </a:xfrm>
          <a:prstGeom prst="rect">
            <a:avLst/>
          </a:prstGeom>
          <a:noFill/>
        </p:spPr>
        <p:txBody>
          <a:bodyPr wrap="square" lIns="91422" tIns="45711" rIns="91422" bIns="45711" rtlCol="0">
            <a:spAutoFit/>
          </a:bodyPr>
          <a:lstStyle/>
          <a:p>
            <a:pPr marL="0" indent="0">
              <a:buNone/>
            </a:pPr>
            <a:r>
              <a:rPr lang="en-IE" b="1" dirty="0"/>
              <a:t>Encourage curiosity and exploration</a:t>
            </a:r>
          </a:p>
        </p:txBody>
      </p:sp>
      <p:sp>
        <p:nvSpPr>
          <p:cNvPr id="191" name="TextBox 190"/>
          <p:cNvSpPr txBox="1"/>
          <p:nvPr/>
        </p:nvSpPr>
        <p:spPr>
          <a:xfrm>
            <a:off x="3519307" y="2837310"/>
            <a:ext cx="1905002" cy="646313"/>
          </a:xfrm>
          <a:prstGeom prst="rect">
            <a:avLst/>
          </a:prstGeom>
          <a:noFill/>
        </p:spPr>
        <p:txBody>
          <a:bodyPr wrap="square" lIns="91422" tIns="45711" rIns="91422" bIns="45711" rtlCol="0">
            <a:spAutoFit/>
          </a:bodyPr>
          <a:lstStyle/>
          <a:p>
            <a:pPr marL="0" indent="0">
              <a:buNone/>
            </a:pPr>
            <a:r>
              <a:rPr lang="en-IE" b="1" dirty="0"/>
              <a:t>Be Led by Learners</a:t>
            </a:r>
          </a:p>
        </p:txBody>
      </p:sp>
      <p:sp>
        <p:nvSpPr>
          <p:cNvPr id="194" name="TextBox 193"/>
          <p:cNvSpPr txBox="1"/>
          <p:nvPr/>
        </p:nvSpPr>
        <p:spPr>
          <a:xfrm>
            <a:off x="3546127" y="3714362"/>
            <a:ext cx="1905002" cy="1200310"/>
          </a:xfrm>
          <a:prstGeom prst="rect">
            <a:avLst/>
          </a:prstGeom>
          <a:noFill/>
        </p:spPr>
        <p:txBody>
          <a:bodyPr wrap="square" lIns="91422" tIns="45711" rIns="91422" bIns="45711" rtlCol="0">
            <a:spAutoFit/>
          </a:bodyPr>
          <a:lstStyle/>
          <a:p>
            <a:pPr marL="0" indent="0">
              <a:buNone/>
            </a:pPr>
            <a:r>
              <a:rPr lang="en-IE" b="1" dirty="0"/>
              <a:t>Use Technology for Creative Production and Expression</a:t>
            </a:r>
          </a:p>
        </p:txBody>
      </p:sp>
      <p:sp>
        <p:nvSpPr>
          <p:cNvPr id="132" name="Title 1">
            <a:extLst>
              <a:ext uri="{FF2B5EF4-FFF2-40B4-BE49-F238E27FC236}">
                <a16:creationId xmlns:a16="http://schemas.microsoft.com/office/drawing/2014/main" id="{B8E5166F-A754-465F-914C-49CC0144D24C}"/>
              </a:ext>
            </a:extLst>
          </p:cNvPr>
          <p:cNvSpPr txBox="1">
            <a:spLocks/>
          </p:cNvSpPr>
          <p:nvPr/>
        </p:nvSpPr>
        <p:spPr>
          <a:xfrm>
            <a:off x="1981200" y="274638"/>
            <a:ext cx="8229600" cy="922114"/>
          </a:xfrm>
          <a:prstGeom prst="rect">
            <a:avLst/>
          </a:prstGeom>
        </p:spPr>
        <p:txBody>
          <a:bodyPr>
            <a:normAutofit fontScale="9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IE" sz="3600" b="1" dirty="0"/>
              <a:t>Tips for Developing Learner Interests</a:t>
            </a:r>
            <a:endParaRPr lang="en-IE" dirty="0"/>
          </a:p>
        </p:txBody>
      </p:sp>
    </p:spTree>
    <p:extLst>
      <p:ext uri="{BB962C8B-B14F-4D97-AF65-F5344CB8AC3E}">
        <p14:creationId xmlns:p14="http://schemas.microsoft.com/office/powerpoint/2010/main" val="581374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4"/>
          <p:cNvSpPr>
            <a:spLocks/>
          </p:cNvSpPr>
          <p:nvPr/>
        </p:nvSpPr>
        <p:spPr bwMode="auto">
          <a:xfrm>
            <a:off x="5122668" y="4009426"/>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8"/>
                  <a:pt x="294" y="38"/>
                </a:cubicBezTo>
                <a:cubicBezTo>
                  <a:pt x="294" y="17"/>
                  <a:pt x="277" y="0"/>
                  <a:pt x="257"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5" name="Oval 15"/>
          <p:cNvSpPr>
            <a:spLocks noChangeArrowheads="1"/>
          </p:cNvSpPr>
          <p:nvPr/>
        </p:nvSpPr>
        <p:spPr bwMode="auto">
          <a:xfrm>
            <a:off x="8177018" y="4091183"/>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6" name="Freeform 103"/>
          <p:cNvSpPr>
            <a:spLocks noEditPoints="1"/>
          </p:cNvSpPr>
          <p:nvPr/>
        </p:nvSpPr>
        <p:spPr bwMode="auto">
          <a:xfrm>
            <a:off x="8450047" y="4346011"/>
            <a:ext cx="330242" cy="388179"/>
          </a:xfrm>
          <a:custGeom>
            <a:avLst/>
            <a:gdLst>
              <a:gd name="T0" fmla="*/ 56 w 57"/>
              <a:gd name="T1" fmla="*/ 9 h 67"/>
              <a:gd name="T2" fmla="*/ 29 w 57"/>
              <a:gd name="T3" fmla="*/ 0 h 67"/>
              <a:gd name="T4" fmla="*/ 28 w 57"/>
              <a:gd name="T5" fmla="*/ 0 h 67"/>
              <a:gd name="T6" fmla="*/ 1 w 57"/>
              <a:gd name="T7" fmla="*/ 9 h 67"/>
              <a:gd name="T8" fmla="*/ 0 w 57"/>
              <a:gd name="T9" fmla="*/ 11 h 67"/>
              <a:gd name="T10" fmla="*/ 0 w 57"/>
              <a:gd name="T11" fmla="*/ 32 h 67"/>
              <a:gd name="T12" fmla="*/ 11 w 57"/>
              <a:gd name="T13" fmla="*/ 55 h 67"/>
              <a:gd name="T14" fmla="*/ 20 w 57"/>
              <a:gd name="T15" fmla="*/ 63 h 67"/>
              <a:gd name="T16" fmla="*/ 29 w 57"/>
              <a:gd name="T17" fmla="*/ 67 h 67"/>
              <a:gd name="T18" fmla="*/ 37 w 57"/>
              <a:gd name="T19" fmla="*/ 63 h 67"/>
              <a:gd name="T20" fmla="*/ 47 w 57"/>
              <a:gd name="T21" fmla="*/ 55 h 67"/>
              <a:gd name="T22" fmla="*/ 57 w 57"/>
              <a:gd name="T23" fmla="*/ 32 h 67"/>
              <a:gd name="T24" fmla="*/ 57 w 57"/>
              <a:gd name="T25" fmla="*/ 11 h 67"/>
              <a:gd name="T26" fmla="*/ 56 w 57"/>
              <a:gd name="T27" fmla="*/ 9 h 67"/>
              <a:gd name="T28" fmla="*/ 13 w 57"/>
              <a:gd name="T29" fmla="*/ 53 h 67"/>
              <a:gd name="T30" fmla="*/ 3 w 57"/>
              <a:gd name="T31" fmla="*/ 32 h 67"/>
              <a:gd name="T32" fmla="*/ 3 w 57"/>
              <a:gd name="T33" fmla="*/ 12 h 67"/>
              <a:gd name="T34" fmla="*/ 27 w 57"/>
              <a:gd name="T35" fmla="*/ 4 h 67"/>
              <a:gd name="T36" fmla="*/ 27 w 57"/>
              <a:gd name="T37" fmla="*/ 63 h 67"/>
              <a:gd name="T38" fmla="*/ 13 w 57"/>
              <a:gd name="T39" fmla="*/ 53 h 67"/>
              <a:gd name="T40" fmla="*/ 54 w 57"/>
              <a:gd name="T41" fmla="*/ 32 h 67"/>
              <a:gd name="T42" fmla="*/ 45 w 57"/>
              <a:gd name="T43" fmla="*/ 53 h 67"/>
              <a:gd name="T44" fmla="*/ 30 w 57"/>
              <a:gd name="T45" fmla="*/ 63 h 67"/>
              <a:gd name="T46" fmla="*/ 30 w 57"/>
              <a:gd name="T47" fmla="*/ 4 h 67"/>
              <a:gd name="T48" fmla="*/ 54 w 57"/>
              <a:gd name="T49" fmla="*/ 12 h 67"/>
              <a:gd name="T50" fmla="*/ 54 w 57"/>
              <a:gd name="T5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7" name="Freeform 10"/>
          <p:cNvSpPr>
            <a:spLocks/>
          </p:cNvSpPr>
          <p:nvPr/>
        </p:nvSpPr>
        <p:spPr bwMode="auto">
          <a:xfrm>
            <a:off x="5122668" y="1955201"/>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8" name="Oval 11"/>
          <p:cNvSpPr>
            <a:spLocks noChangeArrowheads="1"/>
          </p:cNvSpPr>
          <p:nvPr/>
        </p:nvSpPr>
        <p:spPr bwMode="auto">
          <a:xfrm>
            <a:off x="8177018" y="2036958"/>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9" name="Freeform 147"/>
          <p:cNvSpPr>
            <a:spLocks noEditPoints="1"/>
          </p:cNvSpPr>
          <p:nvPr/>
        </p:nvSpPr>
        <p:spPr bwMode="auto">
          <a:xfrm>
            <a:off x="8397230" y="2279717"/>
            <a:ext cx="399767" cy="318655"/>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0" name="Freeform 159"/>
          <p:cNvSpPr>
            <a:spLocks/>
          </p:cNvSpPr>
          <p:nvPr/>
        </p:nvSpPr>
        <p:spPr bwMode="auto">
          <a:xfrm>
            <a:off x="5122668" y="2982314"/>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1" name="Oval 160"/>
          <p:cNvSpPr>
            <a:spLocks noChangeArrowheads="1"/>
          </p:cNvSpPr>
          <p:nvPr/>
        </p:nvSpPr>
        <p:spPr bwMode="auto">
          <a:xfrm>
            <a:off x="8177018" y="3064070"/>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nvGrpSpPr>
          <p:cNvPr id="162" name="กลุ่ม 179"/>
          <p:cNvGrpSpPr/>
          <p:nvPr/>
        </p:nvGrpSpPr>
        <p:grpSpPr>
          <a:xfrm>
            <a:off x="8435563" y="3325512"/>
            <a:ext cx="359210" cy="353417"/>
            <a:chOff x="16810038" y="11310938"/>
            <a:chExt cx="590550" cy="581025"/>
          </a:xfrm>
          <a:solidFill>
            <a:schemeClr val="accent5"/>
          </a:solidFill>
        </p:grpSpPr>
        <p:sp>
          <p:nvSpPr>
            <p:cNvPr id="163" name="Freeform 187"/>
            <p:cNvSpPr>
              <a:spLocks noEditPoints="1"/>
            </p:cNvSpPr>
            <p:nvPr/>
          </p:nvSpPr>
          <p:spPr bwMode="auto">
            <a:xfrm>
              <a:off x="16810038" y="11310938"/>
              <a:ext cx="590550" cy="581025"/>
            </a:xfrm>
            <a:custGeom>
              <a:avLst/>
              <a:gdLst>
                <a:gd name="T0" fmla="*/ 31 w 62"/>
                <a:gd name="T1" fmla="*/ 0 h 61"/>
                <a:gd name="T2" fmla="*/ 0 w 62"/>
                <a:gd name="T3" fmla="*/ 31 h 61"/>
                <a:gd name="T4" fmla="*/ 31 w 62"/>
                <a:gd name="T5" fmla="*/ 61 h 61"/>
                <a:gd name="T6" fmla="*/ 62 w 62"/>
                <a:gd name="T7" fmla="*/ 31 h 61"/>
                <a:gd name="T8" fmla="*/ 31 w 62"/>
                <a:gd name="T9" fmla="*/ 0 h 61"/>
                <a:gd name="T10" fmla="*/ 31 w 62"/>
                <a:gd name="T11" fmla="*/ 58 h 61"/>
                <a:gd name="T12" fmla="*/ 4 w 62"/>
                <a:gd name="T13" fmla="*/ 31 h 61"/>
                <a:gd name="T14" fmla="*/ 31 w 62"/>
                <a:gd name="T15" fmla="*/ 3 h 61"/>
                <a:gd name="T16" fmla="*/ 58 w 62"/>
                <a:gd name="T17" fmla="*/ 31 h 61"/>
                <a:gd name="T18" fmla="*/ 31 w 62"/>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31" y="0"/>
                  </a:moveTo>
                  <a:cubicBezTo>
                    <a:pt x="14" y="0"/>
                    <a:pt x="0" y="14"/>
                    <a:pt x="0" y="31"/>
                  </a:cubicBezTo>
                  <a:cubicBezTo>
                    <a:pt x="0" y="47"/>
                    <a:pt x="14" y="61"/>
                    <a:pt x="31" y="61"/>
                  </a:cubicBezTo>
                  <a:cubicBezTo>
                    <a:pt x="48" y="61"/>
                    <a:pt x="62" y="47"/>
                    <a:pt x="62" y="31"/>
                  </a:cubicBezTo>
                  <a:cubicBezTo>
                    <a:pt x="62" y="14"/>
                    <a:pt x="48" y="0"/>
                    <a:pt x="31" y="0"/>
                  </a:cubicBezTo>
                  <a:close/>
                  <a:moveTo>
                    <a:pt x="31" y="58"/>
                  </a:moveTo>
                  <a:cubicBezTo>
                    <a:pt x="16" y="58"/>
                    <a:pt x="4" y="46"/>
                    <a:pt x="4" y="31"/>
                  </a:cubicBezTo>
                  <a:cubicBezTo>
                    <a:pt x="4" y="16"/>
                    <a:pt x="16" y="3"/>
                    <a:pt x="31" y="3"/>
                  </a:cubicBezTo>
                  <a:cubicBezTo>
                    <a:pt x="46" y="3"/>
                    <a:pt x="58" y="16"/>
                    <a:pt x="58" y="31"/>
                  </a:cubicBezTo>
                  <a:cubicBezTo>
                    <a:pt x="58" y="46"/>
                    <a:pt x="46" y="58"/>
                    <a:pt x="3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4" name="Freeform 188"/>
            <p:cNvSpPr>
              <a:spLocks/>
            </p:cNvSpPr>
            <p:nvPr/>
          </p:nvSpPr>
          <p:spPr bwMode="auto">
            <a:xfrm>
              <a:off x="17038638" y="11396663"/>
              <a:ext cx="180975" cy="257175"/>
            </a:xfrm>
            <a:custGeom>
              <a:avLst/>
              <a:gdLst>
                <a:gd name="T0" fmla="*/ 18 w 19"/>
                <a:gd name="T1" fmla="*/ 24 h 27"/>
                <a:gd name="T2" fmla="*/ 9 w 19"/>
                <a:gd name="T3" fmla="*/ 20 h 27"/>
                <a:gd name="T4" fmla="*/ 4 w 19"/>
                <a:gd name="T5" fmla="*/ 2 h 27"/>
                <a:gd name="T6" fmla="*/ 2 w 19"/>
                <a:gd name="T7" fmla="*/ 0 h 27"/>
                <a:gd name="T8" fmla="*/ 2 w 19"/>
                <a:gd name="T9" fmla="*/ 0 h 27"/>
                <a:gd name="T10" fmla="*/ 0 w 19"/>
                <a:gd name="T11" fmla="*/ 2 h 27"/>
                <a:gd name="T12" fmla="*/ 5 w 19"/>
                <a:gd name="T13" fmla="*/ 21 h 27"/>
                <a:gd name="T14" fmla="*/ 6 w 19"/>
                <a:gd name="T15" fmla="*/ 23 h 27"/>
                <a:gd name="T16" fmla="*/ 16 w 19"/>
                <a:gd name="T17" fmla="*/ 27 h 27"/>
                <a:gd name="T18" fmla="*/ 17 w 19"/>
                <a:gd name="T19" fmla="*/ 27 h 27"/>
                <a:gd name="T20" fmla="*/ 18 w 19"/>
                <a:gd name="T21" fmla="*/ 26 h 27"/>
                <a:gd name="T22" fmla="*/ 18 w 19"/>
                <a:gd name="T2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18" y="24"/>
                  </a:moveTo>
                  <a:cubicBezTo>
                    <a:pt x="9" y="20"/>
                    <a:pt x="9" y="20"/>
                    <a:pt x="9" y="20"/>
                  </a:cubicBezTo>
                  <a:cubicBezTo>
                    <a:pt x="4" y="2"/>
                    <a:pt x="4" y="2"/>
                    <a:pt x="4" y="2"/>
                  </a:cubicBezTo>
                  <a:cubicBezTo>
                    <a:pt x="4" y="1"/>
                    <a:pt x="3" y="0"/>
                    <a:pt x="2" y="0"/>
                  </a:cubicBezTo>
                  <a:cubicBezTo>
                    <a:pt x="2" y="0"/>
                    <a:pt x="2" y="0"/>
                    <a:pt x="2" y="0"/>
                  </a:cubicBezTo>
                  <a:cubicBezTo>
                    <a:pt x="1" y="0"/>
                    <a:pt x="0" y="1"/>
                    <a:pt x="0" y="2"/>
                  </a:cubicBezTo>
                  <a:cubicBezTo>
                    <a:pt x="5" y="21"/>
                    <a:pt x="5" y="21"/>
                    <a:pt x="5" y="21"/>
                  </a:cubicBezTo>
                  <a:cubicBezTo>
                    <a:pt x="5" y="22"/>
                    <a:pt x="5" y="23"/>
                    <a:pt x="6" y="23"/>
                  </a:cubicBezTo>
                  <a:cubicBezTo>
                    <a:pt x="16" y="27"/>
                    <a:pt x="16" y="27"/>
                    <a:pt x="16" y="27"/>
                  </a:cubicBezTo>
                  <a:cubicBezTo>
                    <a:pt x="16" y="27"/>
                    <a:pt x="17" y="27"/>
                    <a:pt x="17" y="27"/>
                  </a:cubicBezTo>
                  <a:cubicBezTo>
                    <a:pt x="17" y="27"/>
                    <a:pt x="18" y="27"/>
                    <a:pt x="18" y="26"/>
                  </a:cubicBezTo>
                  <a:cubicBezTo>
                    <a:pt x="19" y="26"/>
                    <a:pt x="19" y="25"/>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668" y="1606493"/>
            <a:ext cx="2327276" cy="4108450"/>
          </a:xfrm>
          <a:prstGeom prst="rect">
            <a:avLst/>
          </a:prstGeom>
        </p:spPr>
      </p:pic>
      <p:sp>
        <p:nvSpPr>
          <p:cNvPr id="171" name="TextBox 170"/>
          <p:cNvSpPr txBox="1"/>
          <p:nvPr/>
        </p:nvSpPr>
        <p:spPr>
          <a:xfrm>
            <a:off x="6144613" y="4185972"/>
            <a:ext cx="1714650" cy="480113"/>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Set goals, share and showcase.</a:t>
            </a:r>
          </a:p>
        </p:txBody>
      </p:sp>
      <p:sp>
        <p:nvSpPr>
          <p:cNvPr id="172" name="TextBox 171"/>
          <p:cNvSpPr txBox="1"/>
          <p:nvPr/>
        </p:nvSpPr>
        <p:spPr>
          <a:xfrm>
            <a:off x="6182713" y="2181859"/>
            <a:ext cx="1714650" cy="480113"/>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Collaborate, support and build trust.</a:t>
            </a:r>
          </a:p>
        </p:txBody>
      </p:sp>
      <p:sp>
        <p:nvSpPr>
          <p:cNvPr id="173" name="TextBox 172"/>
          <p:cNvSpPr txBox="1"/>
          <p:nvPr/>
        </p:nvSpPr>
        <p:spPr>
          <a:xfrm>
            <a:off x="6152229" y="3195372"/>
            <a:ext cx="1714650" cy="480113"/>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Respect, feedback and contribute.</a:t>
            </a:r>
          </a:p>
        </p:txBody>
      </p:sp>
      <p:grpSp>
        <p:nvGrpSpPr>
          <p:cNvPr id="178" name="Group 177"/>
          <p:cNvGrpSpPr/>
          <p:nvPr/>
        </p:nvGrpSpPr>
        <p:grpSpPr>
          <a:xfrm>
            <a:off x="3429290" y="3550362"/>
            <a:ext cx="2015026" cy="1301823"/>
            <a:chOff x="6294437" y="4114800"/>
            <a:chExt cx="7593619" cy="4012255"/>
          </a:xfrm>
          <a:solidFill>
            <a:schemeClr val="accent3"/>
          </a:solidFill>
        </p:grpSpPr>
        <p:sp>
          <p:nvSpPr>
            <p:cNvPr id="179"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0" name="Rectangle 179"/>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1" name="Group 180"/>
          <p:cNvGrpSpPr/>
          <p:nvPr/>
        </p:nvGrpSpPr>
        <p:grpSpPr>
          <a:xfrm>
            <a:off x="3437107" y="2367879"/>
            <a:ext cx="2015026" cy="1301823"/>
            <a:chOff x="6294437" y="4114800"/>
            <a:chExt cx="7593619" cy="4012255"/>
          </a:xfrm>
          <a:solidFill>
            <a:schemeClr val="accent5"/>
          </a:solidFill>
        </p:grpSpPr>
        <p:sp>
          <p:nvSpPr>
            <p:cNvPr id="182"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3" name="Rectangle 182"/>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4" name="Group 183"/>
          <p:cNvGrpSpPr/>
          <p:nvPr/>
        </p:nvGrpSpPr>
        <p:grpSpPr>
          <a:xfrm>
            <a:off x="3464295" y="1186779"/>
            <a:ext cx="2015026" cy="1301823"/>
            <a:chOff x="6294437" y="4114800"/>
            <a:chExt cx="7593619" cy="4012255"/>
          </a:xfrm>
          <a:solidFill>
            <a:schemeClr val="accent6"/>
          </a:solidFill>
        </p:grpSpPr>
        <p:sp>
          <p:nvSpPr>
            <p:cNvPr id="185"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6" name="Rectangle 185"/>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88" name="TextBox 187"/>
          <p:cNvSpPr txBox="1"/>
          <p:nvPr/>
        </p:nvSpPr>
        <p:spPr>
          <a:xfrm>
            <a:off x="3519307" y="1492804"/>
            <a:ext cx="1905002" cy="646313"/>
          </a:xfrm>
          <a:prstGeom prst="rect">
            <a:avLst/>
          </a:prstGeom>
          <a:noFill/>
        </p:spPr>
        <p:txBody>
          <a:bodyPr wrap="square" lIns="91422" tIns="45711" rIns="91422" bIns="45711" rtlCol="0">
            <a:spAutoFit/>
          </a:bodyPr>
          <a:lstStyle/>
          <a:p>
            <a:pPr marL="0" indent="0">
              <a:buNone/>
            </a:pPr>
            <a:r>
              <a:rPr lang="en-IE" b="1" dirty="0"/>
              <a:t>Cultivate peer relationships</a:t>
            </a:r>
          </a:p>
        </p:txBody>
      </p:sp>
      <p:sp>
        <p:nvSpPr>
          <p:cNvPr id="191" name="TextBox 190"/>
          <p:cNvSpPr txBox="1"/>
          <p:nvPr/>
        </p:nvSpPr>
        <p:spPr>
          <a:xfrm>
            <a:off x="3519307" y="2837310"/>
            <a:ext cx="1905002" cy="646313"/>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en-IE" sz="1800" b="1" kern="1200" dirty="0">
                <a:effectLst/>
                <a:latin typeface="Calibri" panose="020F0502020204030204" pitchFamily="34" charset="0"/>
                <a:ea typeface="+mn-ea"/>
                <a:cs typeface="+mn-cs"/>
              </a:rPr>
              <a:t>Create a Safe Space </a:t>
            </a:r>
            <a:endParaRPr lang="fr-FR" dirty="0">
              <a:effectLst/>
            </a:endParaRPr>
          </a:p>
        </p:txBody>
      </p:sp>
      <p:sp>
        <p:nvSpPr>
          <p:cNvPr id="194" name="TextBox 193"/>
          <p:cNvSpPr txBox="1"/>
          <p:nvPr/>
        </p:nvSpPr>
        <p:spPr>
          <a:xfrm>
            <a:off x="3546127" y="3714362"/>
            <a:ext cx="1905002" cy="923312"/>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en-IE" sz="1800" b="1" kern="1200" dirty="0">
                <a:effectLst/>
                <a:latin typeface="Calibri" panose="020F0502020204030204" pitchFamily="34" charset="0"/>
                <a:ea typeface="+mn-ea"/>
                <a:cs typeface="+mn-cs"/>
              </a:rPr>
              <a:t>Work Openly and with Shared Purpose</a:t>
            </a:r>
            <a:endParaRPr lang="fr-FR" dirty="0">
              <a:effectLst/>
            </a:endParaRPr>
          </a:p>
        </p:txBody>
      </p:sp>
      <p:sp>
        <p:nvSpPr>
          <p:cNvPr id="29" name="Title 1">
            <a:extLst>
              <a:ext uri="{FF2B5EF4-FFF2-40B4-BE49-F238E27FC236}">
                <a16:creationId xmlns:a16="http://schemas.microsoft.com/office/drawing/2014/main" id="{BDB2BE1F-018C-478E-A29F-149C7B214200}"/>
              </a:ext>
            </a:extLst>
          </p:cNvPr>
          <p:cNvSpPr txBox="1">
            <a:spLocks/>
          </p:cNvSpPr>
          <p:nvPr/>
        </p:nvSpPr>
        <p:spPr>
          <a:xfrm>
            <a:off x="1981200" y="274638"/>
            <a:ext cx="8229600" cy="92211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IE" sz="3600" b="1" dirty="0"/>
              <a:t>Tips for Building Supportive Relationships</a:t>
            </a:r>
            <a:endParaRPr lang="en-IE" dirty="0"/>
          </a:p>
        </p:txBody>
      </p:sp>
    </p:spTree>
    <p:extLst>
      <p:ext uri="{BB962C8B-B14F-4D97-AF65-F5344CB8AC3E}">
        <p14:creationId xmlns:p14="http://schemas.microsoft.com/office/powerpoint/2010/main" val="25104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4"/>
          <p:cNvSpPr>
            <a:spLocks/>
          </p:cNvSpPr>
          <p:nvPr/>
        </p:nvSpPr>
        <p:spPr bwMode="auto">
          <a:xfrm>
            <a:off x="5122668" y="4009426"/>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8"/>
                  <a:pt x="294" y="38"/>
                </a:cubicBezTo>
                <a:cubicBezTo>
                  <a:pt x="294" y="17"/>
                  <a:pt x="277" y="0"/>
                  <a:pt x="257" y="0"/>
                </a:cubicBez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5" name="Oval 15"/>
          <p:cNvSpPr>
            <a:spLocks noChangeArrowheads="1"/>
          </p:cNvSpPr>
          <p:nvPr/>
        </p:nvSpPr>
        <p:spPr bwMode="auto">
          <a:xfrm>
            <a:off x="8177018" y="4091183"/>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6" name="Freeform 103"/>
          <p:cNvSpPr>
            <a:spLocks noEditPoints="1"/>
          </p:cNvSpPr>
          <p:nvPr/>
        </p:nvSpPr>
        <p:spPr bwMode="auto">
          <a:xfrm>
            <a:off x="8450047" y="4346011"/>
            <a:ext cx="330242" cy="388179"/>
          </a:xfrm>
          <a:custGeom>
            <a:avLst/>
            <a:gdLst>
              <a:gd name="T0" fmla="*/ 56 w 57"/>
              <a:gd name="T1" fmla="*/ 9 h 67"/>
              <a:gd name="T2" fmla="*/ 29 w 57"/>
              <a:gd name="T3" fmla="*/ 0 h 67"/>
              <a:gd name="T4" fmla="*/ 28 w 57"/>
              <a:gd name="T5" fmla="*/ 0 h 67"/>
              <a:gd name="T6" fmla="*/ 1 w 57"/>
              <a:gd name="T7" fmla="*/ 9 h 67"/>
              <a:gd name="T8" fmla="*/ 0 w 57"/>
              <a:gd name="T9" fmla="*/ 11 h 67"/>
              <a:gd name="T10" fmla="*/ 0 w 57"/>
              <a:gd name="T11" fmla="*/ 32 h 67"/>
              <a:gd name="T12" fmla="*/ 11 w 57"/>
              <a:gd name="T13" fmla="*/ 55 h 67"/>
              <a:gd name="T14" fmla="*/ 20 w 57"/>
              <a:gd name="T15" fmla="*/ 63 h 67"/>
              <a:gd name="T16" fmla="*/ 29 w 57"/>
              <a:gd name="T17" fmla="*/ 67 h 67"/>
              <a:gd name="T18" fmla="*/ 37 w 57"/>
              <a:gd name="T19" fmla="*/ 63 h 67"/>
              <a:gd name="T20" fmla="*/ 47 w 57"/>
              <a:gd name="T21" fmla="*/ 55 h 67"/>
              <a:gd name="T22" fmla="*/ 57 w 57"/>
              <a:gd name="T23" fmla="*/ 32 h 67"/>
              <a:gd name="T24" fmla="*/ 57 w 57"/>
              <a:gd name="T25" fmla="*/ 11 h 67"/>
              <a:gd name="T26" fmla="*/ 56 w 57"/>
              <a:gd name="T27" fmla="*/ 9 h 67"/>
              <a:gd name="T28" fmla="*/ 13 w 57"/>
              <a:gd name="T29" fmla="*/ 53 h 67"/>
              <a:gd name="T30" fmla="*/ 3 w 57"/>
              <a:gd name="T31" fmla="*/ 32 h 67"/>
              <a:gd name="T32" fmla="*/ 3 w 57"/>
              <a:gd name="T33" fmla="*/ 12 h 67"/>
              <a:gd name="T34" fmla="*/ 27 w 57"/>
              <a:gd name="T35" fmla="*/ 4 h 67"/>
              <a:gd name="T36" fmla="*/ 27 w 57"/>
              <a:gd name="T37" fmla="*/ 63 h 67"/>
              <a:gd name="T38" fmla="*/ 13 w 57"/>
              <a:gd name="T39" fmla="*/ 53 h 67"/>
              <a:gd name="T40" fmla="*/ 54 w 57"/>
              <a:gd name="T41" fmla="*/ 32 h 67"/>
              <a:gd name="T42" fmla="*/ 45 w 57"/>
              <a:gd name="T43" fmla="*/ 53 h 67"/>
              <a:gd name="T44" fmla="*/ 30 w 57"/>
              <a:gd name="T45" fmla="*/ 63 h 67"/>
              <a:gd name="T46" fmla="*/ 30 w 57"/>
              <a:gd name="T47" fmla="*/ 4 h 67"/>
              <a:gd name="T48" fmla="*/ 54 w 57"/>
              <a:gd name="T49" fmla="*/ 12 h 67"/>
              <a:gd name="T50" fmla="*/ 54 w 57"/>
              <a:gd name="T51"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67">
                <a:moveTo>
                  <a:pt x="56" y="9"/>
                </a:moveTo>
                <a:cubicBezTo>
                  <a:pt x="29" y="0"/>
                  <a:pt x="29" y="0"/>
                  <a:pt x="29" y="0"/>
                </a:cubicBezTo>
                <a:cubicBezTo>
                  <a:pt x="29" y="0"/>
                  <a:pt x="29" y="0"/>
                  <a:pt x="28" y="0"/>
                </a:cubicBezTo>
                <a:cubicBezTo>
                  <a:pt x="1" y="9"/>
                  <a:pt x="1" y="9"/>
                  <a:pt x="1" y="9"/>
                </a:cubicBezTo>
                <a:cubicBezTo>
                  <a:pt x="1" y="9"/>
                  <a:pt x="0" y="10"/>
                  <a:pt x="0" y="11"/>
                </a:cubicBezTo>
                <a:cubicBezTo>
                  <a:pt x="0" y="32"/>
                  <a:pt x="0" y="32"/>
                  <a:pt x="0" y="32"/>
                </a:cubicBezTo>
                <a:cubicBezTo>
                  <a:pt x="0" y="41"/>
                  <a:pt x="4" y="49"/>
                  <a:pt x="11" y="55"/>
                </a:cubicBezTo>
                <a:cubicBezTo>
                  <a:pt x="13" y="58"/>
                  <a:pt x="17" y="61"/>
                  <a:pt x="20" y="63"/>
                </a:cubicBezTo>
                <a:cubicBezTo>
                  <a:pt x="23" y="64"/>
                  <a:pt x="27" y="67"/>
                  <a:pt x="29" y="67"/>
                </a:cubicBezTo>
                <a:cubicBezTo>
                  <a:pt x="31" y="67"/>
                  <a:pt x="35" y="64"/>
                  <a:pt x="37" y="63"/>
                </a:cubicBezTo>
                <a:cubicBezTo>
                  <a:pt x="41" y="61"/>
                  <a:pt x="44" y="58"/>
                  <a:pt x="47" y="55"/>
                </a:cubicBezTo>
                <a:cubicBezTo>
                  <a:pt x="54" y="49"/>
                  <a:pt x="57" y="41"/>
                  <a:pt x="57" y="32"/>
                </a:cubicBezTo>
                <a:cubicBezTo>
                  <a:pt x="57" y="11"/>
                  <a:pt x="57" y="11"/>
                  <a:pt x="57" y="11"/>
                </a:cubicBezTo>
                <a:cubicBezTo>
                  <a:pt x="57" y="10"/>
                  <a:pt x="57" y="9"/>
                  <a:pt x="56" y="9"/>
                </a:cubicBezTo>
                <a:close/>
                <a:moveTo>
                  <a:pt x="13" y="53"/>
                </a:moveTo>
                <a:cubicBezTo>
                  <a:pt x="7" y="47"/>
                  <a:pt x="3" y="40"/>
                  <a:pt x="3" y="32"/>
                </a:cubicBezTo>
                <a:cubicBezTo>
                  <a:pt x="3" y="12"/>
                  <a:pt x="3" y="12"/>
                  <a:pt x="3" y="12"/>
                </a:cubicBezTo>
                <a:cubicBezTo>
                  <a:pt x="27" y="4"/>
                  <a:pt x="27" y="4"/>
                  <a:pt x="27" y="4"/>
                </a:cubicBezTo>
                <a:cubicBezTo>
                  <a:pt x="27" y="63"/>
                  <a:pt x="27" y="63"/>
                  <a:pt x="27" y="63"/>
                </a:cubicBezTo>
                <a:cubicBezTo>
                  <a:pt x="24" y="62"/>
                  <a:pt x="17" y="58"/>
                  <a:pt x="13" y="53"/>
                </a:cubicBezTo>
                <a:close/>
                <a:moveTo>
                  <a:pt x="54" y="32"/>
                </a:moveTo>
                <a:cubicBezTo>
                  <a:pt x="54" y="40"/>
                  <a:pt x="51" y="47"/>
                  <a:pt x="45" y="53"/>
                </a:cubicBezTo>
                <a:cubicBezTo>
                  <a:pt x="40" y="58"/>
                  <a:pt x="34" y="62"/>
                  <a:pt x="30" y="63"/>
                </a:cubicBezTo>
                <a:cubicBezTo>
                  <a:pt x="30" y="4"/>
                  <a:pt x="30" y="4"/>
                  <a:pt x="30" y="4"/>
                </a:cubicBezTo>
                <a:cubicBezTo>
                  <a:pt x="54" y="12"/>
                  <a:pt x="54" y="12"/>
                  <a:pt x="54" y="12"/>
                </a:cubicBezTo>
                <a:lnTo>
                  <a:pt x="54" y="32"/>
                </a:lnTo>
                <a:close/>
              </a:path>
            </a:pathLst>
          </a:cu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7" name="Freeform 10"/>
          <p:cNvSpPr>
            <a:spLocks/>
          </p:cNvSpPr>
          <p:nvPr/>
        </p:nvSpPr>
        <p:spPr bwMode="auto">
          <a:xfrm>
            <a:off x="5122668" y="1955201"/>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58" name="Oval 11"/>
          <p:cNvSpPr>
            <a:spLocks noChangeArrowheads="1"/>
          </p:cNvSpPr>
          <p:nvPr/>
        </p:nvSpPr>
        <p:spPr bwMode="auto">
          <a:xfrm>
            <a:off x="8177018" y="2036958"/>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59" name="Freeform 147"/>
          <p:cNvSpPr>
            <a:spLocks noEditPoints="1"/>
          </p:cNvSpPr>
          <p:nvPr/>
        </p:nvSpPr>
        <p:spPr bwMode="auto">
          <a:xfrm>
            <a:off x="8397230" y="2279717"/>
            <a:ext cx="399767" cy="318655"/>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0" name="Freeform 159"/>
          <p:cNvSpPr>
            <a:spLocks/>
          </p:cNvSpPr>
          <p:nvPr/>
        </p:nvSpPr>
        <p:spPr bwMode="auto">
          <a:xfrm>
            <a:off x="5122668" y="2982314"/>
            <a:ext cx="4026694" cy="1027113"/>
          </a:xfrm>
          <a:custGeom>
            <a:avLst/>
            <a:gdLst>
              <a:gd name="T0" fmla="*/ 257 w 294"/>
              <a:gd name="T1" fmla="*/ 0 h 75"/>
              <a:gd name="T2" fmla="*/ 0 w 294"/>
              <a:gd name="T3" fmla="*/ 0 h 75"/>
              <a:gd name="T4" fmla="*/ 0 w 294"/>
              <a:gd name="T5" fmla="*/ 75 h 75"/>
              <a:gd name="T6" fmla="*/ 257 w 294"/>
              <a:gd name="T7" fmla="*/ 75 h 75"/>
              <a:gd name="T8" fmla="*/ 294 w 294"/>
              <a:gd name="T9" fmla="*/ 38 h 75"/>
              <a:gd name="T10" fmla="*/ 257 w 294"/>
              <a:gd name="T11" fmla="*/ 0 h 75"/>
            </a:gdLst>
            <a:ahLst/>
            <a:cxnLst>
              <a:cxn ang="0">
                <a:pos x="T0" y="T1"/>
              </a:cxn>
              <a:cxn ang="0">
                <a:pos x="T2" y="T3"/>
              </a:cxn>
              <a:cxn ang="0">
                <a:pos x="T4" y="T5"/>
              </a:cxn>
              <a:cxn ang="0">
                <a:pos x="T6" y="T7"/>
              </a:cxn>
              <a:cxn ang="0">
                <a:pos x="T8" y="T9"/>
              </a:cxn>
              <a:cxn ang="0">
                <a:pos x="T10" y="T11"/>
              </a:cxn>
            </a:cxnLst>
            <a:rect l="0" t="0" r="r" b="b"/>
            <a:pathLst>
              <a:path w="294" h="75">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161" name="Oval 160"/>
          <p:cNvSpPr>
            <a:spLocks noChangeArrowheads="1"/>
          </p:cNvSpPr>
          <p:nvPr/>
        </p:nvSpPr>
        <p:spPr bwMode="auto">
          <a:xfrm>
            <a:off x="8177018" y="3064070"/>
            <a:ext cx="876300" cy="876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nvGrpSpPr>
          <p:cNvPr id="162" name="กลุ่ม 179"/>
          <p:cNvGrpSpPr/>
          <p:nvPr/>
        </p:nvGrpSpPr>
        <p:grpSpPr>
          <a:xfrm>
            <a:off x="8435563" y="3325512"/>
            <a:ext cx="359210" cy="353417"/>
            <a:chOff x="16810038" y="11310938"/>
            <a:chExt cx="590550" cy="581025"/>
          </a:xfrm>
          <a:solidFill>
            <a:schemeClr val="accent5"/>
          </a:solidFill>
        </p:grpSpPr>
        <p:sp>
          <p:nvSpPr>
            <p:cNvPr id="163" name="Freeform 187"/>
            <p:cNvSpPr>
              <a:spLocks noEditPoints="1"/>
            </p:cNvSpPr>
            <p:nvPr/>
          </p:nvSpPr>
          <p:spPr bwMode="auto">
            <a:xfrm>
              <a:off x="16810038" y="11310938"/>
              <a:ext cx="590550" cy="581025"/>
            </a:xfrm>
            <a:custGeom>
              <a:avLst/>
              <a:gdLst>
                <a:gd name="T0" fmla="*/ 31 w 62"/>
                <a:gd name="T1" fmla="*/ 0 h 61"/>
                <a:gd name="T2" fmla="*/ 0 w 62"/>
                <a:gd name="T3" fmla="*/ 31 h 61"/>
                <a:gd name="T4" fmla="*/ 31 w 62"/>
                <a:gd name="T5" fmla="*/ 61 h 61"/>
                <a:gd name="T6" fmla="*/ 62 w 62"/>
                <a:gd name="T7" fmla="*/ 31 h 61"/>
                <a:gd name="T8" fmla="*/ 31 w 62"/>
                <a:gd name="T9" fmla="*/ 0 h 61"/>
                <a:gd name="T10" fmla="*/ 31 w 62"/>
                <a:gd name="T11" fmla="*/ 58 h 61"/>
                <a:gd name="T12" fmla="*/ 4 w 62"/>
                <a:gd name="T13" fmla="*/ 31 h 61"/>
                <a:gd name="T14" fmla="*/ 31 w 62"/>
                <a:gd name="T15" fmla="*/ 3 h 61"/>
                <a:gd name="T16" fmla="*/ 58 w 62"/>
                <a:gd name="T17" fmla="*/ 31 h 61"/>
                <a:gd name="T18" fmla="*/ 31 w 62"/>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31" y="0"/>
                  </a:moveTo>
                  <a:cubicBezTo>
                    <a:pt x="14" y="0"/>
                    <a:pt x="0" y="14"/>
                    <a:pt x="0" y="31"/>
                  </a:cubicBezTo>
                  <a:cubicBezTo>
                    <a:pt x="0" y="47"/>
                    <a:pt x="14" y="61"/>
                    <a:pt x="31" y="61"/>
                  </a:cubicBezTo>
                  <a:cubicBezTo>
                    <a:pt x="48" y="61"/>
                    <a:pt x="62" y="47"/>
                    <a:pt x="62" y="31"/>
                  </a:cubicBezTo>
                  <a:cubicBezTo>
                    <a:pt x="62" y="14"/>
                    <a:pt x="48" y="0"/>
                    <a:pt x="31" y="0"/>
                  </a:cubicBezTo>
                  <a:close/>
                  <a:moveTo>
                    <a:pt x="31" y="58"/>
                  </a:moveTo>
                  <a:cubicBezTo>
                    <a:pt x="16" y="58"/>
                    <a:pt x="4" y="46"/>
                    <a:pt x="4" y="31"/>
                  </a:cubicBezTo>
                  <a:cubicBezTo>
                    <a:pt x="4" y="16"/>
                    <a:pt x="16" y="3"/>
                    <a:pt x="31" y="3"/>
                  </a:cubicBezTo>
                  <a:cubicBezTo>
                    <a:pt x="46" y="3"/>
                    <a:pt x="58" y="16"/>
                    <a:pt x="58" y="31"/>
                  </a:cubicBezTo>
                  <a:cubicBezTo>
                    <a:pt x="58" y="46"/>
                    <a:pt x="46" y="58"/>
                    <a:pt x="31"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64" name="Freeform 188"/>
            <p:cNvSpPr>
              <a:spLocks/>
            </p:cNvSpPr>
            <p:nvPr/>
          </p:nvSpPr>
          <p:spPr bwMode="auto">
            <a:xfrm>
              <a:off x="17038638" y="11396663"/>
              <a:ext cx="180975" cy="257175"/>
            </a:xfrm>
            <a:custGeom>
              <a:avLst/>
              <a:gdLst>
                <a:gd name="T0" fmla="*/ 18 w 19"/>
                <a:gd name="T1" fmla="*/ 24 h 27"/>
                <a:gd name="T2" fmla="*/ 9 w 19"/>
                <a:gd name="T3" fmla="*/ 20 h 27"/>
                <a:gd name="T4" fmla="*/ 4 w 19"/>
                <a:gd name="T5" fmla="*/ 2 h 27"/>
                <a:gd name="T6" fmla="*/ 2 w 19"/>
                <a:gd name="T7" fmla="*/ 0 h 27"/>
                <a:gd name="T8" fmla="*/ 2 w 19"/>
                <a:gd name="T9" fmla="*/ 0 h 27"/>
                <a:gd name="T10" fmla="*/ 0 w 19"/>
                <a:gd name="T11" fmla="*/ 2 h 27"/>
                <a:gd name="T12" fmla="*/ 5 w 19"/>
                <a:gd name="T13" fmla="*/ 21 h 27"/>
                <a:gd name="T14" fmla="*/ 6 w 19"/>
                <a:gd name="T15" fmla="*/ 23 h 27"/>
                <a:gd name="T16" fmla="*/ 16 w 19"/>
                <a:gd name="T17" fmla="*/ 27 h 27"/>
                <a:gd name="T18" fmla="*/ 17 w 19"/>
                <a:gd name="T19" fmla="*/ 27 h 27"/>
                <a:gd name="T20" fmla="*/ 18 w 19"/>
                <a:gd name="T21" fmla="*/ 26 h 27"/>
                <a:gd name="T22" fmla="*/ 18 w 19"/>
                <a:gd name="T2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18" y="24"/>
                  </a:moveTo>
                  <a:cubicBezTo>
                    <a:pt x="9" y="20"/>
                    <a:pt x="9" y="20"/>
                    <a:pt x="9" y="20"/>
                  </a:cubicBezTo>
                  <a:cubicBezTo>
                    <a:pt x="4" y="2"/>
                    <a:pt x="4" y="2"/>
                    <a:pt x="4" y="2"/>
                  </a:cubicBezTo>
                  <a:cubicBezTo>
                    <a:pt x="4" y="1"/>
                    <a:pt x="3" y="0"/>
                    <a:pt x="2" y="0"/>
                  </a:cubicBezTo>
                  <a:cubicBezTo>
                    <a:pt x="2" y="0"/>
                    <a:pt x="2" y="0"/>
                    <a:pt x="2" y="0"/>
                  </a:cubicBezTo>
                  <a:cubicBezTo>
                    <a:pt x="1" y="0"/>
                    <a:pt x="0" y="1"/>
                    <a:pt x="0" y="2"/>
                  </a:cubicBezTo>
                  <a:cubicBezTo>
                    <a:pt x="5" y="21"/>
                    <a:pt x="5" y="21"/>
                    <a:pt x="5" y="21"/>
                  </a:cubicBezTo>
                  <a:cubicBezTo>
                    <a:pt x="5" y="22"/>
                    <a:pt x="5" y="23"/>
                    <a:pt x="6" y="23"/>
                  </a:cubicBezTo>
                  <a:cubicBezTo>
                    <a:pt x="16" y="27"/>
                    <a:pt x="16" y="27"/>
                    <a:pt x="16" y="27"/>
                  </a:cubicBezTo>
                  <a:cubicBezTo>
                    <a:pt x="16" y="27"/>
                    <a:pt x="17" y="27"/>
                    <a:pt x="17" y="27"/>
                  </a:cubicBezTo>
                  <a:cubicBezTo>
                    <a:pt x="17" y="27"/>
                    <a:pt x="18" y="27"/>
                    <a:pt x="18" y="26"/>
                  </a:cubicBezTo>
                  <a:cubicBezTo>
                    <a:pt x="19" y="26"/>
                    <a:pt x="19" y="25"/>
                    <a:pt x="1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pic>
        <p:nvPicPr>
          <p:cNvPr id="170" name="Picture 1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668" y="1606493"/>
            <a:ext cx="2327276" cy="4108450"/>
          </a:xfrm>
          <a:prstGeom prst="rect">
            <a:avLst/>
          </a:prstGeom>
        </p:spPr>
      </p:pic>
      <p:sp>
        <p:nvSpPr>
          <p:cNvPr id="171" name="TextBox 170"/>
          <p:cNvSpPr txBox="1"/>
          <p:nvPr/>
        </p:nvSpPr>
        <p:spPr>
          <a:xfrm>
            <a:off x="6144613" y="4185972"/>
            <a:ext cx="1714650" cy="664779"/>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Credit, opportunities and connections.</a:t>
            </a:r>
          </a:p>
        </p:txBody>
      </p:sp>
      <p:sp>
        <p:nvSpPr>
          <p:cNvPr id="172" name="TextBox 171"/>
          <p:cNvSpPr txBox="1"/>
          <p:nvPr/>
        </p:nvSpPr>
        <p:spPr>
          <a:xfrm>
            <a:off x="6182713" y="2181859"/>
            <a:ext cx="1714650" cy="664779"/>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Language, mentoring and transparency.</a:t>
            </a:r>
          </a:p>
        </p:txBody>
      </p:sp>
      <p:sp>
        <p:nvSpPr>
          <p:cNvPr id="173" name="TextBox 172"/>
          <p:cNvSpPr txBox="1"/>
          <p:nvPr/>
        </p:nvSpPr>
        <p:spPr>
          <a:xfrm>
            <a:off x="6152229" y="3195372"/>
            <a:ext cx="1714650" cy="664779"/>
          </a:xfrm>
          <a:prstGeom prst="rect">
            <a:avLst/>
          </a:prstGeom>
          <a:noFill/>
        </p:spPr>
        <p:txBody>
          <a:bodyPr wrap="square" lIns="109710" tIns="54855" rIns="109710" bIns="54855" rtlCol="0">
            <a:spAutoFit/>
          </a:bodyPr>
          <a:lstStyle/>
          <a:p>
            <a:r>
              <a:rPr lang="en-US" sz="1200" b="1" dirty="0">
                <a:solidFill>
                  <a:schemeClr val="bg1"/>
                </a:solidFill>
                <a:latin typeface="Lato" pitchFamily="34" charset="0"/>
                <a:ea typeface="Lato" pitchFamily="34" charset="0"/>
                <a:cs typeface="Lato" pitchFamily="34" charset="0"/>
              </a:rPr>
              <a:t>Learning achievements and online activism.</a:t>
            </a:r>
          </a:p>
        </p:txBody>
      </p:sp>
      <p:grpSp>
        <p:nvGrpSpPr>
          <p:cNvPr id="178" name="Group 177"/>
          <p:cNvGrpSpPr/>
          <p:nvPr/>
        </p:nvGrpSpPr>
        <p:grpSpPr>
          <a:xfrm>
            <a:off x="3429290" y="3550362"/>
            <a:ext cx="2015026" cy="1301823"/>
            <a:chOff x="6294437" y="4114800"/>
            <a:chExt cx="7593619" cy="4012255"/>
          </a:xfrm>
          <a:solidFill>
            <a:schemeClr val="accent3"/>
          </a:solidFill>
        </p:grpSpPr>
        <p:sp>
          <p:nvSpPr>
            <p:cNvPr id="179"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3">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0" name="Rectangle 179"/>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1" name="Group 180"/>
          <p:cNvGrpSpPr/>
          <p:nvPr/>
        </p:nvGrpSpPr>
        <p:grpSpPr>
          <a:xfrm>
            <a:off x="3437107" y="2367879"/>
            <a:ext cx="2015026" cy="1301823"/>
            <a:chOff x="6294437" y="4114800"/>
            <a:chExt cx="7593619" cy="4012255"/>
          </a:xfrm>
          <a:solidFill>
            <a:schemeClr val="accent5"/>
          </a:solidFill>
        </p:grpSpPr>
        <p:sp>
          <p:nvSpPr>
            <p:cNvPr id="182"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5">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3" name="Rectangle 182"/>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184" name="Group 183"/>
          <p:cNvGrpSpPr/>
          <p:nvPr/>
        </p:nvGrpSpPr>
        <p:grpSpPr>
          <a:xfrm>
            <a:off x="3464295" y="1186779"/>
            <a:ext cx="2015026" cy="1301823"/>
            <a:chOff x="6294437" y="4114800"/>
            <a:chExt cx="7593619" cy="4012255"/>
          </a:xfrm>
          <a:solidFill>
            <a:schemeClr val="accent6"/>
          </a:solidFill>
        </p:grpSpPr>
        <p:sp>
          <p:nvSpPr>
            <p:cNvPr id="185" name="Freeform 10"/>
            <p:cNvSpPr>
              <a:spLocks/>
            </p:cNvSpPr>
            <p:nvPr/>
          </p:nvSpPr>
          <p:spPr bwMode="auto">
            <a:xfrm flipV="1">
              <a:off x="6294437" y="4114800"/>
              <a:ext cx="7593619" cy="735655"/>
            </a:xfrm>
            <a:custGeom>
              <a:avLst/>
              <a:gdLst>
                <a:gd name="T0" fmla="*/ 588 w 588"/>
                <a:gd name="T1" fmla="*/ 0 h 142"/>
                <a:gd name="T2" fmla="*/ 0 w 588"/>
                <a:gd name="T3" fmla="*/ 0 h 142"/>
                <a:gd name="T4" fmla="*/ 92 w 588"/>
                <a:gd name="T5" fmla="*/ 142 h 142"/>
                <a:gd name="T6" fmla="*/ 496 w 588"/>
                <a:gd name="T7" fmla="*/ 142 h 142"/>
                <a:gd name="T8" fmla="*/ 588 w 588"/>
                <a:gd name="T9" fmla="*/ 0 h 142"/>
              </a:gdLst>
              <a:ahLst/>
              <a:cxnLst>
                <a:cxn ang="0">
                  <a:pos x="T0" y="T1"/>
                </a:cxn>
                <a:cxn ang="0">
                  <a:pos x="T2" y="T3"/>
                </a:cxn>
                <a:cxn ang="0">
                  <a:pos x="T4" y="T5"/>
                </a:cxn>
                <a:cxn ang="0">
                  <a:pos x="T6" y="T7"/>
                </a:cxn>
                <a:cxn ang="0">
                  <a:pos x="T8" y="T9"/>
                </a:cxn>
              </a:cxnLst>
              <a:rect l="0" t="0" r="r" b="b"/>
              <a:pathLst>
                <a:path w="588" h="142">
                  <a:moveTo>
                    <a:pt x="588" y="0"/>
                  </a:moveTo>
                  <a:lnTo>
                    <a:pt x="0" y="0"/>
                  </a:lnTo>
                  <a:lnTo>
                    <a:pt x="92" y="142"/>
                  </a:lnTo>
                  <a:lnTo>
                    <a:pt x="496" y="142"/>
                  </a:lnTo>
                  <a:lnTo>
                    <a:pt x="588" y="0"/>
                  </a:lnTo>
                  <a:close/>
                </a:path>
              </a:pathLst>
            </a:custGeom>
            <a:solidFill>
              <a:schemeClr val="accent6">
                <a:lumMod val="75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86" name="Rectangle 185"/>
            <p:cNvSpPr/>
            <p:nvPr/>
          </p:nvSpPr>
          <p:spPr>
            <a:xfrm>
              <a:off x="6294438" y="4850455"/>
              <a:ext cx="7593618" cy="3276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88" name="TextBox 187"/>
          <p:cNvSpPr txBox="1"/>
          <p:nvPr/>
        </p:nvSpPr>
        <p:spPr>
          <a:xfrm>
            <a:off x="3519307" y="1492804"/>
            <a:ext cx="1905002" cy="646313"/>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en-IE" sz="1800" b="1" kern="1200" dirty="0">
                <a:effectLst/>
                <a:latin typeface="Calibri" panose="020F0502020204030204" pitchFamily="34" charset="0"/>
                <a:ea typeface="+mn-ea"/>
                <a:cs typeface="+mn-cs"/>
              </a:rPr>
              <a:t>Translate Learned Skills</a:t>
            </a:r>
            <a:endParaRPr lang="fr-FR" dirty="0">
              <a:effectLst/>
            </a:endParaRPr>
          </a:p>
        </p:txBody>
      </p:sp>
      <p:sp>
        <p:nvSpPr>
          <p:cNvPr id="191" name="TextBox 190"/>
          <p:cNvSpPr txBox="1"/>
          <p:nvPr/>
        </p:nvSpPr>
        <p:spPr>
          <a:xfrm>
            <a:off x="3519307" y="2837310"/>
            <a:ext cx="1905002" cy="646313"/>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en-IE" sz="1800" b="1" kern="1200" dirty="0">
                <a:effectLst/>
                <a:latin typeface="Calibri" panose="020F0502020204030204" pitchFamily="34" charset="0"/>
                <a:ea typeface="+mn-ea"/>
                <a:cs typeface="+mn-cs"/>
              </a:rPr>
              <a:t>Broaden Contexts for Learning</a:t>
            </a:r>
            <a:endParaRPr lang="fr-FR" dirty="0">
              <a:effectLst/>
            </a:endParaRPr>
          </a:p>
        </p:txBody>
      </p:sp>
      <p:sp>
        <p:nvSpPr>
          <p:cNvPr id="194" name="TextBox 193"/>
          <p:cNvSpPr txBox="1"/>
          <p:nvPr/>
        </p:nvSpPr>
        <p:spPr>
          <a:xfrm>
            <a:off x="3574319" y="3842952"/>
            <a:ext cx="1905002" cy="923312"/>
          </a:xfrm>
          <a:prstGeom prst="rect">
            <a:avLst/>
          </a:prstGeom>
          <a:noFill/>
        </p:spPr>
        <p:txBody>
          <a:bodyPr wrap="square" lIns="91422" tIns="45711" rIns="91422" bIns="45711" rtlCol="0">
            <a:spAutoFit/>
          </a:bodyPr>
          <a:lstStyle/>
          <a:p>
            <a:pPr marL="0" indent="0" algn="l" rtl="0" eaLnBrk="1" latinLnBrk="0" hangingPunct="1">
              <a:spcBef>
                <a:spcPts val="0"/>
              </a:spcBef>
              <a:spcAft>
                <a:spcPts val="0"/>
              </a:spcAft>
            </a:pPr>
            <a:r>
              <a:rPr lang="en-IE" sz="1800" b="1" kern="1200" dirty="0">
                <a:effectLst/>
                <a:latin typeface="Calibri" panose="020F0502020204030204" pitchFamily="34" charset="0"/>
                <a:ea typeface="+mn-ea"/>
                <a:cs typeface="+mn-cs"/>
              </a:rPr>
              <a:t>Create Opportunities for Collaborations</a:t>
            </a:r>
            <a:endParaRPr lang="fr-FR" dirty="0">
              <a:effectLst/>
            </a:endParaRPr>
          </a:p>
        </p:txBody>
      </p:sp>
      <p:sp>
        <p:nvSpPr>
          <p:cNvPr id="29" name="Title 1">
            <a:extLst>
              <a:ext uri="{FF2B5EF4-FFF2-40B4-BE49-F238E27FC236}">
                <a16:creationId xmlns:a16="http://schemas.microsoft.com/office/drawing/2014/main" id="{22C65325-003A-4CED-8216-38C0BDE62DEC}"/>
              </a:ext>
            </a:extLst>
          </p:cNvPr>
          <p:cNvSpPr txBox="1">
            <a:spLocks/>
          </p:cNvSpPr>
          <p:nvPr/>
        </p:nvSpPr>
        <p:spPr>
          <a:xfrm>
            <a:off x="1981200" y="274638"/>
            <a:ext cx="8229600" cy="92211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IE" sz="3600" b="1" dirty="0"/>
              <a:t>Tips for Connecting to Future Opportunities</a:t>
            </a:r>
            <a:endParaRPr lang="en-IE" dirty="0"/>
          </a:p>
        </p:txBody>
      </p:sp>
    </p:spTree>
    <p:extLst>
      <p:ext uri="{BB962C8B-B14F-4D97-AF65-F5344CB8AC3E}">
        <p14:creationId xmlns:p14="http://schemas.microsoft.com/office/powerpoint/2010/main" val="16043760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777AE2E5-8148-44B0-BE63-FA365CCCE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82179943-432B-4E17-8AA7-AB21A62305CB}"/>
              </a:ext>
            </a:extLst>
          </p:cNvPr>
          <p:cNvSpPr>
            <a:spLocks noGrp="1"/>
          </p:cNvSpPr>
          <p:nvPr>
            <p:ph type="ctrTitle"/>
          </p:nvPr>
        </p:nvSpPr>
        <p:spPr>
          <a:xfrm>
            <a:off x="1566808" y="5504899"/>
            <a:ext cx="8791575" cy="1117403"/>
          </a:xfrm>
        </p:spPr>
        <p:txBody>
          <a:bodyPr>
            <a:normAutofit fontScale="90000"/>
          </a:bodyPr>
          <a:lstStyle/>
          <a:p>
            <a:pPr algn="ctr"/>
            <a:r>
              <a:rPr lang="en-US" sz="4400" dirty="0">
                <a:solidFill>
                  <a:schemeClr val="bg1"/>
                </a:solidFill>
                <a:latin typeface="Brush Script MT"/>
                <a:ea typeface="Calibri" panose="020F0502020204030204" pitchFamily="34" charset="0"/>
                <a:cs typeface="Times New Roman"/>
              </a:rPr>
              <a:t>Thank you for</a:t>
            </a:r>
            <a:br>
              <a:rPr lang="en-US" sz="4400" dirty="0">
                <a:latin typeface="Brush Script MT" panose="020B0604020202020204" pitchFamily="66" charset="0"/>
                <a:ea typeface="Calibri" panose="020F0502020204030204" pitchFamily="34" charset="0"/>
                <a:cs typeface="Times New Roman" panose="02020603050405020304" pitchFamily="18" charset="0"/>
              </a:rPr>
            </a:br>
            <a:r>
              <a:rPr lang="en-US" sz="4400" dirty="0" err="1">
                <a:solidFill>
                  <a:schemeClr val="bg1"/>
                </a:solidFill>
                <a:latin typeface="Brush Script MT"/>
                <a:ea typeface="Calibri" panose="020F0502020204030204" pitchFamily="34" charset="0"/>
                <a:cs typeface="Times New Roman"/>
              </a:rPr>
              <a:t>attendiing</a:t>
            </a:r>
            <a:endParaRPr lang="en-US" dirty="0" err="1">
              <a:solidFill>
                <a:schemeClr val="bg1"/>
              </a:solidFill>
              <a:latin typeface="Brush Script MT" panose="020B0604020202020204" pitchFamily="66" charset="0"/>
            </a:endParaRPr>
          </a:p>
        </p:txBody>
      </p:sp>
      <p:pic>
        <p:nvPicPr>
          <p:cNvPr id="4" name="Image 3" descr="Une image contenant texte&#10;&#10;Description générée automatiquement">
            <a:extLst>
              <a:ext uri="{FF2B5EF4-FFF2-40B4-BE49-F238E27FC236}">
                <a16:creationId xmlns:a16="http://schemas.microsoft.com/office/drawing/2014/main" id="{7DFCCB4C-8C54-400C-9DB3-99FEE7C1343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664475" y="5948735"/>
            <a:ext cx="3280946" cy="673567"/>
          </a:xfrm>
          <a:prstGeom prst="rect">
            <a:avLst/>
          </a:prstGeom>
          <a:effectLst>
            <a:softEdge rad="0"/>
          </a:effectLst>
        </p:spPr>
      </p:pic>
      <p:pic>
        <p:nvPicPr>
          <p:cNvPr id="7" name="Image 6" descr="Une image contenant texte, clipart&#10;&#10;Description générée automatiquement">
            <a:extLst>
              <a:ext uri="{FF2B5EF4-FFF2-40B4-BE49-F238E27FC236}">
                <a16:creationId xmlns:a16="http://schemas.microsoft.com/office/drawing/2014/main" id="{35136C66-3F1A-4D1D-B4B0-067D64544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79" y="5953386"/>
            <a:ext cx="2640458" cy="668916"/>
          </a:xfrm>
          <a:prstGeom prst="rect">
            <a:avLst/>
          </a:prstGeom>
          <a:effectLst>
            <a:softEdge rad="0"/>
          </a:effectLst>
        </p:spPr>
      </p:pic>
    </p:spTree>
    <p:extLst>
      <p:ext uri="{BB962C8B-B14F-4D97-AF65-F5344CB8AC3E}">
        <p14:creationId xmlns:p14="http://schemas.microsoft.com/office/powerpoint/2010/main" val="241012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020488" y="152400"/>
            <a:ext cx="4323412" cy="907933"/>
          </a:xfrm>
          <a:prstGeom prst="rect">
            <a:avLst/>
          </a:prstGeom>
          <a:noFill/>
        </p:spPr>
        <p:txBody>
          <a:bodyPr wrap="square" lIns="45711" tIns="22856" rIns="45711" bIns="22856" rtlCol="0">
            <a:spAutoFit/>
          </a:bodyPr>
          <a:lstStyle/>
          <a:p>
            <a:pPr algn="ctr"/>
            <a:r>
              <a:rPr lang="en-US" sz="2800" b="1" dirty="0">
                <a:solidFill>
                  <a:schemeClr val="accent1"/>
                </a:solidFill>
                <a:latin typeface="Lato" pitchFamily="34" charset="0"/>
                <a:ea typeface="Lato" pitchFamily="34" charset="0"/>
                <a:cs typeface="Lato" pitchFamily="34" charset="0"/>
              </a:rPr>
              <a:t>TASKS AND TARGET GROUPS</a:t>
            </a:r>
            <a:endParaRPr lang="id-ID" sz="2800" b="1" dirty="0">
              <a:solidFill>
                <a:schemeClr val="accent1"/>
              </a:solidFill>
              <a:latin typeface="Lato" pitchFamily="34" charset="0"/>
              <a:ea typeface="Lato" pitchFamily="34" charset="0"/>
              <a:cs typeface="Lato" pitchFamily="34" charset="0"/>
            </a:endParaRPr>
          </a:p>
        </p:txBody>
      </p:sp>
      <p:grpSp>
        <p:nvGrpSpPr>
          <p:cNvPr id="47" name="กลุ่ม 14"/>
          <p:cNvGrpSpPr/>
          <p:nvPr/>
        </p:nvGrpSpPr>
        <p:grpSpPr>
          <a:xfrm>
            <a:off x="6488507" y="1715357"/>
            <a:ext cx="1855393" cy="1855394"/>
            <a:chOff x="12668250" y="4860924"/>
            <a:chExt cx="2954337" cy="2954338"/>
          </a:xfrm>
          <a:solidFill>
            <a:schemeClr val="accent2"/>
          </a:solidFill>
        </p:grpSpPr>
        <p:sp>
          <p:nvSpPr>
            <p:cNvPr id="48" name="Rectangle 47"/>
            <p:cNvSpPr>
              <a:spLocks noChangeArrowheads="1"/>
            </p:cNvSpPr>
            <p:nvPr/>
          </p:nvSpPr>
          <p:spPr bwMode="auto">
            <a:xfrm>
              <a:off x="12668250" y="4860924"/>
              <a:ext cx="2954337" cy="2954338"/>
            </a:xfrm>
            <a:prstGeom prst="rect">
              <a:avLst/>
            </a:prstGeom>
            <a:grpFill/>
            <a:ln>
              <a:noFill/>
            </a:ln>
          </p:spPr>
          <p:txBody>
            <a:bodyPr vert="horz" wrap="square" lIns="45720" tIns="22860" rIns="45720" bIns="22860" numCol="1" anchor="t" anchorCtr="0" compatLnSpc="1">
              <a:prstTxWarp prst="textNoShape">
                <a:avLst/>
              </a:prstTxWarp>
            </a:bodyPr>
            <a:lstStyle/>
            <a:p>
              <a:endParaRPr lang="th-TH" sz="900"/>
            </a:p>
          </p:txBody>
        </p:sp>
        <p:sp>
          <p:nvSpPr>
            <p:cNvPr id="49" name="Freeform 48"/>
            <p:cNvSpPr>
              <a:spLocks noEditPoints="1"/>
            </p:cNvSpPr>
            <p:nvPr/>
          </p:nvSpPr>
          <p:spPr bwMode="auto">
            <a:xfrm>
              <a:off x="13122275" y="531494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6" y="2"/>
                    <a:pt x="2" y="15"/>
                    <a:pt x="2" y="31"/>
                  </a:cubicBezTo>
                  <a:cubicBezTo>
                    <a:pt x="2" y="48"/>
                    <a:pt x="16" y="61"/>
                    <a:pt x="32" y="61"/>
                  </a:cubicBezTo>
                  <a:cubicBezTo>
                    <a:pt x="48" y="61"/>
                    <a:pt x="61" y="48"/>
                    <a:pt x="61" y="31"/>
                  </a:cubicBezTo>
                  <a:cubicBezTo>
                    <a:pt x="61" y="15"/>
                    <a:pt x="48" y="2"/>
                    <a:pt x="32" y="2"/>
                  </a:cubicBezTo>
                  <a:close/>
                  <a:moveTo>
                    <a:pt x="32" y="2"/>
                  </a:moveTo>
                  <a:cubicBezTo>
                    <a:pt x="32" y="2"/>
                    <a:pt x="32" y="2"/>
                    <a:pt x="32" y="2"/>
                  </a:cubicBezTo>
                </a:path>
              </a:pathLst>
            </a:custGeom>
            <a:grp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0" name="กลุ่ม 15"/>
          <p:cNvGrpSpPr/>
          <p:nvPr/>
        </p:nvGrpSpPr>
        <p:grpSpPr>
          <a:xfrm>
            <a:off x="8343900" y="3590691"/>
            <a:ext cx="1855393" cy="1855394"/>
            <a:chOff x="16370300" y="4894262"/>
            <a:chExt cx="2954337" cy="2954338"/>
          </a:xfrm>
        </p:grpSpPr>
        <p:sp>
          <p:nvSpPr>
            <p:cNvPr id="51" name="Rectangle 50"/>
            <p:cNvSpPr>
              <a:spLocks noChangeArrowheads="1"/>
            </p:cNvSpPr>
            <p:nvPr/>
          </p:nvSpPr>
          <p:spPr bwMode="auto">
            <a:xfrm>
              <a:off x="16370300" y="4894262"/>
              <a:ext cx="2954337" cy="2954338"/>
            </a:xfrm>
            <a:prstGeom prst="rect">
              <a:avLst/>
            </a:prstGeom>
            <a:solidFill>
              <a:schemeClr val="accent3"/>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2" name="Freeform 51"/>
            <p:cNvSpPr>
              <a:spLocks noEditPoints="1"/>
            </p:cNvSpPr>
            <p:nvPr/>
          </p:nvSpPr>
          <p:spPr bwMode="auto">
            <a:xfrm>
              <a:off x="16824325" y="5348287"/>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5" y="2"/>
                    <a:pt x="2" y="15"/>
                    <a:pt x="2" y="31"/>
                  </a:cubicBezTo>
                  <a:cubicBezTo>
                    <a:pt x="2" y="47"/>
                    <a:pt x="15" y="61"/>
                    <a:pt x="32" y="61"/>
                  </a:cubicBezTo>
                  <a:cubicBezTo>
                    <a:pt x="48" y="61"/>
                    <a:pt x="61" y="47"/>
                    <a:pt x="61" y="31"/>
                  </a:cubicBezTo>
                  <a:cubicBezTo>
                    <a:pt x="61" y="15"/>
                    <a:pt x="48" y="2"/>
                    <a:pt x="32" y="2"/>
                  </a:cubicBezTo>
                  <a:close/>
                  <a:moveTo>
                    <a:pt x="32" y="2"/>
                  </a:moveTo>
                  <a:cubicBezTo>
                    <a:pt x="32" y="2"/>
                    <a:pt x="32" y="2"/>
                    <a:pt x="32" y="2"/>
                  </a:cubicBezTo>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3" name="กลุ่ม 13"/>
          <p:cNvGrpSpPr/>
          <p:nvPr/>
        </p:nvGrpSpPr>
        <p:grpSpPr>
          <a:xfrm>
            <a:off x="4615487" y="3570751"/>
            <a:ext cx="1855393" cy="1875334"/>
            <a:chOff x="9082087" y="4829174"/>
            <a:chExt cx="2954337" cy="2986088"/>
          </a:xfrm>
        </p:grpSpPr>
        <p:sp>
          <p:nvSpPr>
            <p:cNvPr id="54" name="Rectangle 53"/>
            <p:cNvSpPr>
              <a:spLocks noChangeArrowheads="1"/>
            </p:cNvSpPr>
            <p:nvPr/>
          </p:nvSpPr>
          <p:spPr bwMode="auto">
            <a:xfrm>
              <a:off x="9082087" y="4829174"/>
              <a:ext cx="2954337" cy="2986088"/>
            </a:xfrm>
            <a:prstGeom prst="rect">
              <a:avLst/>
            </a:prstGeom>
            <a:solidFill>
              <a:schemeClr val="accent6"/>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55" name="Freeform 54"/>
            <p:cNvSpPr>
              <a:spLocks noEditPoints="1"/>
            </p:cNvSpPr>
            <p:nvPr/>
          </p:nvSpPr>
          <p:spPr bwMode="auto">
            <a:xfrm>
              <a:off x="9536112" y="5283199"/>
              <a:ext cx="2046287" cy="2078038"/>
            </a:xfrm>
            <a:custGeom>
              <a:avLst/>
              <a:gdLst>
                <a:gd name="T0" fmla="*/ 31 w 63"/>
                <a:gd name="T1" fmla="*/ 64 h 64"/>
                <a:gd name="T2" fmla="*/ 0 w 63"/>
                <a:gd name="T3" fmla="*/ 32 h 64"/>
                <a:gd name="T4" fmla="*/ 31 w 63"/>
                <a:gd name="T5" fmla="*/ 0 h 64"/>
                <a:gd name="T6" fmla="*/ 63 w 63"/>
                <a:gd name="T7" fmla="*/ 32 h 64"/>
                <a:gd name="T8" fmla="*/ 31 w 63"/>
                <a:gd name="T9" fmla="*/ 64 h 64"/>
                <a:gd name="T10" fmla="*/ 31 w 63"/>
                <a:gd name="T11" fmla="*/ 3 h 64"/>
                <a:gd name="T12" fmla="*/ 2 w 63"/>
                <a:gd name="T13" fmla="*/ 32 h 64"/>
                <a:gd name="T14" fmla="*/ 31 w 63"/>
                <a:gd name="T15" fmla="*/ 61 h 64"/>
                <a:gd name="T16" fmla="*/ 61 w 63"/>
                <a:gd name="T17" fmla="*/ 32 h 64"/>
                <a:gd name="T18" fmla="*/ 31 w 63"/>
                <a:gd name="T19" fmla="*/ 3 h 64"/>
                <a:gd name="T20" fmla="*/ 31 w 63"/>
                <a:gd name="T21" fmla="*/ 3 h 64"/>
                <a:gd name="T22" fmla="*/ 31 w 63"/>
                <a:gd name="T23"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4">
                  <a:moveTo>
                    <a:pt x="31" y="64"/>
                  </a:moveTo>
                  <a:cubicBezTo>
                    <a:pt x="14" y="64"/>
                    <a:pt x="0" y="49"/>
                    <a:pt x="0" y="32"/>
                  </a:cubicBezTo>
                  <a:cubicBezTo>
                    <a:pt x="0" y="15"/>
                    <a:pt x="14" y="0"/>
                    <a:pt x="31" y="0"/>
                  </a:cubicBezTo>
                  <a:cubicBezTo>
                    <a:pt x="49" y="0"/>
                    <a:pt x="63" y="15"/>
                    <a:pt x="63" y="32"/>
                  </a:cubicBezTo>
                  <a:cubicBezTo>
                    <a:pt x="63" y="49"/>
                    <a:pt x="49" y="64"/>
                    <a:pt x="31" y="64"/>
                  </a:cubicBezTo>
                  <a:close/>
                  <a:moveTo>
                    <a:pt x="31" y="3"/>
                  </a:moveTo>
                  <a:cubicBezTo>
                    <a:pt x="15" y="3"/>
                    <a:pt x="2" y="16"/>
                    <a:pt x="2" y="32"/>
                  </a:cubicBezTo>
                  <a:cubicBezTo>
                    <a:pt x="2" y="48"/>
                    <a:pt x="15" y="61"/>
                    <a:pt x="31" y="61"/>
                  </a:cubicBezTo>
                  <a:cubicBezTo>
                    <a:pt x="48" y="61"/>
                    <a:pt x="61" y="48"/>
                    <a:pt x="61" y="32"/>
                  </a:cubicBezTo>
                  <a:cubicBezTo>
                    <a:pt x="61" y="16"/>
                    <a:pt x="48" y="3"/>
                    <a:pt x="31" y="3"/>
                  </a:cubicBezTo>
                  <a:close/>
                  <a:moveTo>
                    <a:pt x="31" y="3"/>
                  </a:moveTo>
                  <a:cubicBezTo>
                    <a:pt x="31" y="3"/>
                    <a:pt x="31" y="3"/>
                    <a:pt x="31" y="3"/>
                  </a:cubicBezTo>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56" name="กลุ่ม 12"/>
          <p:cNvGrpSpPr/>
          <p:nvPr/>
        </p:nvGrpSpPr>
        <p:grpSpPr>
          <a:xfrm>
            <a:off x="2769793" y="1724159"/>
            <a:ext cx="1855393" cy="1855394"/>
            <a:chOff x="5380037" y="4829174"/>
            <a:chExt cx="2954337" cy="2954338"/>
          </a:xfrm>
        </p:grpSpPr>
        <p:sp>
          <p:nvSpPr>
            <p:cNvPr id="57" name="Rectangle 6"/>
            <p:cNvSpPr>
              <a:spLocks noChangeArrowheads="1"/>
            </p:cNvSpPr>
            <p:nvPr/>
          </p:nvSpPr>
          <p:spPr bwMode="auto">
            <a:xfrm>
              <a:off x="5380037" y="4829174"/>
              <a:ext cx="2954337" cy="2954338"/>
            </a:xfrm>
            <a:prstGeom prst="rect">
              <a:avLst/>
            </a:prstGeom>
            <a:solidFill>
              <a:schemeClr val="accent5"/>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61" name="Freeform 7"/>
            <p:cNvSpPr>
              <a:spLocks noEditPoints="1"/>
            </p:cNvSpPr>
            <p:nvPr/>
          </p:nvSpPr>
          <p:spPr bwMode="auto">
            <a:xfrm>
              <a:off x="5834062" y="5283199"/>
              <a:ext cx="2046287" cy="2046288"/>
            </a:xfrm>
            <a:custGeom>
              <a:avLst/>
              <a:gdLst>
                <a:gd name="T0" fmla="*/ 32 w 63"/>
                <a:gd name="T1" fmla="*/ 63 h 63"/>
                <a:gd name="T2" fmla="*/ 0 w 63"/>
                <a:gd name="T3" fmla="*/ 31 h 63"/>
                <a:gd name="T4" fmla="*/ 32 w 63"/>
                <a:gd name="T5" fmla="*/ 0 h 63"/>
                <a:gd name="T6" fmla="*/ 63 w 63"/>
                <a:gd name="T7" fmla="*/ 31 h 63"/>
                <a:gd name="T8" fmla="*/ 32 w 63"/>
                <a:gd name="T9" fmla="*/ 63 h 63"/>
                <a:gd name="T10" fmla="*/ 32 w 63"/>
                <a:gd name="T11" fmla="*/ 2 h 63"/>
                <a:gd name="T12" fmla="*/ 2 w 63"/>
                <a:gd name="T13" fmla="*/ 31 h 63"/>
                <a:gd name="T14" fmla="*/ 32 w 63"/>
                <a:gd name="T15" fmla="*/ 61 h 63"/>
                <a:gd name="T16" fmla="*/ 61 w 63"/>
                <a:gd name="T17" fmla="*/ 31 h 63"/>
                <a:gd name="T18" fmla="*/ 32 w 63"/>
                <a:gd name="T19" fmla="*/ 2 h 63"/>
                <a:gd name="T20" fmla="*/ 32 w 63"/>
                <a:gd name="T21" fmla="*/ 2 h 63"/>
                <a:gd name="T22" fmla="*/ 32 w 63"/>
                <a:gd name="T23"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14" y="63"/>
                    <a:pt x="0" y="49"/>
                    <a:pt x="0" y="31"/>
                  </a:cubicBezTo>
                  <a:cubicBezTo>
                    <a:pt x="0" y="14"/>
                    <a:pt x="14" y="0"/>
                    <a:pt x="32" y="0"/>
                  </a:cubicBezTo>
                  <a:cubicBezTo>
                    <a:pt x="49" y="0"/>
                    <a:pt x="63" y="14"/>
                    <a:pt x="63" y="31"/>
                  </a:cubicBezTo>
                  <a:cubicBezTo>
                    <a:pt x="63" y="49"/>
                    <a:pt x="49" y="63"/>
                    <a:pt x="32" y="63"/>
                  </a:cubicBezTo>
                  <a:close/>
                  <a:moveTo>
                    <a:pt x="32" y="2"/>
                  </a:moveTo>
                  <a:cubicBezTo>
                    <a:pt x="15" y="2"/>
                    <a:pt x="2" y="15"/>
                    <a:pt x="2" y="31"/>
                  </a:cubicBezTo>
                  <a:cubicBezTo>
                    <a:pt x="2" y="47"/>
                    <a:pt x="15" y="61"/>
                    <a:pt x="32" y="61"/>
                  </a:cubicBezTo>
                  <a:cubicBezTo>
                    <a:pt x="48" y="61"/>
                    <a:pt x="61" y="47"/>
                    <a:pt x="61" y="31"/>
                  </a:cubicBezTo>
                  <a:cubicBezTo>
                    <a:pt x="61" y="15"/>
                    <a:pt x="48" y="2"/>
                    <a:pt x="32" y="2"/>
                  </a:cubicBezTo>
                  <a:close/>
                  <a:moveTo>
                    <a:pt x="32" y="2"/>
                  </a:moveTo>
                  <a:cubicBezTo>
                    <a:pt x="32" y="2"/>
                    <a:pt x="32" y="2"/>
                    <a:pt x="32" y="2"/>
                  </a:cubicBezTo>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grpSp>
        <p:nvGrpSpPr>
          <p:cNvPr id="62" name="กลุ่ม 22"/>
          <p:cNvGrpSpPr/>
          <p:nvPr/>
        </p:nvGrpSpPr>
        <p:grpSpPr>
          <a:xfrm>
            <a:off x="4689769" y="1864686"/>
            <a:ext cx="1706828" cy="1306645"/>
            <a:chOff x="12695237" y="7848600"/>
            <a:chExt cx="3413655" cy="2613287"/>
          </a:xfrm>
        </p:grpSpPr>
        <p:sp>
          <p:nvSpPr>
            <p:cNvPr id="63" name="TextBox 62"/>
            <p:cNvSpPr txBox="1"/>
            <p:nvPr/>
          </p:nvSpPr>
          <p:spPr bwMode="auto">
            <a:xfrm>
              <a:off x="12832293" y="7848600"/>
              <a:ext cx="2639183" cy="738663"/>
            </a:xfrm>
            <a:prstGeom prst="rect">
              <a:avLst/>
            </a:prstGeom>
            <a:noFill/>
          </p:spPr>
          <p:txBody>
            <a:bodyPr wrap="none">
              <a:spAutoFit/>
            </a:bodyPr>
            <a:lstStyle/>
            <a:p>
              <a:pPr defTabSz="914217">
                <a:defRPr/>
              </a:pPr>
              <a:r>
                <a:rPr lang="en-US" b="1" dirty="0">
                  <a:solidFill>
                    <a:schemeClr val="accent5"/>
                  </a:solidFill>
                  <a:latin typeface="Lato" pitchFamily="34" charset="0"/>
                  <a:ea typeface="Lato" pitchFamily="34" charset="0"/>
                  <a:cs typeface="Lato" pitchFamily="34" charset="0"/>
                </a:rPr>
                <a:t>Discussion</a:t>
              </a:r>
              <a:endParaRPr lang="id-ID" b="1" dirty="0">
                <a:solidFill>
                  <a:schemeClr val="accent5"/>
                </a:solidFill>
                <a:latin typeface="Lato" pitchFamily="34" charset="0"/>
                <a:ea typeface="Lato" pitchFamily="34" charset="0"/>
                <a:cs typeface="Lato" pitchFamily="34" charset="0"/>
              </a:endParaRPr>
            </a:p>
          </p:txBody>
        </p:sp>
        <p:sp>
          <p:nvSpPr>
            <p:cNvPr id="64"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65" name="TextBox 64"/>
            <p:cNvSpPr txBox="1"/>
            <p:nvPr/>
          </p:nvSpPr>
          <p:spPr>
            <a:xfrm>
              <a:off x="12695237" y="8762999"/>
              <a:ext cx="3413655" cy="1698888"/>
            </a:xfrm>
            <a:prstGeom prst="rect">
              <a:avLst/>
            </a:prstGeom>
            <a:noFill/>
          </p:spPr>
          <p:txBody>
            <a:bodyPr wrap="square" lIns="109710" tIns="54855" rIns="109710" bIns="54855" rtlCol="0">
              <a:spAutoFit/>
            </a:bodyPr>
            <a:lstStyle/>
            <a:p>
              <a:r>
                <a:rPr lang="en-US" sz="1600" dirty="0">
                  <a:latin typeface="TW Cen MT"/>
                </a:rPr>
                <a:t>Initiating groups with learners and experts</a:t>
              </a:r>
              <a:endParaRPr lang="en-US" sz="1600" dirty="0">
                <a:ea typeface="+mn-lt"/>
                <a:cs typeface="+mn-lt"/>
              </a:endParaRPr>
            </a:p>
          </p:txBody>
        </p:sp>
      </p:grpSp>
      <p:grpSp>
        <p:nvGrpSpPr>
          <p:cNvPr id="66" name="กลุ่ม 144"/>
          <p:cNvGrpSpPr/>
          <p:nvPr/>
        </p:nvGrpSpPr>
        <p:grpSpPr>
          <a:xfrm>
            <a:off x="2769793" y="3883986"/>
            <a:ext cx="1706828" cy="1306645"/>
            <a:chOff x="12695237" y="7848600"/>
            <a:chExt cx="3413655" cy="2613287"/>
          </a:xfrm>
        </p:grpSpPr>
        <p:sp>
          <p:nvSpPr>
            <p:cNvPr id="67" name="TextBox 66"/>
            <p:cNvSpPr txBox="1"/>
            <p:nvPr/>
          </p:nvSpPr>
          <p:spPr bwMode="auto">
            <a:xfrm>
              <a:off x="12832293" y="7848600"/>
              <a:ext cx="2433229" cy="738663"/>
            </a:xfrm>
            <a:prstGeom prst="rect">
              <a:avLst/>
            </a:prstGeom>
            <a:noFill/>
          </p:spPr>
          <p:txBody>
            <a:bodyPr wrap="none">
              <a:spAutoFit/>
            </a:bodyPr>
            <a:lstStyle/>
            <a:p>
              <a:pPr defTabSz="914217">
                <a:defRPr/>
              </a:pPr>
              <a:r>
                <a:rPr lang="en-US" b="1" dirty="0">
                  <a:solidFill>
                    <a:schemeClr val="accent6"/>
                  </a:solidFill>
                  <a:latin typeface="Lato" pitchFamily="34" charset="0"/>
                  <a:ea typeface="Lato" pitchFamily="34" charset="0"/>
                  <a:cs typeface="Lato" pitchFamily="34" charset="0"/>
                </a:rPr>
                <a:t>Advertise</a:t>
              </a:r>
              <a:endParaRPr lang="id-ID" sz="2000" b="1" dirty="0">
                <a:solidFill>
                  <a:schemeClr val="accent6"/>
                </a:solidFill>
                <a:latin typeface="Lato" pitchFamily="34" charset="0"/>
                <a:ea typeface="Lato" pitchFamily="34" charset="0"/>
                <a:cs typeface="Lato" pitchFamily="34" charset="0"/>
              </a:endParaRPr>
            </a:p>
          </p:txBody>
        </p:sp>
        <p:sp>
          <p:nvSpPr>
            <p:cNvPr id="68"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69" name="TextBox 68"/>
            <p:cNvSpPr txBox="1"/>
            <p:nvPr/>
          </p:nvSpPr>
          <p:spPr>
            <a:xfrm>
              <a:off x="12695237" y="8762999"/>
              <a:ext cx="3413655" cy="1698888"/>
            </a:xfrm>
            <a:prstGeom prst="rect">
              <a:avLst/>
            </a:prstGeom>
            <a:noFill/>
          </p:spPr>
          <p:txBody>
            <a:bodyPr wrap="square" lIns="109710" tIns="54855" rIns="109710" bIns="54855" rtlCol="0">
              <a:spAutoFit/>
            </a:bodyPr>
            <a:lstStyle/>
            <a:p>
              <a:r>
                <a:rPr lang="en-US" sz="1600" dirty="0">
                  <a:latin typeface="TW Cen MT"/>
                </a:rPr>
                <a:t>Developing articles for the blog</a:t>
              </a:r>
              <a:endParaRPr lang="en-US" sz="1600" dirty="0">
                <a:ea typeface="+mn-lt"/>
                <a:cs typeface="+mn-lt"/>
              </a:endParaRPr>
            </a:p>
          </p:txBody>
        </p:sp>
      </p:grpSp>
      <p:grpSp>
        <p:nvGrpSpPr>
          <p:cNvPr id="70" name="กลุ่ม 148"/>
          <p:cNvGrpSpPr/>
          <p:nvPr/>
        </p:nvGrpSpPr>
        <p:grpSpPr>
          <a:xfrm>
            <a:off x="6655993" y="3960185"/>
            <a:ext cx="1706828" cy="1060424"/>
            <a:chOff x="12695237" y="7848600"/>
            <a:chExt cx="3413655" cy="2120846"/>
          </a:xfrm>
        </p:grpSpPr>
        <p:sp>
          <p:nvSpPr>
            <p:cNvPr id="71" name="TextBox 70"/>
            <p:cNvSpPr txBox="1"/>
            <p:nvPr/>
          </p:nvSpPr>
          <p:spPr bwMode="auto">
            <a:xfrm>
              <a:off x="12832293" y="7848600"/>
              <a:ext cx="1642118" cy="738663"/>
            </a:xfrm>
            <a:prstGeom prst="rect">
              <a:avLst/>
            </a:prstGeom>
            <a:noFill/>
          </p:spPr>
          <p:txBody>
            <a:bodyPr wrap="none">
              <a:spAutoFit/>
            </a:bodyPr>
            <a:lstStyle/>
            <a:p>
              <a:pPr defTabSz="914217">
                <a:defRPr/>
              </a:pPr>
              <a:r>
                <a:rPr lang="en-US" b="1" dirty="0">
                  <a:solidFill>
                    <a:schemeClr val="accent3"/>
                  </a:solidFill>
                  <a:latin typeface="Lato" pitchFamily="34" charset="0"/>
                  <a:ea typeface="Lato" pitchFamily="34" charset="0"/>
                  <a:cs typeface="Lato" pitchFamily="34" charset="0"/>
                </a:rPr>
                <a:t>Social</a:t>
              </a:r>
              <a:endParaRPr lang="id-ID" b="1" dirty="0">
                <a:solidFill>
                  <a:schemeClr val="accent3"/>
                </a:solidFill>
                <a:latin typeface="Lato" pitchFamily="34" charset="0"/>
                <a:ea typeface="Lato" pitchFamily="34" charset="0"/>
                <a:cs typeface="Lato" pitchFamily="34" charset="0"/>
              </a:endParaRPr>
            </a:p>
          </p:txBody>
        </p:sp>
        <p:sp>
          <p:nvSpPr>
            <p:cNvPr id="72"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73" name="TextBox 72"/>
            <p:cNvSpPr txBox="1"/>
            <p:nvPr/>
          </p:nvSpPr>
          <p:spPr>
            <a:xfrm>
              <a:off x="12695237" y="8762999"/>
              <a:ext cx="3413655" cy="1206447"/>
            </a:xfrm>
            <a:prstGeom prst="rect">
              <a:avLst/>
            </a:prstGeom>
            <a:noFill/>
          </p:spPr>
          <p:txBody>
            <a:bodyPr wrap="square" lIns="109710" tIns="54855" rIns="109710" bIns="54855" rtlCol="0">
              <a:spAutoFit/>
            </a:bodyPr>
            <a:lstStyle/>
            <a:p>
              <a:r>
                <a:rPr lang="en-US" sz="1600" dirty="0">
                  <a:latin typeface="TW Cen MT"/>
                </a:rPr>
                <a:t>Welcoming new members</a:t>
              </a:r>
              <a:endParaRPr lang="en-US" sz="1600" dirty="0">
                <a:solidFill>
                  <a:schemeClr val="tx1">
                    <a:lumMod val="50000"/>
                    <a:lumOff val="50000"/>
                  </a:schemeClr>
                </a:solidFill>
                <a:latin typeface="Lato" pitchFamily="34" charset="0"/>
                <a:ea typeface="Lato" pitchFamily="34" charset="0"/>
                <a:cs typeface="Lato" pitchFamily="34" charset="0"/>
              </a:endParaRPr>
            </a:p>
          </p:txBody>
        </p:sp>
      </p:grpSp>
      <p:grpSp>
        <p:nvGrpSpPr>
          <p:cNvPr id="74" name="กลุ่ม 152"/>
          <p:cNvGrpSpPr/>
          <p:nvPr/>
        </p:nvGrpSpPr>
        <p:grpSpPr>
          <a:xfrm>
            <a:off x="8454366" y="1902786"/>
            <a:ext cx="1706828" cy="1306645"/>
            <a:chOff x="12695237" y="7848600"/>
            <a:chExt cx="3413655" cy="2613287"/>
          </a:xfrm>
        </p:grpSpPr>
        <p:sp>
          <p:nvSpPr>
            <p:cNvPr id="75" name="TextBox 74"/>
            <p:cNvSpPr txBox="1"/>
            <p:nvPr/>
          </p:nvSpPr>
          <p:spPr bwMode="auto">
            <a:xfrm>
              <a:off x="12832293" y="7848600"/>
              <a:ext cx="2148665" cy="738663"/>
            </a:xfrm>
            <a:prstGeom prst="rect">
              <a:avLst/>
            </a:prstGeom>
            <a:noFill/>
          </p:spPr>
          <p:txBody>
            <a:bodyPr wrap="none">
              <a:spAutoFit/>
            </a:bodyPr>
            <a:lstStyle/>
            <a:p>
              <a:pPr defTabSz="914217">
                <a:defRPr/>
              </a:pPr>
              <a:r>
                <a:rPr lang="en-US" b="1" dirty="0">
                  <a:solidFill>
                    <a:schemeClr val="accent2"/>
                  </a:solidFill>
                  <a:latin typeface="Lato" pitchFamily="34" charset="0"/>
                  <a:ea typeface="Lato" pitchFamily="34" charset="0"/>
                  <a:cs typeface="Lato" pitchFamily="34" charset="0"/>
                </a:rPr>
                <a:t>Connect</a:t>
              </a:r>
              <a:endParaRPr lang="id-ID" sz="2000" b="1" dirty="0">
                <a:solidFill>
                  <a:schemeClr val="accent2"/>
                </a:solidFill>
                <a:latin typeface="Lato" pitchFamily="34" charset="0"/>
                <a:ea typeface="Lato" pitchFamily="34" charset="0"/>
                <a:cs typeface="Lato" pitchFamily="34" charset="0"/>
              </a:endParaRPr>
            </a:p>
          </p:txBody>
        </p:sp>
        <p:sp>
          <p:nvSpPr>
            <p:cNvPr id="76" name="Rectangle 8"/>
            <p:cNvSpPr>
              <a:spLocks noChangeArrowheads="1"/>
            </p:cNvSpPr>
            <p:nvPr/>
          </p:nvSpPr>
          <p:spPr bwMode="auto">
            <a:xfrm flipV="1">
              <a:off x="12820930" y="8610600"/>
              <a:ext cx="2270863" cy="156079"/>
            </a:xfrm>
            <a:prstGeom prst="rect">
              <a:avLst/>
            </a:prstGeom>
            <a:solidFill>
              <a:schemeClr val="bg1">
                <a:lumMod val="95000"/>
              </a:schemeClr>
            </a:solidFill>
            <a:ln>
              <a:noFill/>
            </a:ln>
          </p:spPr>
          <p:txBody>
            <a:bodyPr vert="horz" wrap="square" lIns="45720" tIns="22860" rIns="45720" bIns="22860" numCol="1" anchor="t" anchorCtr="0" compatLnSpc="1">
              <a:prstTxWarp prst="textNoShape">
                <a:avLst/>
              </a:prstTxWarp>
            </a:bodyPr>
            <a:lstStyle/>
            <a:p>
              <a:endParaRPr lang="th-TH" sz="900"/>
            </a:p>
          </p:txBody>
        </p:sp>
        <p:sp>
          <p:nvSpPr>
            <p:cNvPr id="77" name="TextBox 76"/>
            <p:cNvSpPr txBox="1"/>
            <p:nvPr/>
          </p:nvSpPr>
          <p:spPr>
            <a:xfrm>
              <a:off x="12695237" y="8762999"/>
              <a:ext cx="3413655" cy="1698888"/>
            </a:xfrm>
            <a:prstGeom prst="rect">
              <a:avLst/>
            </a:prstGeom>
            <a:noFill/>
          </p:spPr>
          <p:txBody>
            <a:bodyPr wrap="square" lIns="109710" tIns="54855" rIns="109710" bIns="54855" rtlCol="0">
              <a:spAutoFit/>
            </a:bodyPr>
            <a:lstStyle/>
            <a:p>
              <a:r>
                <a:rPr lang="en-US" sz="1600" dirty="0">
                  <a:latin typeface="TW Cen MT"/>
                </a:rPr>
                <a:t>Facilitating discussions in the groups</a:t>
              </a:r>
              <a:endParaRPr lang="en-US" sz="1600" dirty="0">
                <a:ea typeface="+mn-lt"/>
                <a:cs typeface="+mn-lt"/>
              </a:endParaRPr>
            </a:p>
          </p:txBody>
        </p:sp>
      </p:grpSp>
      <p:grpSp>
        <p:nvGrpSpPr>
          <p:cNvPr id="78" name="Group 77"/>
          <p:cNvGrpSpPr/>
          <p:nvPr/>
        </p:nvGrpSpPr>
        <p:grpSpPr>
          <a:xfrm>
            <a:off x="2731693" y="1847755"/>
            <a:ext cx="1884013" cy="1884013"/>
            <a:chOff x="-1759380" y="10554923"/>
            <a:chExt cx="3979793" cy="3979793"/>
          </a:xfrm>
        </p:grpSpPr>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0" name="Rectangle 139"/>
            <p:cNvSpPr/>
            <p:nvPr/>
          </p:nvSpPr>
          <p:spPr>
            <a:xfrm>
              <a:off x="-818038" y="11114027"/>
              <a:ext cx="2203919" cy="22044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1" name="Group 80"/>
          <p:cNvGrpSpPr/>
          <p:nvPr/>
        </p:nvGrpSpPr>
        <p:grpSpPr>
          <a:xfrm>
            <a:off x="4615487" y="3705583"/>
            <a:ext cx="1884013" cy="1884013"/>
            <a:chOff x="-1759380" y="10554923"/>
            <a:chExt cx="3979793" cy="3979793"/>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3" name="Rectangle 139"/>
            <p:cNvSpPr/>
            <p:nvPr/>
          </p:nvSpPr>
          <p:spPr>
            <a:xfrm>
              <a:off x="-818038" y="11114027"/>
              <a:ext cx="2203919" cy="22044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4" name="Group 83"/>
          <p:cNvGrpSpPr/>
          <p:nvPr/>
        </p:nvGrpSpPr>
        <p:grpSpPr>
          <a:xfrm>
            <a:off x="6486480" y="1826584"/>
            <a:ext cx="1884013" cy="1884013"/>
            <a:chOff x="-1759380" y="10554923"/>
            <a:chExt cx="3979793" cy="3979793"/>
          </a:xfrm>
        </p:grpSpPr>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6" name="Rectangle 139"/>
            <p:cNvSpPr/>
            <p:nvPr/>
          </p:nvSpPr>
          <p:spPr>
            <a:xfrm>
              <a:off x="-818038" y="11114027"/>
              <a:ext cx="2203919" cy="2204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87" name="Group 86"/>
          <p:cNvGrpSpPr/>
          <p:nvPr/>
        </p:nvGrpSpPr>
        <p:grpSpPr>
          <a:xfrm>
            <a:off x="8315280" y="3684412"/>
            <a:ext cx="1884013" cy="1884013"/>
            <a:chOff x="-1759380" y="10554923"/>
            <a:chExt cx="3979793" cy="3979793"/>
          </a:xfrm>
        </p:grpSpPr>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380" y="10554923"/>
              <a:ext cx="3979793" cy="3979793"/>
            </a:xfrm>
            <a:prstGeom prst="rect">
              <a:avLst/>
            </a:prstGeom>
          </p:spPr>
        </p:pic>
        <p:sp>
          <p:nvSpPr>
            <p:cNvPr id="89" name="Rectangle 139"/>
            <p:cNvSpPr/>
            <p:nvPr/>
          </p:nvSpPr>
          <p:spPr>
            <a:xfrm>
              <a:off x="-818038" y="11114027"/>
              <a:ext cx="2203919" cy="22044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id-ID" sz="900"/>
            </a:p>
          </p:txBody>
        </p:sp>
      </p:grpSp>
      <p:grpSp>
        <p:nvGrpSpPr>
          <p:cNvPr id="90" name="กลุ่ม 71"/>
          <p:cNvGrpSpPr/>
          <p:nvPr/>
        </p:nvGrpSpPr>
        <p:grpSpPr>
          <a:xfrm>
            <a:off x="7119483" y="2308886"/>
            <a:ext cx="662881" cy="565398"/>
            <a:chOff x="17753013" y="5292725"/>
            <a:chExt cx="647700" cy="552450"/>
          </a:xfrm>
          <a:solidFill>
            <a:schemeClr val="bg1"/>
          </a:solidFill>
        </p:grpSpPr>
        <p:sp>
          <p:nvSpPr>
            <p:cNvPr id="91" name="Freeform 95"/>
            <p:cNvSpPr>
              <a:spLocks noEditPoints="1"/>
            </p:cNvSpPr>
            <p:nvPr/>
          </p:nvSpPr>
          <p:spPr bwMode="auto">
            <a:xfrm>
              <a:off x="17753013" y="5368925"/>
              <a:ext cx="457200" cy="476250"/>
            </a:xfrm>
            <a:custGeom>
              <a:avLst/>
              <a:gdLst>
                <a:gd name="T0" fmla="*/ 30 w 48"/>
                <a:gd name="T1" fmla="*/ 24 h 50"/>
                <a:gd name="T2" fmla="*/ 27 w 48"/>
                <a:gd name="T3" fmla="*/ 2 h 50"/>
                <a:gd name="T4" fmla="*/ 25 w 48"/>
                <a:gd name="T5" fmla="*/ 0 h 50"/>
                <a:gd name="T6" fmla="*/ 9 w 48"/>
                <a:gd name="T7" fmla="*/ 10 h 50"/>
                <a:gd name="T8" fmla="*/ 13 w 48"/>
                <a:gd name="T9" fmla="*/ 44 h 50"/>
                <a:gd name="T10" fmla="*/ 32 w 48"/>
                <a:gd name="T11" fmla="*/ 49 h 50"/>
                <a:gd name="T12" fmla="*/ 48 w 48"/>
                <a:gd name="T13" fmla="*/ 39 h 50"/>
                <a:gd name="T14" fmla="*/ 48 w 48"/>
                <a:gd name="T15" fmla="*/ 37 h 50"/>
                <a:gd name="T16" fmla="*/ 30 w 48"/>
                <a:gd name="T17" fmla="*/ 24 h 50"/>
                <a:gd name="T18" fmla="*/ 31 w 48"/>
                <a:gd name="T19" fmla="*/ 46 h 50"/>
                <a:gd name="T20" fmla="*/ 15 w 48"/>
                <a:gd name="T21" fmla="*/ 42 h 50"/>
                <a:gd name="T22" fmla="*/ 11 w 48"/>
                <a:gd name="T23" fmla="*/ 12 h 50"/>
                <a:gd name="T24" fmla="*/ 24 w 48"/>
                <a:gd name="T25" fmla="*/ 4 h 50"/>
                <a:gd name="T26" fmla="*/ 27 w 48"/>
                <a:gd name="T27" fmla="*/ 25 h 50"/>
                <a:gd name="T28" fmla="*/ 27 w 48"/>
                <a:gd name="T29" fmla="*/ 26 h 50"/>
                <a:gd name="T30" fmla="*/ 44 w 48"/>
                <a:gd name="T31" fmla="*/ 39 h 50"/>
                <a:gd name="T32" fmla="*/ 31 w 48"/>
                <a:gd name="T3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30" y="24"/>
                  </a:moveTo>
                  <a:cubicBezTo>
                    <a:pt x="27" y="2"/>
                    <a:pt x="27" y="2"/>
                    <a:pt x="27" y="2"/>
                  </a:cubicBezTo>
                  <a:cubicBezTo>
                    <a:pt x="26" y="1"/>
                    <a:pt x="26" y="0"/>
                    <a:pt x="25" y="0"/>
                  </a:cubicBezTo>
                  <a:cubicBezTo>
                    <a:pt x="18" y="1"/>
                    <a:pt x="13" y="5"/>
                    <a:pt x="9" y="10"/>
                  </a:cubicBezTo>
                  <a:cubicBezTo>
                    <a:pt x="0" y="21"/>
                    <a:pt x="3" y="36"/>
                    <a:pt x="13" y="44"/>
                  </a:cubicBezTo>
                  <a:cubicBezTo>
                    <a:pt x="19" y="48"/>
                    <a:pt x="25" y="50"/>
                    <a:pt x="32" y="49"/>
                  </a:cubicBezTo>
                  <a:cubicBezTo>
                    <a:pt x="38" y="48"/>
                    <a:pt x="44" y="45"/>
                    <a:pt x="48" y="39"/>
                  </a:cubicBezTo>
                  <a:cubicBezTo>
                    <a:pt x="48" y="39"/>
                    <a:pt x="48" y="38"/>
                    <a:pt x="48" y="37"/>
                  </a:cubicBezTo>
                  <a:lnTo>
                    <a:pt x="30" y="24"/>
                  </a:lnTo>
                  <a:close/>
                  <a:moveTo>
                    <a:pt x="31" y="46"/>
                  </a:moveTo>
                  <a:cubicBezTo>
                    <a:pt x="26" y="47"/>
                    <a:pt x="20" y="45"/>
                    <a:pt x="15" y="42"/>
                  </a:cubicBezTo>
                  <a:cubicBezTo>
                    <a:pt x="6" y="35"/>
                    <a:pt x="4" y="21"/>
                    <a:pt x="11" y="12"/>
                  </a:cubicBezTo>
                  <a:cubicBezTo>
                    <a:pt x="14" y="8"/>
                    <a:pt x="19" y="5"/>
                    <a:pt x="24" y="4"/>
                  </a:cubicBezTo>
                  <a:cubicBezTo>
                    <a:pt x="27" y="25"/>
                    <a:pt x="27" y="25"/>
                    <a:pt x="27" y="25"/>
                  </a:cubicBezTo>
                  <a:cubicBezTo>
                    <a:pt x="27" y="25"/>
                    <a:pt x="27" y="26"/>
                    <a:pt x="27" y="26"/>
                  </a:cubicBezTo>
                  <a:cubicBezTo>
                    <a:pt x="44" y="39"/>
                    <a:pt x="44" y="39"/>
                    <a:pt x="44" y="39"/>
                  </a:cubicBezTo>
                  <a:cubicBezTo>
                    <a:pt x="41" y="43"/>
                    <a:pt x="36" y="45"/>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2" name="Freeform 96"/>
            <p:cNvSpPr>
              <a:spLocks noEditPoints="1"/>
            </p:cNvSpPr>
            <p:nvPr/>
          </p:nvSpPr>
          <p:spPr bwMode="auto">
            <a:xfrm>
              <a:off x="18124488" y="5397500"/>
              <a:ext cx="276225" cy="333375"/>
            </a:xfrm>
            <a:custGeom>
              <a:avLst/>
              <a:gdLst>
                <a:gd name="T0" fmla="*/ 16 w 29"/>
                <a:gd name="T1" fmla="*/ 0 h 35"/>
                <a:gd name="T2" fmla="*/ 15 w 29"/>
                <a:gd name="T3" fmla="*/ 0 h 35"/>
                <a:gd name="T4" fmla="*/ 14 w 29"/>
                <a:gd name="T5" fmla="*/ 1 h 35"/>
                <a:gd name="T6" fmla="*/ 0 w 29"/>
                <a:gd name="T7" fmla="*/ 19 h 35"/>
                <a:gd name="T8" fmla="*/ 0 w 29"/>
                <a:gd name="T9" fmla="*/ 21 h 35"/>
                <a:gd name="T10" fmla="*/ 19 w 29"/>
                <a:gd name="T11" fmla="*/ 35 h 35"/>
                <a:gd name="T12" fmla="*/ 20 w 29"/>
                <a:gd name="T13" fmla="*/ 35 h 35"/>
                <a:gd name="T14" fmla="*/ 21 w 29"/>
                <a:gd name="T15" fmla="*/ 35 h 35"/>
                <a:gd name="T16" fmla="*/ 16 w 29"/>
                <a:gd name="T17" fmla="*/ 0 h 35"/>
                <a:gd name="T18" fmla="*/ 19 w 29"/>
                <a:gd name="T19" fmla="*/ 32 h 35"/>
                <a:gd name="T20" fmla="*/ 4 w 29"/>
                <a:gd name="T21" fmla="*/ 20 h 35"/>
                <a:gd name="T22" fmla="*/ 16 w 29"/>
                <a:gd name="T23" fmla="*/ 4 h 35"/>
                <a:gd name="T24" fmla="*/ 19 w 29"/>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6" y="0"/>
                  </a:moveTo>
                  <a:cubicBezTo>
                    <a:pt x="16" y="0"/>
                    <a:pt x="15" y="0"/>
                    <a:pt x="15" y="0"/>
                  </a:cubicBezTo>
                  <a:cubicBezTo>
                    <a:pt x="15" y="0"/>
                    <a:pt x="14" y="0"/>
                    <a:pt x="14" y="1"/>
                  </a:cubicBezTo>
                  <a:cubicBezTo>
                    <a:pt x="0" y="19"/>
                    <a:pt x="0" y="19"/>
                    <a:pt x="0" y="19"/>
                  </a:cubicBezTo>
                  <a:cubicBezTo>
                    <a:pt x="0" y="20"/>
                    <a:pt x="0" y="21"/>
                    <a:pt x="0" y="21"/>
                  </a:cubicBezTo>
                  <a:cubicBezTo>
                    <a:pt x="19" y="35"/>
                    <a:pt x="19" y="35"/>
                    <a:pt x="19" y="35"/>
                  </a:cubicBezTo>
                  <a:cubicBezTo>
                    <a:pt x="19" y="35"/>
                    <a:pt x="20" y="35"/>
                    <a:pt x="20" y="35"/>
                  </a:cubicBezTo>
                  <a:cubicBezTo>
                    <a:pt x="20" y="35"/>
                    <a:pt x="21" y="35"/>
                    <a:pt x="21" y="35"/>
                  </a:cubicBezTo>
                  <a:cubicBezTo>
                    <a:pt x="29" y="24"/>
                    <a:pt x="27" y="8"/>
                    <a:pt x="16" y="0"/>
                  </a:cubicBezTo>
                  <a:close/>
                  <a:moveTo>
                    <a:pt x="19" y="32"/>
                  </a:moveTo>
                  <a:cubicBezTo>
                    <a:pt x="4" y="20"/>
                    <a:pt x="4" y="20"/>
                    <a:pt x="4" y="20"/>
                  </a:cubicBezTo>
                  <a:cubicBezTo>
                    <a:pt x="16" y="4"/>
                    <a:pt x="16" y="4"/>
                    <a:pt x="16" y="4"/>
                  </a:cubicBezTo>
                  <a:cubicBezTo>
                    <a:pt x="24" y="11"/>
                    <a:pt x="25" y="23"/>
                    <a:pt x="1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3" name="Freeform 97"/>
            <p:cNvSpPr>
              <a:spLocks noEditPoints="1"/>
            </p:cNvSpPr>
            <p:nvPr/>
          </p:nvSpPr>
          <p:spPr bwMode="auto">
            <a:xfrm>
              <a:off x="18029238" y="5292725"/>
              <a:ext cx="190500" cy="257175"/>
            </a:xfrm>
            <a:custGeom>
              <a:avLst/>
              <a:gdLst>
                <a:gd name="T0" fmla="*/ 4 w 20"/>
                <a:gd name="T1" fmla="*/ 27 h 27"/>
                <a:gd name="T2" fmla="*/ 5 w 20"/>
                <a:gd name="T3" fmla="*/ 27 h 27"/>
                <a:gd name="T4" fmla="*/ 6 w 20"/>
                <a:gd name="T5" fmla="*/ 27 h 27"/>
                <a:gd name="T6" fmla="*/ 20 w 20"/>
                <a:gd name="T7" fmla="*/ 8 h 27"/>
                <a:gd name="T8" fmla="*/ 20 w 20"/>
                <a:gd name="T9" fmla="*/ 7 h 27"/>
                <a:gd name="T10" fmla="*/ 19 w 20"/>
                <a:gd name="T11" fmla="*/ 6 h 27"/>
                <a:gd name="T12" fmla="*/ 1 w 20"/>
                <a:gd name="T13" fmla="*/ 1 h 27"/>
                <a:gd name="T14" fmla="*/ 0 w 20"/>
                <a:gd name="T15" fmla="*/ 3 h 27"/>
                <a:gd name="T16" fmla="*/ 3 w 20"/>
                <a:gd name="T17" fmla="*/ 26 h 27"/>
                <a:gd name="T18" fmla="*/ 4 w 20"/>
                <a:gd name="T19" fmla="*/ 27 h 27"/>
                <a:gd name="T20" fmla="*/ 16 w 20"/>
                <a:gd name="T21" fmla="*/ 8 h 27"/>
                <a:gd name="T22" fmla="*/ 5 w 20"/>
                <a:gd name="T23" fmla="*/ 22 h 27"/>
                <a:gd name="T24" fmla="*/ 3 w 20"/>
                <a:gd name="T25" fmla="*/ 4 h 27"/>
                <a:gd name="T26" fmla="*/ 16 w 20"/>
                <a:gd name="T2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7">
                  <a:moveTo>
                    <a:pt x="4" y="27"/>
                  </a:moveTo>
                  <a:cubicBezTo>
                    <a:pt x="4" y="27"/>
                    <a:pt x="4" y="27"/>
                    <a:pt x="5" y="27"/>
                  </a:cubicBezTo>
                  <a:cubicBezTo>
                    <a:pt x="5" y="27"/>
                    <a:pt x="5" y="27"/>
                    <a:pt x="6" y="27"/>
                  </a:cubicBezTo>
                  <a:cubicBezTo>
                    <a:pt x="20" y="8"/>
                    <a:pt x="20" y="8"/>
                    <a:pt x="20" y="8"/>
                  </a:cubicBezTo>
                  <a:cubicBezTo>
                    <a:pt x="20" y="8"/>
                    <a:pt x="20" y="7"/>
                    <a:pt x="20" y="7"/>
                  </a:cubicBezTo>
                  <a:cubicBezTo>
                    <a:pt x="20" y="7"/>
                    <a:pt x="20" y="6"/>
                    <a:pt x="19" y="6"/>
                  </a:cubicBezTo>
                  <a:cubicBezTo>
                    <a:pt x="14" y="2"/>
                    <a:pt x="7" y="0"/>
                    <a:pt x="1" y="1"/>
                  </a:cubicBezTo>
                  <a:cubicBezTo>
                    <a:pt x="0" y="2"/>
                    <a:pt x="0" y="2"/>
                    <a:pt x="0" y="3"/>
                  </a:cubicBezTo>
                  <a:cubicBezTo>
                    <a:pt x="3" y="26"/>
                    <a:pt x="3" y="26"/>
                    <a:pt x="3" y="26"/>
                  </a:cubicBezTo>
                  <a:cubicBezTo>
                    <a:pt x="3" y="27"/>
                    <a:pt x="3" y="27"/>
                    <a:pt x="4" y="27"/>
                  </a:cubicBezTo>
                  <a:close/>
                  <a:moveTo>
                    <a:pt x="16" y="8"/>
                  </a:moveTo>
                  <a:cubicBezTo>
                    <a:pt x="5" y="22"/>
                    <a:pt x="5" y="22"/>
                    <a:pt x="5" y="22"/>
                  </a:cubicBezTo>
                  <a:cubicBezTo>
                    <a:pt x="3" y="4"/>
                    <a:pt x="3" y="4"/>
                    <a:pt x="3" y="4"/>
                  </a:cubicBezTo>
                  <a:cubicBezTo>
                    <a:pt x="8" y="4"/>
                    <a:pt x="12" y="5"/>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
        <p:nvSpPr>
          <p:cNvPr id="94" name="Freeform 134"/>
          <p:cNvSpPr>
            <a:spLocks noEditPoints="1"/>
          </p:cNvSpPr>
          <p:nvPr/>
        </p:nvSpPr>
        <p:spPr bwMode="auto">
          <a:xfrm>
            <a:off x="8965806" y="4158943"/>
            <a:ext cx="623888" cy="623888"/>
          </a:xfrm>
          <a:custGeom>
            <a:avLst/>
            <a:gdLst>
              <a:gd name="T0" fmla="*/ 64 w 64"/>
              <a:gd name="T1" fmla="*/ 32 h 64"/>
              <a:gd name="T2" fmla="*/ 5 w 64"/>
              <a:gd name="T3" fmla="*/ 15 h 64"/>
              <a:gd name="T4" fmla="*/ 0 w 64"/>
              <a:gd name="T5" fmla="*/ 32 h 64"/>
              <a:gd name="T6" fmla="*/ 0 w 64"/>
              <a:gd name="T7" fmla="*/ 32 h 64"/>
              <a:gd name="T8" fmla="*/ 5 w 64"/>
              <a:gd name="T9" fmla="*/ 49 h 64"/>
              <a:gd name="T10" fmla="*/ 32 w 64"/>
              <a:gd name="T11" fmla="*/ 64 h 64"/>
              <a:gd name="T12" fmla="*/ 64 w 64"/>
              <a:gd name="T13" fmla="*/ 32 h 64"/>
              <a:gd name="T14" fmla="*/ 48 w 64"/>
              <a:gd name="T15" fmla="*/ 46 h 64"/>
              <a:gd name="T16" fmla="*/ 60 w 64"/>
              <a:gd name="T17" fmla="*/ 33 h 64"/>
              <a:gd name="T18" fmla="*/ 3 w 64"/>
              <a:gd name="T19" fmla="*/ 33 h 64"/>
              <a:gd name="T20" fmla="*/ 16 w 64"/>
              <a:gd name="T21" fmla="*/ 46 h 64"/>
              <a:gd name="T22" fmla="*/ 3 w 64"/>
              <a:gd name="T23" fmla="*/ 33 h 64"/>
              <a:gd name="T24" fmla="*/ 16 w 64"/>
              <a:gd name="T25" fmla="*/ 17 h 64"/>
              <a:gd name="T26" fmla="*/ 3 w 64"/>
              <a:gd name="T27" fmla="*/ 30 h 64"/>
              <a:gd name="T28" fmla="*/ 34 w 64"/>
              <a:gd name="T29" fmla="*/ 14 h 64"/>
              <a:gd name="T30" fmla="*/ 34 w 64"/>
              <a:gd name="T31" fmla="*/ 4 h 64"/>
              <a:gd name="T32" fmla="*/ 43 w 64"/>
              <a:gd name="T33" fmla="*/ 14 h 64"/>
              <a:gd name="T34" fmla="*/ 44 w 64"/>
              <a:gd name="T35" fmla="*/ 17 h 64"/>
              <a:gd name="T36" fmla="*/ 34 w 64"/>
              <a:gd name="T37" fmla="*/ 30 h 64"/>
              <a:gd name="T38" fmla="*/ 44 w 64"/>
              <a:gd name="T39" fmla="*/ 17 h 64"/>
              <a:gd name="T40" fmla="*/ 29 w 64"/>
              <a:gd name="T41" fmla="*/ 4 h 64"/>
              <a:gd name="T42" fmla="*/ 30 w 64"/>
              <a:gd name="T43" fmla="*/ 3 h 64"/>
              <a:gd name="T44" fmla="*/ 21 w 64"/>
              <a:gd name="T45" fmla="*/ 14 h 64"/>
              <a:gd name="T46" fmla="*/ 30 w 64"/>
              <a:gd name="T47" fmla="*/ 17 h 64"/>
              <a:gd name="T48" fmla="*/ 17 w 64"/>
              <a:gd name="T49" fmla="*/ 30 h 64"/>
              <a:gd name="T50" fmla="*/ 30 w 64"/>
              <a:gd name="T51" fmla="*/ 17 h 64"/>
              <a:gd name="T52" fmla="*/ 30 w 64"/>
              <a:gd name="T53" fmla="*/ 33 h 64"/>
              <a:gd name="T54" fmla="*/ 20 w 64"/>
              <a:gd name="T55" fmla="*/ 46 h 64"/>
              <a:gd name="T56" fmla="*/ 30 w 64"/>
              <a:gd name="T57" fmla="*/ 50 h 64"/>
              <a:gd name="T58" fmla="*/ 28 w 64"/>
              <a:gd name="T59" fmla="*/ 60 h 64"/>
              <a:gd name="T60" fmla="*/ 30 w 64"/>
              <a:gd name="T61" fmla="*/ 50 h 64"/>
              <a:gd name="T62" fmla="*/ 34 w 64"/>
              <a:gd name="T63" fmla="*/ 60 h 64"/>
              <a:gd name="T64" fmla="*/ 34 w 64"/>
              <a:gd name="T65" fmla="*/ 50 h 64"/>
              <a:gd name="T66" fmla="*/ 36 w 64"/>
              <a:gd name="T67" fmla="*/ 60 h 64"/>
              <a:gd name="T68" fmla="*/ 34 w 64"/>
              <a:gd name="T69" fmla="*/ 33 h 64"/>
              <a:gd name="T70" fmla="*/ 44 w 64"/>
              <a:gd name="T71" fmla="*/ 46 h 64"/>
              <a:gd name="T72" fmla="*/ 50 w 64"/>
              <a:gd name="T73" fmla="*/ 30 h 64"/>
              <a:gd name="T74" fmla="*/ 57 w 64"/>
              <a:gd name="T75" fmla="*/ 17 h 64"/>
              <a:gd name="T76" fmla="*/ 50 w 64"/>
              <a:gd name="T77" fmla="*/ 30 h 64"/>
              <a:gd name="T78" fmla="*/ 47 w 64"/>
              <a:gd name="T79" fmla="*/ 14 h 64"/>
              <a:gd name="T80" fmla="*/ 54 w 64"/>
              <a:gd name="T81" fmla="*/ 14 h 64"/>
              <a:gd name="T82" fmla="*/ 17 w 64"/>
              <a:gd name="T83" fmla="*/ 14 h 64"/>
              <a:gd name="T84" fmla="*/ 23 w 64"/>
              <a:gd name="T85" fmla="*/ 5 h 64"/>
              <a:gd name="T86" fmla="*/ 17 w 64"/>
              <a:gd name="T87" fmla="*/ 50 h 64"/>
              <a:gd name="T88" fmla="*/ 10 w 64"/>
              <a:gd name="T89" fmla="*/ 50 h 64"/>
              <a:gd name="T90" fmla="*/ 47 w 64"/>
              <a:gd name="T91" fmla="*/ 50 h 64"/>
              <a:gd name="T92" fmla="*/ 41 w 64"/>
              <a:gd name="T93"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dirty="0"/>
          </a:p>
        </p:txBody>
      </p:sp>
      <p:sp>
        <p:nvSpPr>
          <p:cNvPr id="95" name="Freeform 147"/>
          <p:cNvSpPr>
            <a:spLocks noEditPoints="1"/>
          </p:cNvSpPr>
          <p:nvPr/>
        </p:nvSpPr>
        <p:spPr bwMode="auto">
          <a:xfrm>
            <a:off x="5228603" y="4202810"/>
            <a:ext cx="672629" cy="536153"/>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bg1"/>
          </a:solidFill>
          <a:ln>
            <a:noFill/>
          </a:ln>
        </p:spPr>
        <p:txBody>
          <a:bodyPr vert="horz" wrap="square" lIns="45720" tIns="22860" rIns="45720" bIns="22860" numCol="1" anchor="t" anchorCtr="0" compatLnSpc="1">
            <a:prstTxWarp prst="textNoShape">
              <a:avLst/>
            </a:prstTxWarp>
          </a:bodyPr>
          <a:lstStyle/>
          <a:p>
            <a:endParaRPr lang="th-TH" sz="900"/>
          </a:p>
        </p:txBody>
      </p:sp>
      <p:grpSp>
        <p:nvGrpSpPr>
          <p:cNvPr id="96" name="กลุ่ม 77"/>
          <p:cNvGrpSpPr/>
          <p:nvPr/>
        </p:nvGrpSpPr>
        <p:grpSpPr>
          <a:xfrm>
            <a:off x="3429710" y="2347879"/>
            <a:ext cx="536154" cy="584895"/>
            <a:chOff x="16724313" y="7705725"/>
            <a:chExt cx="523875" cy="571500"/>
          </a:xfrm>
          <a:solidFill>
            <a:schemeClr val="bg1"/>
          </a:solidFill>
        </p:grpSpPr>
        <p:sp>
          <p:nvSpPr>
            <p:cNvPr id="97" name="Freeform 152"/>
            <p:cNvSpPr>
              <a:spLocks noEditPoints="1"/>
            </p:cNvSpPr>
            <p:nvPr/>
          </p:nvSpPr>
          <p:spPr bwMode="auto">
            <a:xfrm>
              <a:off x="16724313" y="7705725"/>
              <a:ext cx="523875" cy="171450"/>
            </a:xfrm>
            <a:custGeom>
              <a:avLst/>
              <a:gdLst>
                <a:gd name="T0" fmla="*/ 49 w 55"/>
                <a:gd name="T1" fmla="*/ 0 h 18"/>
                <a:gd name="T2" fmla="*/ 5 w 55"/>
                <a:gd name="T3" fmla="*/ 0 h 18"/>
                <a:gd name="T4" fmla="*/ 0 w 55"/>
                <a:gd name="T5" fmla="*/ 6 h 18"/>
                <a:gd name="T6" fmla="*/ 0 w 55"/>
                <a:gd name="T7" fmla="*/ 13 h 18"/>
                <a:gd name="T8" fmla="*/ 5 w 55"/>
                <a:gd name="T9" fmla="*/ 18 h 18"/>
                <a:gd name="T10" fmla="*/ 49 w 55"/>
                <a:gd name="T11" fmla="*/ 18 h 18"/>
                <a:gd name="T12" fmla="*/ 55 w 55"/>
                <a:gd name="T13" fmla="*/ 13 h 18"/>
                <a:gd name="T14" fmla="*/ 55 w 55"/>
                <a:gd name="T15" fmla="*/ 6 h 18"/>
                <a:gd name="T16" fmla="*/ 49 w 55"/>
                <a:gd name="T17" fmla="*/ 0 h 18"/>
                <a:gd name="T18" fmla="*/ 31 w 55"/>
                <a:gd name="T19" fmla="*/ 16 h 18"/>
                <a:gd name="T20" fmla="*/ 5 w 55"/>
                <a:gd name="T21" fmla="*/ 16 h 18"/>
                <a:gd name="T22" fmla="*/ 2 w 55"/>
                <a:gd name="T23" fmla="*/ 13 h 18"/>
                <a:gd name="T24" fmla="*/ 2 w 55"/>
                <a:gd name="T25" fmla="*/ 6 h 18"/>
                <a:gd name="T26" fmla="*/ 5 w 55"/>
                <a:gd name="T27" fmla="*/ 3 h 18"/>
                <a:gd name="T28" fmla="*/ 31 w 55"/>
                <a:gd name="T29" fmla="*/ 3 h 18"/>
                <a:gd name="T30" fmla="*/ 31 w 55"/>
                <a:gd name="T31" fmla="*/ 16 h 18"/>
                <a:gd name="T32" fmla="*/ 52 w 55"/>
                <a:gd name="T33" fmla="*/ 13 h 18"/>
                <a:gd name="T34" fmla="*/ 49 w 55"/>
                <a:gd name="T35" fmla="*/ 16 h 18"/>
                <a:gd name="T36" fmla="*/ 34 w 55"/>
                <a:gd name="T37" fmla="*/ 16 h 18"/>
                <a:gd name="T38" fmla="*/ 34 w 55"/>
                <a:gd name="T39" fmla="*/ 3 h 18"/>
                <a:gd name="T40" fmla="*/ 49 w 55"/>
                <a:gd name="T41" fmla="*/ 3 h 18"/>
                <a:gd name="T42" fmla="*/ 52 w 55"/>
                <a:gd name="T43" fmla="*/ 6 h 18"/>
                <a:gd name="T44" fmla="*/ 52 w 55"/>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3"/>
                    <a:pt x="0" y="6"/>
                  </a:cubicBezTo>
                  <a:cubicBezTo>
                    <a:pt x="0" y="13"/>
                    <a:pt x="0" y="13"/>
                    <a:pt x="0" y="13"/>
                  </a:cubicBezTo>
                  <a:cubicBezTo>
                    <a:pt x="0" y="16"/>
                    <a:pt x="2" y="18"/>
                    <a:pt x="5" y="18"/>
                  </a:cubicBezTo>
                  <a:cubicBezTo>
                    <a:pt x="49" y="18"/>
                    <a:pt x="49" y="18"/>
                    <a:pt x="49" y="18"/>
                  </a:cubicBezTo>
                  <a:cubicBezTo>
                    <a:pt x="52" y="18"/>
                    <a:pt x="55" y="16"/>
                    <a:pt x="55" y="13"/>
                  </a:cubicBezTo>
                  <a:cubicBezTo>
                    <a:pt x="55" y="6"/>
                    <a:pt x="55" y="6"/>
                    <a:pt x="55" y="6"/>
                  </a:cubicBezTo>
                  <a:cubicBezTo>
                    <a:pt x="55" y="3"/>
                    <a:pt x="52" y="0"/>
                    <a:pt x="49" y="0"/>
                  </a:cubicBezTo>
                  <a:close/>
                  <a:moveTo>
                    <a:pt x="31" y="16"/>
                  </a:moveTo>
                  <a:cubicBezTo>
                    <a:pt x="5" y="16"/>
                    <a:pt x="5" y="16"/>
                    <a:pt x="5" y="16"/>
                  </a:cubicBezTo>
                  <a:cubicBezTo>
                    <a:pt x="4" y="16"/>
                    <a:pt x="2" y="14"/>
                    <a:pt x="2" y="13"/>
                  </a:cubicBezTo>
                  <a:cubicBezTo>
                    <a:pt x="2" y="6"/>
                    <a:pt x="2" y="6"/>
                    <a:pt x="2" y="6"/>
                  </a:cubicBezTo>
                  <a:cubicBezTo>
                    <a:pt x="2" y="4"/>
                    <a:pt x="4" y="3"/>
                    <a:pt x="5" y="3"/>
                  </a:cubicBezTo>
                  <a:cubicBezTo>
                    <a:pt x="31" y="3"/>
                    <a:pt x="31" y="3"/>
                    <a:pt x="31" y="3"/>
                  </a:cubicBezTo>
                  <a:lnTo>
                    <a:pt x="31" y="16"/>
                  </a:lnTo>
                  <a:close/>
                  <a:moveTo>
                    <a:pt x="52" y="13"/>
                  </a:moveTo>
                  <a:cubicBezTo>
                    <a:pt x="52" y="14"/>
                    <a:pt x="51" y="16"/>
                    <a:pt x="49" y="16"/>
                  </a:cubicBezTo>
                  <a:cubicBezTo>
                    <a:pt x="34" y="16"/>
                    <a:pt x="34" y="16"/>
                    <a:pt x="34" y="16"/>
                  </a:cubicBezTo>
                  <a:cubicBezTo>
                    <a:pt x="34" y="3"/>
                    <a:pt x="34" y="3"/>
                    <a:pt x="34" y="3"/>
                  </a:cubicBezTo>
                  <a:cubicBezTo>
                    <a:pt x="49" y="3"/>
                    <a:pt x="49" y="3"/>
                    <a:pt x="49" y="3"/>
                  </a:cubicBezTo>
                  <a:cubicBezTo>
                    <a:pt x="51" y="3"/>
                    <a:pt x="52" y="4"/>
                    <a:pt x="52" y="6"/>
                  </a:cubicBezTo>
                  <a:lnTo>
                    <a:pt x="5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8" name="Oval 153"/>
            <p:cNvSpPr>
              <a:spLocks noChangeArrowheads="1"/>
            </p:cNvSpPr>
            <p:nvPr/>
          </p:nvSpPr>
          <p:spPr bwMode="auto">
            <a:xfrm>
              <a:off x="17114838" y="776287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99" name="Freeform 154"/>
            <p:cNvSpPr>
              <a:spLocks noEditPoints="1"/>
            </p:cNvSpPr>
            <p:nvPr/>
          </p:nvSpPr>
          <p:spPr bwMode="auto">
            <a:xfrm>
              <a:off x="16724313" y="7905750"/>
              <a:ext cx="523875" cy="171450"/>
            </a:xfrm>
            <a:custGeom>
              <a:avLst/>
              <a:gdLst>
                <a:gd name="T0" fmla="*/ 49 w 55"/>
                <a:gd name="T1" fmla="*/ 0 h 18"/>
                <a:gd name="T2" fmla="*/ 5 w 55"/>
                <a:gd name="T3" fmla="*/ 0 h 18"/>
                <a:gd name="T4" fmla="*/ 0 w 55"/>
                <a:gd name="T5" fmla="*/ 6 h 18"/>
                <a:gd name="T6" fmla="*/ 0 w 55"/>
                <a:gd name="T7" fmla="*/ 13 h 18"/>
                <a:gd name="T8" fmla="*/ 5 w 55"/>
                <a:gd name="T9" fmla="*/ 18 h 18"/>
                <a:gd name="T10" fmla="*/ 49 w 55"/>
                <a:gd name="T11" fmla="*/ 18 h 18"/>
                <a:gd name="T12" fmla="*/ 55 w 55"/>
                <a:gd name="T13" fmla="*/ 13 h 18"/>
                <a:gd name="T14" fmla="*/ 55 w 55"/>
                <a:gd name="T15" fmla="*/ 6 h 18"/>
                <a:gd name="T16" fmla="*/ 49 w 55"/>
                <a:gd name="T17" fmla="*/ 0 h 18"/>
                <a:gd name="T18" fmla="*/ 31 w 55"/>
                <a:gd name="T19" fmla="*/ 15 h 18"/>
                <a:gd name="T20" fmla="*/ 5 w 55"/>
                <a:gd name="T21" fmla="*/ 15 h 18"/>
                <a:gd name="T22" fmla="*/ 2 w 55"/>
                <a:gd name="T23" fmla="*/ 13 h 18"/>
                <a:gd name="T24" fmla="*/ 2 w 55"/>
                <a:gd name="T25" fmla="*/ 6 h 18"/>
                <a:gd name="T26" fmla="*/ 5 w 55"/>
                <a:gd name="T27" fmla="*/ 3 h 18"/>
                <a:gd name="T28" fmla="*/ 31 w 55"/>
                <a:gd name="T29" fmla="*/ 3 h 18"/>
                <a:gd name="T30" fmla="*/ 31 w 55"/>
                <a:gd name="T31" fmla="*/ 15 h 18"/>
                <a:gd name="T32" fmla="*/ 52 w 55"/>
                <a:gd name="T33" fmla="*/ 13 h 18"/>
                <a:gd name="T34" fmla="*/ 49 w 55"/>
                <a:gd name="T35" fmla="*/ 15 h 18"/>
                <a:gd name="T36" fmla="*/ 34 w 55"/>
                <a:gd name="T37" fmla="*/ 15 h 18"/>
                <a:gd name="T38" fmla="*/ 34 w 55"/>
                <a:gd name="T39" fmla="*/ 3 h 18"/>
                <a:gd name="T40" fmla="*/ 49 w 55"/>
                <a:gd name="T41" fmla="*/ 3 h 18"/>
                <a:gd name="T42" fmla="*/ 52 w 55"/>
                <a:gd name="T43" fmla="*/ 6 h 18"/>
                <a:gd name="T44" fmla="*/ 52 w 55"/>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3"/>
                    <a:pt x="0" y="6"/>
                  </a:cubicBezTo>
                  <a:cubicBezTo>
                    <a:pt x="0" y="13"/>
                    <a:pt x="0" y="13"/>
                    <a:pt x="0" y="13"/>
                  </a:cubicBezTo>
                  <a:cubicBezTo>
                    <a:pt x="0" y="16"/>
                    <a:pt x="2" y="18"/>
                    <a:pt x="5" y="18"/>
                  </a:cubicBezTo>
                  <a:cubicBezTo>
                    <a:pt x="49" y="18"/>
                    <a:pt x="49" y="18"/>
                    <a:pt x="49" y="18"/>
                  </a:cubicBezTo>
                  <a:cubicBezTo>
                    <a:pt x="52" y="18"/>
                    <a:pt x="55" y="16"/>
                    <a:pt x="55" y="13"/>
                  </a:cubicBezTo>
                  <a:cubicBezTo>
                    <a:pt x="55" y="6"/>
                    <a:pt x="55" y="6"/>
                    <a:pt x="55" y="6"/>
                  </a:cubicBezTo>
                  <a:cubicBezTo>
                    <a:pt x="55" y="3"/>
                    <a:pt x="52" y="0"/>
                    <a:pt x="49" y="0"/>
                  </a:cubicBezTo>
                  <a:close/>
                  <a:moveTo>
                    <a:pt x="31" y="15"/>
                  </a:moveTo>
                  <a:cubicBezTo>
                    <a:pt x="5" y="15"/>
                    <a:pt x="5" y="15"/>
                    <a:pt x="5" y="15"/>
                  </a:cubicBezTo>
                  <a:cubicBezTo>
                    <a:pt x="4" y="15"/>
                    <a:pt x="2" y="14"/>
                    <a:pt x="2" y="13"/>
                  </a:cubicBezTo>
                  <a:cubicBezTo>
                    <a:pt x="2" y="6"/>
                    <a:pt x="2" y="6"/>
                    <a:pt x="2" y="6"/>
                  </a:cubicBezTo>
                  <a:cubicBezTo>
                    <a:pt x="2" y="4"/>
                    <a:pt x="4" y="3"/>
                    <a:pt x="5" y="3"/>
                  </a:cubicBezTo>
                  <a:cubicBezTo>
                    <a:pt x="31" y="3"/>
                    <a:pt x="31" y="3"/>
                    <a:pt x="31" y="3"/>
                  </a:cubicBezTo>
                  <a:lnTo>
                    <a:pt x="31" y="15"/>
                  </a:lnTo>
                  <a:close/>
                  <a:moveTo>
                    <a:pt x="52" y="13"/>
                  </a:moveTo>
                  <a:cubicBezTo>
                    <a:pt x="52" y="14"/>
                    <a:pt x="51" y="15"/>
                    <a:pt x="49" y="15"/>
                  </a:cubicBezTo>
                  <a:cubicBezTo>
                    <a:pt x="34" y="15"/>
                    <a:pt x="34" y="15"/>
                    <a:pt x="34" y="15"/>
                  </a:cubicBezTo>
                  <a:cubicBezTo>
                    <a:pt x="34" y="3"/>
                    <a:pt x="34" y="3"/>
                    <a:pt x="34" y="3"/>
                  </a:cubicBezTo>
                  <a:cubicBezTo>
                    <a:pt x="49" y="3"/>
                    <a:pt x="49" y="3"/>
                    <a:pt x="49" y="3"/>
                  </a:cubicBezTo>
                  <a:cubicBezTo>
                    <a:pt x="51" y="3"/>
                    <a:pt x="52" y="4"/>
                    <a:pt x="52" y="6"/>
                  </a:cubicBezTo>
                  <a:lnTo>
                    <a:pt x="5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0" name="Oval 155"/>
            <p:cNvSpPr>
              <a:spLocks noChangeArrowheads="1"/>
            </p:cNvSpPr>
            <p:nvPr/>
          </p:nvSpPr>
          <p:spPr bwMode="auto">
            <a:xfrm>
              <a:off x="17114838" y="7962900"/>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1" name="Freeform 156"/>
            <p:cNvSpPr>
              <a:spLocks noEditPoints="1"/>
            </p:cNvSpPr>
            <p:nvPr/>
          </p:nvSpPr>
          <p:spPr bwMode="auto">
            <a:xfrm>
              <a:off x="16724313" y="8105775"/>
              <a:ext cx="523875" cy="171450"/>
            </a:xfrm>
            <a:custGeom>
              <a:avLst/>
              <a:gdLst>
                <a:gd name="T0" fmla="*/ 49 w 55"/>
                <a:gd name="T1" fmla="*/ 0 h 18"/>
                <a:gd name="T2" fmla="*/ 5 w 55"/>
                <a:gd name="T3" fmla="*/ 0 h 18"/>
                <a:gd name="T4" fmla="*/ 0 w 55"/>
                <a:gd name="T5" fmla="*/ 5 h 18"/>
                <a:gd name="T6" fmla="*/ 0 w 55"/>
                <a:gd name="T7" fmla="*/ 12 h 18"/>
                <a:gd name="T8" fmla="*/ 5 w 55"/>
                <a:gd name="T9" fmla="*/ 18 h 18"/>
                <a:gd name="T10" fmla="*/ 49 w 55"/>
                <a:gd name="T11" fmla="*/ 18 h 18"/>
                <a:gd name="T12" fmla="*/ 55 w 55"/>
                <a:gd name="T13" fmla="*/ 12 h 18"/>
                <a:gd name="T14" fmla="*/ 55 w 55"/>
                <a:gd name="T15" fmla="*/ 5 h 18"/>
                <a:gd name="T16" fmla="*/ 49 w 55"/>
                <a:gd name="T17" fmla="*/ 0 h 18"/>
                <a:gd name="T18" fmla="*/ 31 w 55"/>
                <a:gd name="T19" fmla="*/ 15 h 18"/>
                <a:gd name="T20" fmla="*/ 5 w 55"/>
                <a:gd name="T21" fmla="*/ 15 h 18"/>
                <a:gd name="T22" fmla="*/ 2 w 55"/>
                <a:gd name="T23" fmla="*/ 12 h 18"/>
                <a:gd name="T24" fmla="*/ 2 w 55"/>
                <a:gd name="T25" fmla="*/ 5 h 18"/>
                <a:gd name="T26" fmla="*/ 5 w 55"/>
                <a:gd name="T27" fmla="*/ 3 h 18"/>
                <a:gd name="T28" fmla="*/ 31 w 55"/>
                <a:gd name="T29" fmla="*/ 3 h 18"/>
                <a:gd name="T30" fmla="*/ 31 w 55"/>
                <a:gd name="T31" fmla="*/ 15 h 18"/>
                <a:gd name="T32" fmla="*/ 52 w 55"/>
                <a:gd name="T33" fmla="*/ 12 h 18"/>
                <a:gd name="T34" fmla="*/ 49 w 55"/>
                <a:gd name="T35" fmla="*/ 15 h 18"/>
                <a:gd name="T36" fmla="*/ 34 w 55"/>
                <a:gd name="T37" fmla="*/ 15 h 18"/>
                <a:gd name="T38" fmla="*/ 34 w 55"/>
                <a:gd name="T39" fmla="*/ 3 h 18"/>
                <a:gd name="T40" fmla="*/ 49 w 55"/>
                <a:gd name="T41" fmla="*/ 3 h 18"/>
                <a:gd name="T42" fmla="*/ 52 w 55"/>
                <a:gd name="T43" fmla="*/ 5 h 18"/>
                <a:gd name="T44" fmla="*/ 52 w 55"/>
                <a:gd name="T4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8">
                  <a:moveTo>
                    <a:pt x="49" y="0"/>
                  </a:moveTo>
                  <a:cubicBezTo>
                    <a:pt x="5" y="0"/>
                    <a:pt x="5" y="0"/>
                    <a:pt x="5" y="0"/>
                  </a:cubicBezTo>
                  <a:cubicBezTo>
                    <a:pt x="2" y="0"/>
                    <a:pt x="0" y="2"/>
                    <a:pt x="0" y="5"/>
                  </a:cubicBezTo>
                  <a:cubicBezTo>
                    <a:pt x="0" y="12"/>
                    <a:pt x="0" y="12"/>
                    <a:pt x="0" y="12"/>
                  </a:cubicBezTo>
                  <a:cubicBezTo>
                    <a:pt x="0" y="16"/>
                    <a:pt x="2" y="18"/>
                    <a:pt x="5" y="18"/>
                  </a:cubicBezTo>
                  <a:cubicBezTo>
                    <a:pt x="49" y="18"/>
                    <a:pt x="49" y="18"/>
                    <a:pt x="49" y="18"/>
                  </a:cubicBezTo>
                  <a:cubicBezTo>
                    <a:pt x="52" y="18"/>
                    <a:pt x="55" y="16"/>
                    <a:pt x="55" y="12"/>
                  </a:cubicBezTo>
                  <a:cubicBezTo>
                    <a:pt x="55" y="5"/>
                    <a:pt x="55" y="5"/>
                    <a:pt x="55" y="5"/>
                  </a:cubicBezTo>
                  <a:cubicBezTo>
                    <a:pt x="55" y="2"/>
                    <a:pt x="52" y="0"/>
                    <a:pt x="49" y="0"/>
                  </a:cubicBezTo>
                  <a:close/>
                  <a:moveTo>
                    <a:pt x="31" y="15"/>
                  </a:moveTo>
                  <a:cubicBezTo>
                    <a:pt x="5" y="15"/>
                    <a:pt x="5" y="15"/>
                    <a:pt x="5" y="15"/>
                  </a:cubicBezTo>
                  <a:cubicBezTo>
                    <a:pt x="4" y="15"/>
                    <a:pt x="2" y="14"/>
                    <a:pt x="2" y="12"/>
                  </a:cubicBezTo>
                  <a:cubicBezTo>
                    <a:pt x="2" y="5"/>
                    <a:pt x="2" y="5"/>
                    <a:pt x="2" y="5"/>
                  </a:cubicBezTo>
                  <a:cubicBezTo>
                    <a:pt x="2" y="4"/>
                    <a:pt x="4" y="3"/>
                    <a:pt x="5" y="3"/>
                  </a:cubicBezTo>
                  <a:cubicBezTo>
                    <a:pt x="31" y="3"/>
                    <a:pt x="31" y="3"/>
                    <a:pt x="31" y="3"/>
                  </a:cubicBezTo>
                  <a:lnTo>
                    <a:pt x="31" y="15"/>
                  </a:lnTo>
                  <a:close/>
                  <a:moveTo>
                    <a:pt x="52" y="12"/>
                  </a:moveTo>
                  <a:cubicBezTo>
                    <a:pt x="52" y="14"/>
                    <a:pt x="51" y="15"/>
                    <a:pt x="49" y="15"/>
                  </a:cubicBezTo>
                  <a:cubicBezTo>
                    <a:pt x="34" y="15"/>
                    <a:pt x="34" y="15"/>
                    <a:pt x="34" y="15"/>
                  </a:cubicBezTo>
                  <a:cubicBezTo>
                    <a:pt x="34" y="3"/>
                    <a:pt x="34" y="3"/>
                    <a:pt x="34" y="3"/>
                  </a:cubicBezTo>
                  <a:cubicBezTo>
                    <a:pt x="49" y="3"/>
                    <a:pt x="49" y="3"/>
                    <a:pt x="49" y="3"/>
                  </a:cubicBezTo>
                  <a:cubicBezTo>
                    <a:pt x="51" y="3"/>
                    <a:pt x="52" y="4"/>
                    <a:pt x="52" y="5"/>
                  </a:cubicBezTo>
                  <a:lnTo>
                    <a:pt x="5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102" name="Oval 157"/>
            <p:cNvSpPr>
              <a:spLocks noChangeArrowheads="1"/>
            </p:cNvSpPr>
            <p:nvPr/>
          </p:nvSpPr>
          <p:spPr bwMode="auto">
            <a:xfrm>
              <a:off x="17114838" y="8162925"/>
              <a:ext cx="57150" cy="571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grpSp>
    </p:spTree>
    <p:extLst>
      <p:ext uri="{BB962C8B-B14F-4D97-AF65-F5344CB8AC3E}">
        <p14:creationId xmlns:p14="http://schemas.microsoft.com/office/powerpoint/2010/main" val="16611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 calcmode="lin" valueType="num">
                                      <p:cBhvr>
                                        <p:cTn id="9" dur="500" fill="hold"/>
                                        <p:tgtEl>
                                          <p:spTgt spid="62"/>
                                        </p:tgtEl>
                                        <p:attrNameLst>
                                          <p:attrName>style.rotation</p:attrName>
                                        </p:attrNameLst>
                                      </p:cBhvr>
                                      <p:tavLst>
                                        <p:tav tm="0">
                                          <p:val>
                                            <p:fltVal val="90"/>
                                          </p:val>
                                        </p:tav>
                                        <p:tav tm="100000">
                                          <p:val>
                                            <p:fltVal val="0"/>
                                          </p:val>
                                        </p:tav>
                                      </p:tavLst>
                                    </p:anim>
                                    <p:animEffect transition="in" filter="fade">
                                      <p:cBhvr>
                                        <p:cTn id="10" dur="500"/>
                                        <p:tgtEl>
                                          <p:spTgt spid="6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 calcmode="lin" valueType="num">
                                      <p:cBhvr>
                                        <p:cTn id="16" dur="500" fill="hold"/>
                                        <p:tgtEl>
                                          <p:spTgt spid="66"/>
                                        </p:tgtEl>
                                        <p:attrNameLst>
                                          <p:attrName>style.rotation</p:attrName>
                                        </p:attrNameLst>
                                      </p:cBhvr>
                                      <p:tavLst>
                                        <p:tav tm="0">
                                          <p:val>
                                            <p:fltVal val="90"/>
                                          </p:val>
                                        </p:tav>
                                        <p:tav tm="100000">
                                          <p:val>
                                            <p:fltVal val="0"/>
                                          </p:val>
                                        </p:tav>
                                      </p:tavLst>
                                    </p:anim>
                                    <p:animEffect transition="in" filter="fade">
                                      <p:cBhvr>
                                        <p:cTn id="17" dur="500"/>
                                        <p:tgtEl>
                                          <p:spTgt spid="66"/>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 calcmode="lin" valueType="num">
                                      <p:cBhvr>
                                        <p:cTn id="23" dur="500" fill="hold"/>
                                        <p:tgtEl>
                                          <p:spTgt spid="70"/>
                                        </p:tgtEl>
                                        <p:attrNameLst>
                                          <p:attrName>style.rotation</p:attrName>
                                        </p:attrNameLst>
                                      </p:cBhvr>
                                      <p:tavLst>
                                        <p:tav tm="0">
                                          <p:val>
                                            <p:fltVal val="90"/>
                                          </p:val>
                                        </p:tav>
                                        <p:tav tm="100000">
                                          <p:val>
                                            <p:fltVal val="0"/>
                                          </p:val>
                                        </p:tav>
                                      </p:tavLst>
                                    </p:anim>
                                    <p:animEffect transition="in" filter="fade">
                                      <p:cBhvr>
                                        <p:cTn id="24" dur="500"/>
                                        <p:tgtEl>
                                          <p:spTgt spid="70"/>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p:cTn id="28" dur="500" fill="hold"/>
                                        <p:tgtEl>
                                          <p:spTgt spid="74"/>
                                        </p:tgtEl>
                                        <p:attrNameLst>
                                          <p:attrName>ppt_w</p:attrName>
                                        </p:attrNameLst>
                                      </p:cBhvr>
                                      <p:tavLst>
                                        <p:tav tm="0">
                                          <p:val>
                                            <p:fltVal val="0"/>
                                          </p:val>
                                        </p:tav>
                                        <p:tav tm="100000">
                                          <p:val>
                                            <p:strVal val="#ppt_w"/>
                                          </p:val>
                                        </p:tav>
                                      </p:tavLst>
                                    </p:anim>
                                    <p:anim calcmode="lin" valueType="num">
                                      <p:cBhvr>
                                        <p:cTn id="29" dur="500" fill="hold"/>
                                        <p:tgtEl>
                                          <p:spTgt spid="74"/>
                                        </p:tgtEl>
                                        <p:attrNameLst>
                                          <p:attrName>ppt_h</p:attrName>
                                        </p:attrNameLst>
                                      </p:cBhvr>
                                      <p:tavLst>
                                        <p:tav tm="0">
                                          <p:val>
                                            <p:fltVal val="0"/>
                                          </p:val>
                                        </p:tav>
                                        <p:tav tm="100000">
                                          <p:val>
                                            <p:strVal val="#ppt_h"/>
                                          </p:val>
                                        </p:tav>
                                      </p:tavLst>
                                    </p:anim>
                                    <p:anim calcmode="lin" valueType="num">
                                      <p:cBhvr>
                                        <p:cTn id="30" dur="500" fill="hold"/>
                                        <p:tgtEl>
                                          <p:spTgt spid="74"/>
                                        </p:tgtEl>
                                        <p:attrNameLst>
                                          <p:attrName>style.rotation</p:attrName>
                                        </p:attrNameLst>
                                      </p:cBhvr>
                                      <p:tavLst>
                                        <p:tav tm="0">
                                          <p:val>
                                            <p:fltVal val="90"/>
                                          </p:val>
                                        </p:tav>
                                        <p:tav tm="100000">
                                          <p:val>
                                            <p:fltVal val="0"/>
                                          </p:val>
                                        </p:tav>
                                      </p:tavLst>
                                    </p:anim>
                                    <p:animEffect transition="in" filter="fade">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AA22-0D39-4992-B0B8-375256053DE9}"/>
              </a:ext>
            </a:extLst>
          </p:cNvPr>
          <p:cNvSpPr>
            <a:spLocks noGrp="1"/>
          </p:cNvSpPr>
          <p:nvPr>
            <p:ph type="ctrTitle"/>
          </p:nvPr>
        </p:nvSpPr>
        <p:spPr>
          <a:xfrm>
            <a:off x="6096000" y="2340274"/>
            <a:ext cx="4977501" cy="1908032"/>
          </a:xfrm>
        </p:spPr>
        <p:txBody>
          <a:bodyPr>
            <a:normAutofit fontScale="90000"/>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2) Introduction to the CONNECT model and learning approach</a:t>
            </a:r>
            <a:endParaRPr lang="en-US" dirty="0"/>
          </a:p>
        </p:txBody>
      </p:sp>
      <p:pic>
        <p:nvPicPr>
          <p:cNvPr id="99" name="Image 98" descr="Une image contenant texte&#10;&#10;Description générée automatiquement">
            <a:extLst>
              <a:ext uri="{FF2B5EF4-FFF2-40B4-BE49-F238E27FC236}">
                <a16:creationId xmlns:a16="http://schemas.microsoft.com/office/drawing/2014/main" id="{989A7293-EA0D-48FA-A4EA-F047E129A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66" y="1704975"/>
            <a:ext cx="4876800" cy="3448050"/>
          </a:xfrm>
          <a:prstGeom prst="rect">
            <a:avLst/>
          </a:prstGeom>
        </p:spPr>
      </p:pic>
    </p:spTree>
    <p:extLst>
      <p:ext uri="{BB962C8B-B14F-4D97-AF65-F5344CB8AC3E}">
        <p14:creationId xmlns:p14="http://schemas.microsoft.com/office/powerpoint/2010/main" val="294270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64943B-7F3E-4AB1-BEDD-483B0C908F30}"/>
              </a:ext>
            </a:extLst>
          </p:cNvPr>
          <p:cNvSpPr>
            <a:spLocks noGrp="1"/>
          </p:cNvSpPr>
          <p:nvPr>
            <p:ph type="title"/>
          </p:nvPr>
        </p:nvSpPr>
        <p:spPr>
          <a:xfrm>
            <a:off x="1913794" y="347313"/>
            <a:ext cx="9684377" cy="736639"/>
          </a:xfrm>
        </p:spPr>
        <p:txBody>
          <a:bodyPr/>
          <a:lstStyle/>
          <a:p>
            <a:r>
              <a:rPr lang="el-GR"/>
              <a:t>CONNECT MODEL</a:t>
            </a:r>
          </a:p>
        </p:txBody>
      </p:sp>
      <p:sp>
        <p:nvSpPr>
          <p:cNvPr id="3" name="Θέση περιεχομένου 2">
            <a:extLst>
              <a:ext uri="{FF2B5EF4-FFF2-40B4-BE49-F238E27FC236}">
                <a16:creationId xmlns:a16="http://schemas.microsoft.com/office/drawing/2014/main" id="{5345B141-6879-409A-90C6-D73E174C9B13}"/>
              </a:ext>
            </a:extLst>
          </p:cNvPr>
          <p:cNvSpPr>
            <a:spLocks noGrp="1"/>
          </p:cNvSpPr>
          <p:nvPr>
            <p:ph idx="1"/>
          </p:nvPr>
        </p:nvSpPr>
        <p:spPr>
          <a:xfrm>
            <a:off x="1914046" y="2249487"/>
            <a:ext cx="9684125" cy="4160839"/>
          </a:xfrm>
        </p:spPr>
        <p:txBody>
          <a:bodyPr vert="horz" lIns="91440" tIns="45720" rIns="91440" bIns="45720" rtlCol="0" anchor="t">
            <a:normAutofit/>
          </a:bodyPr>
          <a:lstStyle/>
          <a:p>
            <a:r>
              <a:rPr lang="el-GR" dirty="0">
                <a:ea typeface="+mn-lt"/>
                <a:cs typeface="+mn-lt"/>
              </a:rPr>
              <a:t>The CONNECT project</a:t>
            </a:r>
            <a:r>
              <a:rPr lang="fr-FR" dirty="0">
                <a:ea typeface="+mn-lt"/>
                <a:cs typeface="+mn-lt"/>
              </a:rPr>
              <a:t>’s central </a:t>
            </a:r>
            <a:r>
              <a:rPr lang="fr-FR" dirty="0" err="1">
                <a:ea typeface="+mn-lt"/>
                <a:cs typeface="+mn-lt"/>
              </a:rPr>
              <a:t>idea</a:t>
            </a:r>
            <a:r>
              <a:rPr lang="fr-FR" dirty="0">
                <a:ea typeface="+mn-lt"/>
                <a:cs typeface="+mn-lt"/>
              </a:rPr>
              <a:t>:</a:t>
            </a:r>
            <a:r>
              <a:rPr lang="el-GR" dirty="0">
                <a:ea typeface="+mn-lt"/>
                <a:cs typeface="+mn-lt"/>
              </a:rPr>
              <a:t> Connected Learnin</a:t>
            </a:r>
            <a:r>
              <a:rPr lang="fr-FR" dirty="0">
                <a:ea typeface="+mn-lt"/>
                <a:cs typeface="+mn-lt"/>
              </a:rPr>
              <a:t>g.</a:t>
            </a:r>
          </a:p>
          <a:p>
            <a:r>
              <a:rPr lang="fr-FR" dirty="0" err="1">
                <a:ea typeface="+mn-lt"/>
                <a:cs typeface="+mn-lt"/>
              </a:rPr>
              <a:t>Connected</a:t>
            </a:r>
            <a:r>
              <a:rPr lang="fr-FR" dirty="0">
                <a:ea typeface="+mn-lt"/>
                <a:cs typeface="+mn-lt"/>
              </a:rPr>
              <a:t> </a:t>
            </a:r>
            <a:r>
              <a:rPr lang="fr-FR" dirty="0" err="1">
                <a:ea typeface="+mn-lt"/>
                <a:cs typeface="+mn-lt"/>
              </a:rPr>
              <a:t>learning</a:t>
            </a:r>
            <a:r>
              <a:rPr lang="fr-FR" dirty="0">
                <a:ea typeface="+mn-lt"/>
                <a:cs typeface="+mn-lt"/>
              </a:rPr>
              <a:t>:</a:t>
            </a:r>
          </a:p>
          <a:p>
            <a:pPr lvl="1">
              <a:buFont typeface="Wingdings" panose="05000000000000000000" pitchFamily="2" charset="2"/>
              <a:buChar char="Ø"/>
            </a:pPr>
            <a:r>
              <a:rPr lang="fr-FR" dirty="0">
                <a:ea typeface="+mn-lt"/>
                <a:cs typeface="+mn-lt"/>
              </a:rPr>
              <a:t>C</a:t>
            </a:r>
            <a:r>
              <a:rPr lang="el-GR" dirty="0">
                <a:ea typeface="+mn-lt"/>
                <a:cs typeface="+mn-lt"/>
              </a:rPr>
              <a:t>ombines personal interests, supportive relationships, and opportunities.</a:t>
            </a:r>
            <a:endParaRPr lang="fr-FR" dirty="0">
              <a:ea typeface="+mn-lt"/>
              <a:cs typeface="+mn-lt"/>
            </a:endParaRPr>
          </a:p>
          <a:p>
            <a:pPr lvl="1">
              <a:buFont typeface="Wingdings" panose="05000000000000000000" pitchFamily="2" charset="2"/>
              <a:buChar char="Ø"/>
            </a:pPr>
            <a:r>
              <a:rPr lang="fr-FR" dirty="0" err="1">
                <a:ea typeface="+mn-lt"/>
                <a:cs typeface="+mn-lt"/>
              </a:rPr>
              <a:t>Takes</a:t>
            </a:r>
            <a:r>
              <a:rPr lang="fr-FR" dirty="0">
                <a:ea typeface="+mn-lt"/>
                <a:cs typeface="+mn-lt"/>
              </a:rPr>
              <a:t> </a:t>
            </a:r>
            <a:r>
              <a:rPr lang="fr-FR" dirty="0" err="1">
                <a:ea typeface="+mn-lt"/>
                <a:cs typeface="+mn-lt"/>
              </a:rPr>
              <a:t>advantage</a:t>
            </a:r>
            <a:r>
              <a:rPr lang="fr-FR" dirty="0">
                <a:ea typeface="+mn-lt"/>
                <a:cs typeface="+mn-lt"/>
              </a:rPr>
              <a:t> </a:t>
            </a:r>
            <a:r>
              <a:rPr lang="fr-FR" dirty="0" err="1">
                <a:ea typeface="+mn-lt"/>
                <a:cs typeface="+mn-lt"/>
              </a:rPr>
              <a:t>takes</a:t>
            </a:r>
            <a:r>
              <a:rPr lang="fr-FR" dirty="0">
                <a:ea typeface="+mn-lt"/>
                <a:cs typeface="+mn-lt"/>
              </a:rPr>
              <a:t> </a:t>
            </a:r>
            <a:r>
              <a:rPr lang="fr-FR" dirty="0" err="1">
                <a:ea typeface="+mn-lt"/>
                <a:cs typeface="+mn-lt"/>
              </a:rPr>
              <a:t>advantages</a:t>
            </a:r>
            <a:r>
              <a:rPr lang="el-GR" dirty="0">
                <a:ea typeface="+mn-lt"/>
                <a:cs typeface="+mn-lt"/>
              </a:rPr>
              <a:t> of</a:t>
            </a:r>
            <a:r>
              <a:rPr lang="fr-FR" dirty="0">
                <a:ea typeface="+mn-lt"/>
                <a:cs typeface="+mn-lt"/>
              </a:rPr>
              <a:t> the</a:t>
            </a:r>
            <a:r>
              <a:rPr lang="el-GR" dirty="0">
                <a:ea typeface="+mn-lt"/>
                <a:cs typeface="+mn-lt"/>
              </a:rPr>
              <a:t> abundant access to information and social connection</a:t>
            </a:r>
            <a:r>
              <a:rPr lang="fr-FR" dirty="0">
                <a:ea typeface="+mn-lt"/>
                <a:cs typeface="+mn-lt"/>
              </a:rPr>
              <a:t>s.</a:t>
            </a:r>
          </a:p>
        </p:txBody>
      </p:sp>
    </p:spTree>
    <p:extLst>
      <p:ext uri="{BB962C8B-B14F-4D97-AF65-F5344CB8AC3E}">
        <p14:creationId xmlns:p14="http://schemas.microsoft.com/office/powerpoint/2010/main" val="94087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กลุ่ม 33"/>
          <p:cNvGrpSpPr/>
          <p:nvPr/>
        </p:nvGrpSpPr>
        <p:grpSpPr>
          <a:xfrm>
            <a:off x="3898040" y="1143000"/>
            <a:ext cx="2341789" cy="4607602"/>
            <a:chOff x="1722437" y="3556308"/>
            <a:chExt cx="4843917" cy="6044892"/>
          </a:xfrm>
        </p:grpSpPr>
        <p:grpSp>
          <p:nvGrpSpPr>
            <p:cNvPr id="257" name="กลุ่ม 34"/>
            <p:cNvGrpSpPr/>
            <p:nvPr/>
          </p:nvGrpSpPr>
          <p:grpSpPr>
            <a:xfrm>
              <a:off x="1722437" y="3556308"/>
              <a:ext cx="4843917" cy="6044892"/>
              <a:chOff x="888609" y="3619938"/>
              <a:chExt cx="5726112" cy="6330728"/>
            </a:xfrm>
          </p:grpSpPr>
          <p:sp>
            <p:nvSpPr>
              <p:cNvPr id="262" name="Freeform 6"/>
              <p:cNvSpPr>
                <a:spLocks/>
              </p:cNvSpPr>
              <p:nvPr/>
            </p:nvSpPr>
            <p:spPr bwMode="auto">
              <a:xfrm>
                <a:off x="888609" y="3619938"/>
                <a:ext cx="5726112" cy="6330728"/>
              </a:xfrm>
              <a:custGeom>
                <a:avLst/>
                <a:gdLst>
                  <a:gd name="T0" fmla="*/ 3607 w 3607"/>
                  <a:gd name="T1" fmla="*/ 325 h 2481"/>
                  <a:gd name="T2" fmla="*/ 3607 w 3607"/>
                  <a:gd name="T3" fmla="*/ 2481 h 2481"/>
                  <a:gd name="T4" fmla="*/ 0 w 3607"/>
                  <a:gd name="T5" fmla="*/ 2481 h 2481"/>
                  <a:gd name="T6" fmla="*/ 0 w 3607"/>
                  <a:gd name="T7" fmla="*/ 325 h 2481"/>
                  <a:gd name="T8" fmla="*/ 1794 w 3607"/>
                  <a:gd name="T9" fmla="*/ 0 h 2481"/>
                  <a:gd name="T10" fmla="*/ 3607 w 3607"/>
                  <a:gd name="T11" fmla="*/ 325 h 2481"/>
                </a:gdLst>
                <a:ahLst/>
                <a:cxnLst>
                  <a:cxn ang="0">
                    <a:pos x="T0" y="T1"/>
                  </a:cxn>
                  <a:cxn ang="0">
                    <a:pos x="T2" y="T3"/>
                  </a:cxn>
                  <a:cxn ang="0">
                    <a:pos x="T4" y="T5"/>
                  </a:cxn>
                  <a:cxn ang="0">
                    <a:pos x="T6" y="T7"/>
                  </a:cxn>
                  <a:cxn ang="0">
                    <a:pos x="T8" y="T9"/>
                  </a:cxn>
                  <a:cxn ang="0">
                    <a:pos x="T10" y="T11"/>
                  </a:cxn>
                </a:cxnLst>
                <a:rect l="0" t="0" r="r" b="b"/>
                <a:pathLst>
                  <a:path w="3607" h="2481">
                    <a:moveTo>
                      <a:pt x="3607" y="325"/>
                    </a:moveTo>
                    <a:lnTo>
                      <a:pt x="3607" y="2481"/>
                    </a:lnTo>
                    <a:lnTo>
                      <a:pt x="0" y="2481"/>
                    </a:lnTo>
                    <a:lnTo>
                      <a:pt x="0" y="325"/>
                    </a:lnTo>
                    <a:lnTo>
                      <a:pt x="1794" y="0"/>
                    </a:lnTo>
                    <a:lnTo>
                      <a:pt x="3607" y="32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63" name="Freeform 7"/>
              <p:cNvSpPr>
                <a:spLocks/>
              </p:cNvSpPr>
              <p:nvPr/>
            </p:nvSpPr>
            <p:spPr bwMode="auto">
              <a:xfrm>
                <a:off x="888609" y="3619938"/>
                <a:ext cx="5726112" cy="1333500"/>
              </a:xfrm>
              <a:custGeom>
                <a:avLst/>
                <a:gdLst>
                  <a:gd name="T0" fmla="*/ 3607 w 3607"/>
                  <a:gd name="T1" fmla="*/ 840 h 840"/>
                  <a:gd name="T2" fmla="*/ 3607 w 3607"/>
                  <a:gd name="T3" fmla="*/ 325 h 840"/>
                  <a:gd name="T4" fmla="*/ 1794 w 3607"/>
                  <a:gd name="T5" fmla="*/ 0 h 840"/>
                  <a:gd name="T6" fmla="*/ 0 w 3607"/>
                  <a:gd name="T7" fmla="*/ 325 h 840"/>
                  <a:gd name="T8" fmla="*/ 0 w 3607"/>
                  <a:gd name="T9" fmla="*/ 840 h 840"/>
                  <a:gd name="T10" fmla="*/ 3607 w 3607"/>
                  <a:gd name="T11" fmla="*/ 840 h 840"/>
                </a:gdLst>
                <a:ahLst/>
                <a:cxnLst>
                  <a:cxn ang="0">
                    <a:pos x="T0" y="T1"/>
                  </a:cxn>
                  <a:cxn ang="0">
                    <a:pos x="T2" y="T3"/>
                  </a:cxn>
                  <a:cxn ang="0">
                    <a:pos x="T4" y="T5"/>
                  </a:cxn>
                  <a:cxn ang="0">
                    <a:pos x="T6" y="T7"/>
                  </a:cxn>
                  <a:cxn ang="0">
                    <a:pos x="T8" y="T9"/>
                  </a:cxn>
                  <a:cxn ang="0">
                    <a:pos x="T10" y="T11"/>
                  </a:cxn>
                </a:cxnLst>
                <a:rect l="0" t="0" r="r" b="b"/>
                <a:pathLst>
                  <a:path w="3607" h="840">
                    <a:moveTo>
                      <a:pt x="3607" y="840"/>
                    </a:moveTo>
                    <a:lnTo>
                      <a:pt x="3607" y="325"/>
                    </a:lnTo>
                    <a:lnTo>
                      <a:pt x="1794" y="0"/>
                    </a:lnTo>
                    <a:lnTo>
                      <a:pt x="0" y="325"/>
                    </a:lnTo>
                    <a:lnTo>
                      <a:pt x="0" y="840"/>
                    </a:lnTo>
                    <a:lnTo>
                      <a:pt x="3607" y="840"/>
                    </a:ln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258" name="TextBox 257"/>
            <p:cNvSpPr txBox="1"/>
            <p:nvPr/>
          </p:nvSpPr>
          <p:spPr>
            <a:xfrm>
              <a:off x="2146754" y="5206772"/>
              <a:ext cx="4038600" cy="3375610"/>
            </a:xfrm>
            <a:prstGeom prst="rect">
              <a:avLst/>
            </a:prstGeom>
            <a:noFill/>
          </p:spPr>
          <p:txBody>
            <a:bodyPr wrap="square" lIns="109710" tIns="54855" rIns="109710" bIns="54855" rtlCol="0">
              <a:spAutoFit/>
            </a:bodyPr>
            <a:lstStyle/>
            <a:p>
              <a:pPr lvl="0"/>
              <a:r>
                <a:rPr lang="el-GR" sz="2000" dirty="0">
                  <a:ea typeface="+mn-lt"/>
                  <a:cs typeface="+mn-lt"/>
                </a:rPr>
                <a:t>an economic and social response to changes in technology and the changing nature of employment and jobs</a:t>
              </a:r>
              <a:endParaRPr lang="en-GB" sz="2000" dirty="0"/>
            </a:p>
          </p:txBody>
        </p:sp>
        <p:sp>
          <p:nvSpPr>
            <p:cNvPr id="259" name="TextBox 258"/>
            <p:cNvSpPr txBox="1"/>
            <p:nvPr/>
          </p:nvSpPr>
          <p:spPr bwMode="auto">
            <a:xfrm>
              <a:off x="2820103" y="3944773"/>
              <a:ext cx="2624891" cy="524920"/>
            </a:xfrm>
            <a:prstGeom prst="rect">
              <a:avLst/>
            </a:prstGeom>
            <a:noFill/>
          </p:spPr>
          <p:txBody>
            <a:bodyPr wrap="none">
              <a:spAutoFit/>
            </a:bodyPr>
            <a:lstStyle/>
            <a:p>
              <a:pPr algn="ctr" defTabSz="914217">
                <a:defRPr/>
              </a:pPr>
              <a:r>
                <a:rPr lang="fr-FR" sz="2000" b="1" dirty="0">
                  <a:solidFill>
                    <a:schemeClr val="bg1"/>
                  </a:solidFill>
                  <a:latin typeface="Lato" pitchFamily="34" charset="0"/>
                  <a:ea typeface="Lato" pitchFamily="34" charset="0"/>
                  <a:cs typeface="Lato" pitchFamily="34" charset="0"/>
                </a:rPr>
                <a:t>Adaptive</a:t>
              </a:r>
              <a:endParaRPr lang="id-ID" sz="2000" b="1" dirty="0">
                <a:solidFill>
                  <a:schemeClr val="bg1"/>
                </a:solidFill>
                <a:latin typeface="Lato" pitchFamily="34" charset="0"/>
                <a:ea typeface="Lato" pitchFamily="34" charset="0"/>
                <a:cs typeface="Lato" pitchFamily="34" charset="0"/>
              </a:endParaRPr>
            </a:p>
          </p:txBody>
        </p:sp>
      </p:grpSp>
      <p:grpSp>
        <p:nvGrpSpPr>
          <p:cNvPr id="264" name="กลุ่ม 33"/>
          <p:cNvGrpSpPr/>
          <p:nvPr/>
        </p:nvGrpSpPr>
        <p:grpSpPr>
          <a:xfrm>
            <a:off x="6221857" y="1151968"/>
            <a:ext cx="2341789" cy="4580041"/>
            <a:chOff x="1722437" y="3556308"/>
            <a:chExt cx="4843917" cy="6044892"/>
          </a:xfrm>
        </p:grpSpPr>
        <p:grpSp>
          <p:nvGrpSpPr>
            <p:cNvPr id="265" name="กลุ่ม 34"/>
            <p:cNvGrpSpPr/>
            <p:nvPr/>
          </p:nvGrpSpPr>
          <p:grpSpPr>
            <a:xfrm>
              <a:off x="1722437" y="3556308"/>
              <a:ext cx="4843917" cy="6044892"/>
              <a:chOff x="888609" y="3619938"/>
              <a:chExt cx="5726112" cy="6330728"/>
            </a:xfrm>
          </p:grpSpPr>
          <p:sp>
            <p:nvSpPr>
              <p:cNvPr id="270" name="Freeform 6"/>
              <p:cNvSpPr>
                <a:spLocks/>
              </p:cNvSpPr>
              <p:nvPr/>
            </p:nvSpPr>
            <p:spPr bwMode="auto">
              <a:xfrm>
                <a:off x="888609" y="3619938"/>
                <a:ext cx="5726112" cy="6330728"/>
              </a:xfrm>
              <a:custGeom>
                <a:avLst/>
                <a:gdLst>
                  <a:gd name="T0" fmla="*/ 3607 w 3607"/>
                  <a:gd name="T1" fmla="*/ 325 h 2481"/>
                  <a:gd name="T2" fmla="*/ 3607 w 3607"/>
                  <a:gd name="T3" fmla="*/ 2481 h 2481"/>
                  <a:gd name="T4" fmla="*/ 0 w 3607"/>
                  <a:gd name="T5" fmla="*/ 2481 h 2481"/>
                  <a:gd name="T6" fmla="*/ 0 w 3607"/>
                  <a:gd name="T7" fmla="*/ 325 h 2481"/>
                  <a:gd name="T8" fmla="*/ 1794 w 3607"/>
                  <a:gd name="T9" fmla="*/ 0 h 2481"/>
                  <a:gd name="T10" fmla="*/ 3607 w 3607"/>
                  <a:gd name="T11" fmla="*/ 325 h 2481"/>
                </a:gdLst>
                <a:ahLst/>
                <a:cxnLst>
                  <a:cxn ang="0">
                    <a:pos x="T0" y="T1"/>
                  </a:cxn>
                  <a:cxn ang="0">
                    <a:pos x="T2" y="T3"/>
                  </a:cxn>
                  <a:cxn ang="0">
                    <a:pos x="T4" y="T5"/>
                  </a:cxn>
                  <a:cxn ang="0">
                    <a:pos x="T6" y="T7"/>
                  </a:cxn>
                  <a:cxn ang="0">
                    <a:pos x="T8" y="T9"/>
                  </a:cxn>
                  <a:cxn ang="0">
                    <a:pos x="T10" y="T11"/>
                  </a:cxn>
                </a:cxnLst>
                <a:rect l="0" t="0" r="r" b="b"/>
                <a:pathLst>
                  <a:path w="3607" h="2481">
                    <a:moveTo>
                      <a:pt x="3607" y="325"/>
                    </a:moveTo>
                    <a:lnTo>
                      <a:pt x="3607" y="2481"/>
                    </a:lnTo>
                    <a:lnTo>
                      <a:pt x="0" y="2481"/>
                    </a:lnTo>
                    <a:lnTo>
                      <a:pt x="0" y="325"/>
                    </a:lnTo>
                    <a:lnTo>
                      <a:pt x="1794" y="0"/>
                    </a:lnTo>
                    <a:lnTo>
                      <a:pt x="3607" y="325"/>
                    </a:lnTo>
                    <a:close/>
                  </a:path>
                </a:pathLst>
              </a:custGeom>
              <a:solidFill>
                <a:srgbClr val="EF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900"/>
              </a:p>
            </p:txBody>
          </p:sp>
          <p:sp>
            <p:nvSpPr>
              <p:cNvPr id="271" name="Freeform 7"/>
              <p:cNvSpPr>
                <a:spLocks/>
              </p:cNvSpPr>
              <p:nvPr/>
            </p:nvSpPr>
            <p:spPr bwMode="auto">
              <a:xfrm>
                <a:off x="888609" y="3619938"/>
                <a:ext cx="5726112" cy="1333500"/>
              </a:xfrm>
              <a:custGeom>
                <a:avLst/>
                <a:gdLst>
                  <a:gd name="T0" fmla="*/ 3607 w 3607"/>
                  <a:gd name="T1" fmla="*/ 840 h 840"/>
                  <a:gd name="T2" fmla="*/ 3607 w 3607"/>
                  <a:gd name="T3" fmla="*/ 325 h 840"/>
                  <a:gd name="T4" fmla="*/ 1794 w 3607"/>
                  <a:gd name="T5" fmla="*/ 0 h 840"/>
                  <a:gd name="T6" fmla="*/ 0 w 3607"/>
                  <a:gd name="T7" fmla="*/ 325 h 840"/>
                  <a:gd name="T8" fmla="*/ 0 w 3607"/>
                  <a:gd name="T9" fmla="*/ 840 h 840"/>
                  <a:gd name="T10" fmla="*/ 3607 w 3607"/>
                  <a:gd name="T11" fmla="*/ 840 h 840"/>
                </a:gdLst>
                <a:ahLst/>
                <a:cxnLst>
                  <a:cxn ang="0">
                    <a:pos x="T0" y="T1"/>
                  </a:cxn>
                  <a:cxn ang="0">
                    <a:pos x="T2" y="T3"/>
                  </a:cxn>
                  <a:cxn ang="0">
                    <a:pos x="T4" y="T5"/>
                  </a:cxn>
                  <a:cxn ang="0">
                    <a:pos x="T6" y="T7"/>
                  </a:cxn>
                  <a:cxn ang="0">
                    <a:pos x="T8" y="T9"/>
                  </a:cxn>
                  <a:cxn ang="0">
                    <a:pos x="T10" y="T11"/>
                  </a:cxn>
                </a:cxnLst>
                <a:rect l="0" t="0" r="r" b="b"/>
                <a:pathLst>
                  <a:path w="3607" h="840">
                    <a:moveTo>
                      <a:pt x="3607" y="840"/>
                    </a:moveTo>
                    <a:lnTo>
                      <a:pt x="3607" y="325"/>
                    </a:lnTo>
                    <a:lnTo>
                      <a:pt x="1794" y="0"/>
                    </a:lnTo>
                    <a:lnTo>
                      <a:pt x="0" y="325"/>
                    </a:lnTo>
                    <a:lnTo>
                      <a:pt x="0" y="840"/>
                    </a:lnTo>
                    <a:lnTo>
                      <a:pt x="3607" y="840"/>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th-TH" sz="900"/>
              </a:p>
            </p:txBody>
          </p:sp>
        </p:grpSp>
        <p:sp>
          <p:nvSpPr>
            <p:cNvPr id="266" name="TextBox 265"/>
            <p:cNvSpPr txBox="1"/>
            <p:nvPr/>
          </p:nvSpPr>
          <p:spPr>
            <a:xfrm>
              <a:off x="2146754" y="5206772"/>
              <a:ext cx="4038600" cy="2989710"/>
            </a:xfrm>
            <a:prstGeom prst="rect">
              <a:avLst/>
            </a:prstGeom>
            <a:noFill/>
          </p:spPr>
          <p:txBody>
            <a:bodyPr wrap="square" lIns="109710" tIns="54855" rIns="109710" bIns="54855" rtlCol="0">
              <a:spAutoFit/>
            </a:bodyPr>
            <a:lstStyle/>
            <a:p>
              <a:pPr lvl="0"/>
              <a:r>
                <a:rPr lang="el-GR" sz="2000" dirty="0">
                  <a:solidFill>
                    <a:schemeClr val="bg1"/>
                  </a:solidFill>
                  <a:ea typeface="+mn-lt"/>
                  <a:cs typeface="+mn-lt"/>
                </a:rPr>
                <a:t>a natural activity which takes place regardless of participation in formal education programmes</a:t>
              </a:r>
              <a:endParaRPr lang="en-GB" sz="2000" dirty="0">
                <a:solidFill>
                  <a:schemeClr val="bg1"/>
                </a:solidFill>
              </a:endParaRPr>
            </a:p>
          </p:txBody>
        </p:sp>
        <p:sp>
          <p:nvSpPr>
            <p:cNvPr id="267" name="TextBox 266"/>
            <p:cNvSpPr txBox="1"/>
            <p:nvPr/>
          </p:nvSpPr>
          <p:spPr bwMode="auto">
            <a:xfrm>
              <a:off x="3003200" y="3944773"/>
              <a:ext cx="2258699" cy="528079"/>
            </a:xfrm>
            <a:prstGeom prst="rect">
              <a:avLst/>
            </a:prstGeom>
            <a:noFill/>
          </p:spPr>
          <p:txBody>
            <a:bodyPr wrap="none">
              <a:spAutoFit/>
            </a:bodyPr>
            <a:lstStyle/>
            <a:p>
              <a:pPr algn="ctr" defTabSz="914217">
                <a:defRPr/>
              </a:pPr>
              <a:r>
                <a:rPr lang="en-US" sz="2000" b="1" dirty="0">
                  <a:solidFill>
                    <a:schemeClr val="bg1"/>
                  </a:solidFill>
                  <a:latin typeface="Lato" pitchFamily="34" charset="0"/>
                  <a:ea typeface="Lato" pitchFamily="34" charset="0"/>
                  <a:cs typeface="Lato" pitchFamily="34" charset="0"/>
                </a:rPr>
                <a:t>Natural</a:t>
              </a:r>
              <a:endParaRPr lang="id-ID" sz="2000" b="1" dirty="0">
                <a:solidFill>
                  <a:schemeClr val="bg1"/>
                </a:solidFill>
                <a:latin typeface="Lato" pitchFamily="34" charset="0"/>
                <a:ea typeface="Lato" pitchFamily="34" charset="0"/>
                <a:cs typeface="Lato" pitchFamily="34" charset="0"/>
              </a:endParaRPr>
            </a:p>
          </p:txBody>
        </p:sp>
      </p:grpSp>
      <p:sp>
        <p:nvSpPr>
          <p:cNvPr id="105" name="Τίτλος 1">
            <a:extLst>
              <a:ext uri="{FF2B5EF4-FFF2-40B4-BE49-F238E27FC236}">
                <a16:creationId xmlns:a16="http://schemas.microsoft.com/office/drawing/2014/main" id="{DC999CE0-B89F-4828-BDD3-478529D2805C}"/>
              </a:ext>
            </a:extLst>
          </p:cNvPr>
          <p:cNvSpPr txBox="1">
            <a:spLocks/>
          </p:cNvSpPr>
          <p:nvPr/>
        </p:nvSpPr>
        <p:spPr>
          <a:xfrm>
            <a:off x="1923571" y="291789"/>
            <a:ext cx="9684377" cy="814698"/>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FR" dirty="0" err="1"/>
              <a:t>Lifelong</a:t>
            </a:r>
            <a:r>
              <a:rPr lang="fr-FR" dirty="0"/>
              <a:t> </a:t>
            </a:r>
            <a:r>
              <a:rPr lang="fr-FR" dirty="0" err="1"/>
              <a:t>learning</a:t>
            </a:r>
            <a:endParaRPr lang="el-GR" dirty="0"/>
          </a:p>
        </p:txBody>
      </p:sp>
    </p:spTree>
    <p:extLst>
      <p:ext uri="{BB962C8B-B14F-4D97-AF65-F5344CB8AC3E}">
        <p14:creationId xmlns:p14="http://schemas.microsoft.com/office/powerpoint/2010/main" val="101371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726EA7E-CE30-41B1-B23B-C041B362E9FA}"/>
              </a:ext>
            </a:extLst>
          </p:cNvPr>
          <p:cNvSpPr>
            <a:spLocks noGrp="1"/>
          </p:cNvSpPr>
          <p:nvPr>
            <p:ph type="body" idx="1"/>
          </p:nvPr>
        </p:nvSpPr>
        <p:spPr>
          <a:xfrm>
            <a:off x="1843744" y="654844"/>
            <a:ext cx="4649783" cy="823912"/>
          </a:xfrm>
        </p:spPr>
        <p:txBody>
          <a:bodyPr>
            <a:normAutofit/>
          </a:bodyPr>
          <a:lstStyle/>
          <a:p>
            <a:r>
              <a:rPr lang="fr-FR" dirty="0">
                <a:ea typeface="+mn-lt"/>
                <a:cs typeface="+mn-lt"/>
              </a:rPr>
              <a:t>Digital </a:t>
            </a:r>
            <a:r>
              <a:rPr lang="fr-FR" dirty="0" err="1">
                <a:ea typeface="+mn-lt"/>
                <a:cs typeface="+mn-lt"/>
              </a:rPr>
              <a:t>literacy</a:t>
            </a:r>
            <a:endParaRPr lang="el-GR" sz="1800" dirty="0">
              <a:ea typeface="+mn-lt"/>
              <a:cs typeface="+mn-lt"/>
            </a:endParaRPr>
          </a:p>
        </p:txBody>
      </p:sp>
      <p:sp>
        <p:nvSpPr>
          <p:cNvPr id="8" name="Espace réservé du texte 7">
            <a:extLst>
              <a:ext uri="{FF2B5EF4-FFF2-40B4-BE49-F238E27FC236}">
                <a16:creationId xmlns:a16="http://schemas.microsoft.com/office/drawing/2014/main" id="{AFD0A19E-7A84-480D-958B-8BFBC812EAA3}"/>
              </a:ext>
            </a:extLst>
          </p:cNvPr>
          <p:cNvSpPr>
            <a:spLocks noGrp="1"/>
          </p:cNvSpPr>
          <p:nvPr>
            <p:ph type="body" sz="quarter" idx="3"/>
          </p:nvPr>
        </p:nvSpPr>
        <p:spPr>
          <a:xfrm>
            <a:off x="6874533" y="654844"/>
            <a:ext cx="4646602" cy="823912"/>
          </a:xfrm>
        </p:spPr>
        <p:txBody>
          <a:bodyPr>
            <a:normAutofit/>
          </a:bodyPr>
          <a:lstStyle/>
          <a:p>
            <a:r>
              <a:rPr lang="en-GB" dirty="0"/>
              <a:t>Learning ecosystems</a:t>
            </a:r>
          </a:p>
        </p:txBody>
      </p:sp>
      <p:graphicFrame>
        <p:nvGraphicFramePr>
          <p:cNvPr id="10" name="Espace réservé du contenu 3">
            <a:extLst>
              <a:ext uri="{FF2B5EF4-FFF2-40B4-BE49-F238E27FC236}">
                <a16:creationId xmlns:a16="http://schemas.microsoft.com/office/drawing/2014/main" id="{AD4C7974-C4BE-46BE-B851-D2F1D63CFCE8}"/>
              </a:ext>
            </a:extLst>
          </p:cNvPr>
          <p:cNvGraphicFramePr>
            <a:graphicFrameLocks noGrp="1"/>
          </p:cNvGraphicFramePr>
          <p:nvPr>
            <p:ph sz="quarter" idx="4"/>
            <p:extLst>
              <p:ext uri="{D42A27DB-BD31-4B8C-83A1-F6EECF244321}">
                <p14:modId xmlns:p14="http://schemas.microsoft.com/office/powerpoint/2010/main" val="3982830282"/>
              </p:ext>
            </p:extLst>
          </p:nvPr>
        </p:nvGraphicFramePr>
        <p:xfrm>
          <a:off x="6172200" y="1795749"/>
          <a:ext cx="5348935" cy="4407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contenu 11">
            <a:extLst>
              <a:ext uri="{FF2B5EF4-FFF2-40B4-BE49-F238E27FC236}">
                <a16:creationId xmlns:a16="http://schemas.microsoft.com/office/drawing/2014/main" id="{7BE4C84B-9EFB-4F52-92A6-EA7C08AD2D57}"/>
              </a:ext>
            </a:extLst>
          </p:cNvPr>
          <p:cNvSpPr>
            <a:spLocks noGrp="1"/>
          </p:cNvSpPr>
          <p:nvPr>
            <p:ph sz="half" idx="2"/>
          </p:nvPr>
        </p:nvSpPr>
        <p:spPr>
          <a:xfrm>
            <a:off x="1843744" y="1795749"/>
            <a:ext cx="4176057" cy="4407407"/>
          </a:xfrm>
        </p:spPr>
        <p:txBody>
          <a:bodyPr>
            <a:normAutofit/>
          </a:bodyPr>
          <a:lstStyle/>
          <a:p>
            <a:r>
              <a:rPr lang="fr-FR" sz="2000" dirty="0">
                <a:ea typeface="+mn-lt"/>
                <a:cs typeface="+mn-lt"/>
              </a:rPr>
              <a:t>A</a:t>
            </a:r>
            <a:r>
              <a:rPr lang="el-GR" sz="2000" dirty="0">
                <a:ea typeface="+mn-lt"/>
                <a:cs typeface="+mn-lt"/>
              </a:rPr>
              <a:t> focus on the importan</a:t>
            </a:r>
            <a:r>
              <a:rPr lang="fr-FR" sz="2000" dirty="0">
                <a:ea typeface="+mn-lt"/>
                <a:cs typeface="+mn-lt"/>
              </a:rPr>
              <a:t>ce</a:t>
            </a:r>
            <a:r>
              <a:rPr lang="el-GR" sz="2000" dirty="0">
                <a:ea typeface="+mn-lt"/>
                <a:cs typeface="+mn-lt"/>
              </a:rPr>
              <a:t> of Digital Literacy, both for employment </a:t>
            </a:r>
            <a:r>
              <a:rPr lang="fr-FR" sz="2000" dirty="0">
                <a:ea typeface="+mn-lt"/>
                <a:cs typeface="+mn-lt"/>
              </a:rPr>
              <a:t>and</a:t>
            </a:r>
            <a:r>
              <a:rPr lang="el-GR" sz="2000" dirty="0">
                <a:ea typeface="+mn-lt"/>
                <a:cs typeface="+mn-lt"/>
              </a:rPr>
              <a:t> as a tool for learning.</a:t>
            </a:r>
            <a:r>
              <a:rPr lang="fr-FR" sz="2000" dirty="0">
                <a:ea typeface="+mn-lt"/>
                <a:cs typeface="+mn-lt"/>
              </a:rPr>
              <a:t> </a:t>
            </a:r>
          </a:p>
          <a:p>
            <a:r>
              <a:rPr lang="fr-FR" sz="2000" dirty="0">
                <a:ea typeface="+mn-lt"/>
                <a:cs typeface="+mn-lt"/>
              </a:rPr>
              <a:t>Important point: </a:t>
            </a:r>
          </a:p>
          <a:p>
            <a:pPr lvl="1">
              <a:buFont typeface="Wingdings" panose="05000000000000000000" pitchFamily="2" charset="2"/>
              <a:buChar char="Ø"/>
            </a:pPr>
            <a:r>
              <a:rPr lang="fr-FR" sz="1800" dirty="0">
                <a:ea typeface="+mn-lt"/>
                <a:cs typeface="+mn-lt"/>
              </a:rPr>
              <a:t>C</a:t>
            </a:r>
            <a:r>
              <a:rPr lang="el-GR" sz="1800" dirty="0">
                <a:ea typeface="+mn-lt"/>
                <a:cs typeface="+mn-lt"/>
              </a:rPr>
              <a:t>onstructing new knowledge </a:t>
            </a:r>
            <a:endParaRPr lang="fr-FR" sz="1800" dirty="0">
              <a:ea typeface="+mn-lt"/>
              <a:cs typeface="+mn-lt"/>
            </a:endParaRPr>
          </a:p>
          <a:p>
            <a:pPr lvl="1">
              <a:buFont typeface="Wingdings" panose="05000000000000000000" pitchFamily="2" charset="2"/>
              <a:buChar char="Ø"/>
            </a:pPr>
            <a:r>
              <a:rPr lang="fr-FR" sz="1800" dirty="0" err="1">
                <a:ea typeface="+mn-lt"/>
                <a:cs typeface="+mn-lt"/>
              </a:rPr>
              <a:t>Constructing</a:t>
            </a:r>
            <a:r>
              <a:rPr lang="fr-FR" sz="1800" dirty="0">
                <a:ea typeface="+mn-lt"/>
                <a:cs typeface="+mn-lt"/>
              </a:rPr>
              <a:t> </a:t>
            </a:r>
            <a:r>
              <a:rPr lang="el-GR" sz="1800" dirty="0">
                <a:ea typeface="+mn-lt"/>
                <a:cs typeface="+mn-lt"/>
              </a:rPr>
              <a:t>social </a:t>
            </a:r>
            <a:r>
              <a:rPr lang="fr-FR" sz="1800" dirty="0">
                <a:ea typeface="+mn-lt"/>
                <a:cs typeface="+mn-lt"/>
              </a:rPr>
              <a:t>action.</a:t>
            </a:r>
            <a:endParaRPr lang="el-GR" sz="1800" dirty="0">
              <a:ea typeface="+mn-lt"/>
              <a:cs typeface="+mn-lt"/>
            </a:endParaRPr>
          </a:p>
          <a:p>
            <a:pPr marL="0" indent="0">
              <a:buNone/>
            </a:pPr>
            <a:endParaRPr lang="en-GB" sz="2000" dirty="0"/>
          </a:p>
        </p:txBody>
      </p:sp>
    </p:spTree>
    <p:extLst>
      <p:ext uri="{BB962C8B-B14F-4D97-AF65-F5344CB8AC3E}">
        <p14:creationId xmlns:p14="http://schemas.microsoft.com/office/powerpoint/2010/main" val="1848288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4620</Words>
  <Application>Microsoft Office PowerPoint</Application>
  <PresentationFormat>Breitbild</PresentationFormat>
  <Paragraphs>323</Paragraphs>
  <Slides>44</Slides>
  <Notes>22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44</vt:i4>
      </vt:variant>
    </vt:vector>
  </HeadingPairs>
  <TitlesOfParts>
    <vt:vector size="55" baseType="lpstr">
      <vt:lpstr>Arial</vt:lpstr>
      <vt:lpstr>Brush Script MT</vt:lpstr>
      <vt:lpstr>Calibri</vt:lpstr>
      <vt:lpstr>Calibri Light</vt:lpstr>
      <vt:lpstr>Lato</vt:lpstr>
      <vt:lpstr>Lato Black</vt:lpstr>
      <vt:lpstr>Segoe UI</vt:lpstr>
      <vt:lpstr>TW Cen MT</vt:lpstr>
      <vt:lpstr>TW Cen MT</vt:lpstr>
      <vt:lpstr>Wingdings</vt:lpstr>
      <vt:lpstr>Circuit</vt:lpstr>
      <vt:lpstr>Facilitator TRaining DUBLIN.EDUCITIES PlatFORM</vt:lpstr>
      <vt:lpstr>Content</vt:lpstr>
      <vt:lpstr>1) Overview of the training course, aims and objectives</vt:lpstr>
      <vt:lpstr>PowerPoint-Präsentation</vt:lpstr>
      <vt:lpstr>PowerPoint-Präsentation</vt:lpstr>
      <vt:lpstr>2) Introduction to the CONNECT model and learning approach</vt:lpstr>
      <vt:lpstr>CONNECT MODEL</vt:lpstr>
      <vt:lpstr>PowerPoint-Präsentation</vt:lpstr>
      <vt:lpstr>PowerPoint-Präsentation</vt:lpstr>
      <vt:lpstr>Connected Learning and  Learning Cities</vt:lpstr>
      <vt:lpstr>3) Overview of the CONNECT web platform and tools</vt:lpstr>
      <vt:lpstr>PowerPoint-Präsentation</vt:lpstr>
      <vt:lpstr>PowerPoint-Präsentation</vt:lpstr>
      <vt:lpstr>PowerPoint-Präsentation</vt:lpstr>
      <vt:lpstr>4) The learning cycle (8 principles of connected learning)</vt:lpstr>
      <vt:lpstr>PowerPoint-Präsentation</vt:lpstr>
      <vt:lpstr>5) Themes and topics (5 thematic areas)</vt:lpstr>
      <vt:lpstr>The themes</vt:lpstr>
      <vt:lpstr>6) Roles and goals of facilitators</vt:lpstr>
      <vt:lpstr>What is a facilitator?</vt:lpstr>
      <vt:lpstr>Roles of a facilitator</vt:lpstr>
      <vt:lpstr>PowerPoint-Präsentation</vt:lpstr>
      <vt:lpstr>7) Guidelines: facilitating personal learning projects of citizens remote from learning</vt:lpstr>
      <vt:lpstr>PowerPoint-Präsentation</vt:lpstr>
      <vt:lpstr>PowerPoint-Präsentation</vt:lpstr>
      <vt:lpstr>8) Practical exerciseS</vt:lpstr>
      <vt:lpstr>Step 1: Demonstrating Registration Process</vt:lpstr>
      <vt:lpstr>Within the log in/registration panel, click on the “registration” icon, as indicated by the arrow below.</vt:lpstr>
      <vt:lpstr>Complete the details as per the form and complete the registration step </vt:lpstr>
      <vt:lpstr>PowerPoint-Präsentation</vt:lpstr>
      <vt:lpstr>Step 2 Adding to the User Profile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Thank you for attendiing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O4 Training concept and materials for facilitators of Educities platforms</dc:title>
  <dc:creator>Natassa Kazantzidou</dc:creator>
  <cp:lastModifiedBy>Randy</cp:lastModifiedBy>
  <cp:revision>477</cp:revision>
  <dcterms:created xsi:type="dcterms:W3CDTF">2021-02-10T13:19:50Z</dcterms:created>
  <dcterms:modified xsi:type="dcterms:W3CDTF">2021-09-07T18:21:56Z</dcterms:modified>
</cp:coreProperties>
</file>